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4" r:id="rId2"/>
    <p:sldMasterId id="2147483687" r:id="rId3"/>
  </p:sldMasterIdLst>
  <p:notesMasterIdLst>
    <p:notesMasterId r:id="rId17"/>
  </p:notesMasterIdLst>
  <p:handoutMasterIdLst>
    <p:handoutMasterId r:id="rId18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99" r:id="rId11"/>
    <p:sldId id="400" r:id="rId12"/>
    <p:sldId id="395" r:id="rId13"/>
    <p:sldId id="391" r:id="rId14"/>
    <p:sldId id="384" r:id="rId15"/>
    <p:sldId id="392" r:id="rId16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2" autoAdjust="0"/>
    <p:restoredTop sz="86738" autoAdjust="0"/>
  </p:normalViewPr>
  <p:slideViewPr>
    <p:cSldViewPr>
      <p:cViewPr>
        <p:scale>
          <a:sx n="96" d="100"/>
          <a:sy n="96" d="100"/>
        </p:scale>
        <p:origin x="3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70B9A0-724D-4687-B85F-D4385B6DD37A}" type="datetimeFigureOut">
              <a:rPr lang="ru-RU"/>
              <a:pPr>
                <a:defRPr/>
              </a:pPr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BE4F9-C566-4B9C-85EC-6DB2B7911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283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9ADD7-5132-45B4-9886-09830EF76376}" type="datetimeFigureOut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3E2E0-07DC-40BA-9A45-4BFD46A09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937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      </a:t>
            </a:r>
            <a:r>
              <a:rPr lang="az-Cyrl-AZ" dirty="0" smtClean="0"/>
              <a:t>В</a:t>
            </a:r>
            <a:r>
              <a:rPr lang="az-Cyrl-AZ" baseline="0" dirty="0" smtClean="0"/>
              <a:t> муниципальном образовании “Город </a:t>
            </a:r>
            <a:r>
              <a:rPr lang="az-Cyrl-AZ" baseline="0" dirty="0" smtClean="0"/>
              <a:t>Березники” функционирует комиссия </a:t>
            </a:r>
            <a:r>
              <a:rPr lang="az-Cyrl-AZ" baseline="0" dirty="0" smtClean="0"/>
              <a:t>по делам несовершеннолетних и защите их прав, которая является постоянно действующим коллегиальным органом.  В состав комиссии входит 16 </a:t>
            </a:r>
            <a:r>
              <a:rPr lang="az-Cyrl-AZ" baseline="0" dirty="0" smtClean="0"/>
              <a:t>человек из представителей </a:t>
            </a:r>
            <a:r>
              <a:rPr lang="az-Cyrl-AZ" baseline="0" dirty="0" smtClean="0"/>
              <a:t>органов и учреждений субъектов системы профилактики безнадзорности и правонарушений несовершеннолетних.</a:t>
            </a:r>
          </a:p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       Для осуществления организационно-планового, документационного, информационно-аналитического, методического и иного обеспечения </a:t>
            </a:r>
            <a:r>
              <a:rPr lang="az-Cyrl-AZ" baseline="0" dirty="0" smtClean="0"/>
              <a:t>в составе </a:t>
            </a:r>
            <a:r>
              <a:rPr lang="az-Cyrl-AZ" baseline="0" dirty="0" smtClean="0"/>
              <a:t>администрации города создано структурное подразделение – отдел по обеспечению деятельности </a:t>
            </a:r>
            <a:r>
              <a:rPr lang="az-Cyrl-AZ" baseline="0" dirty="0" smtClean="0"/>
              <a:t>комиссии по делам несовершеннолетних и защите их прав муниципального образования “Город Березники”, </a:t>
            </a:r>
            <a:r>
              <a:rPr lang="az-Cyrl-AZ" baseline="0" dirty="0" smtClean="0"/>
              <a:t>штатная численность которого составляет 11 человек.</a:t>
            </a:r>
            <a:endParaRPr lang="az-Cyrl-AZ" dirty="0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8797AD85-9D84-4D6E-90DD-33B68E5B09CA}" type="slidenum">
              <a:rPr lang="ru-RU" sz="1200"/>
              <a:pPr algn="r"/>
              <a:t>1</a:t>
            </a:fld>
            <a:endParaRPr lang="ru-RU" sz="1200"/>
          </a:p>
        </p:txBody>
      </p:sp>
    </p:spTree>
    <p:extLst>
      <p:ext uri="{BB962C8B-B14F-4D97-AF65-F5344CB8AC3E}">
        <p14:creationId xmlns="" xmlns:p14="http://schemas.microsoft.com/office/powerpoint/2010/main" val="38991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результатам реабилитационной работы с семьями, находящимися в социально опасном положении, в 1 квартале 2022 г. сняты с учета 34</a:t>
            </a:r>
            <a:r>
              <a:rPr lang="ru-RU" baseline="0" dirty="0" smtClean="0"/>
              <a:t> семьи</a:t>
            </a:r>
            <a:r>
              <a:rPr lang="ru-RU" dirty="0" smtClean="0"/>
              <a:t> (49 несовершеннолетних), при этом 18 семей (53%</a:t>
            </a:r>
            <a:r>
              <a:rPr lang="ru-RU" baseline="0" dirty="0" smtClean="0"/>
              <a:t> от общего количества снятых), в которых воспитывается 24 ребенка сняты в результате положительной реабилитации (улучшение ситуации в семье, налаживание детско-родительских отношений, снятие несовершеннолетних с учета в органах внутренних дел, исправление, улучшение жилищных условий).</a:t>
            </a: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F53D9-FE0E-4B28-B3BE-435527B100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59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жестокого обращения с несовершеннолетними  в течение 3 месяцев 2022 г. в отдел по обеспечению деятельности комиссии по делам несовершеннолетних и защите их прав муниципального образования «Город Березники» поступило </a:t>
            </a:r>
            <a:r>
              <a:rPr lang="ru-RU" baseline="0" dirty="0" smtClean="0"/>
              <a:t>15 </a:t>
            </a:r>
            <a:r>
              <a:rPr lang="ru-RU" dirty="0" smtClean="0"/>
              <a:t>обращений в отношении 18 детей. По всем фактам проведены проверки. Возраст пострадавших детей от 0 до 17 лет. По результатам проверок в отношении родителей (законных представителей) возбуждены 14 административных производства. Кроме того, возбуждены 2 уголовных дела в отношении 4 детей (ст.156 УК РФ). Из семей изымались 9 детей.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AD90D-E050-4E25-A28F-E2611C4CE3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459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детской смертности по итогам 3 месяцев 2022 г. отмечается уменьшение детской смертности, при этом</a:t>
            </a:r>
            <a:r>
              <a:rPr lang="ru-RU" baseline="0" dirty="0" smtClean="0"/>
              <a:t> зарегистрировано 1</a:t>
            </a:r>
            <a:r>
              <a:rPr lang="ru-RU" dirty="0" smtClean="0"/>
              <a:t> случай гибели несовершеннолетнего в результате заболевания,  в результате отравления  -1 подросток. В результате преступных действий</a:t>
            </a:r>
            <a:r>
              <a:rPr lang="ru-RU" baseline="0" dirty="0" smtClean="0"/>
              <a:t>  погиб 1 подросток (проводится расследование).</a:t>
            </a:r>
            <a:r>
              <a:rPr lang="ru-RU" dirty="0" smtClean="0"/>
              <a:t> 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547C0-F021-420F-8CFD-3F5E85AE1E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17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3 месяца</a:t>
            </a:r>
            <a:r>
              <a:rPr lang="ru-RU" baseline="0" dirty="0" smtClean="0"/>
              <a:t> 2022 г. случаев суицидальных попыток (суицидов) </a:t>
            </a:r>
            <a:r>
              <a:rPr lang="ru-RU" baseline="0" smtClean="0"/>
              <a:t>не </a:t>
            </a:r>
            <a:r>
              <a:rPr lang="ru-RU" baseline="0" smtClean="0"/>
              <a:t>выявлено.</a:t>
            </a:r>
            <a:endParaRPr lang="ru-RU" dirty="0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59B7D-D3E0-4894-9591-868BDFA430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05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1 квартала 2022 г. проведено 12</a:t>
            </a:r>
            <a:r>
              <a:rPr lang="ru-RU" b="0" dirty="0" smtClean="0"/>
              <a:t> заседаний</a:t>
            </a:r>
            <a:r>
              <a:rPr lang="ru-RU" dirty="0" smtClean="0"/>
              <a:t> муниципальной комиссии по делам несовершеннолетних и защите их прав, на которых рассмотрено</a:t>
            </a:r>
            <a:r>
              <a:rPr lang="ru-RU" b="0" dirty="0" smtClean="0"/>
              <a:t> 113 тематических и профилактических вопросов, заслушано 156 должностных лиц</a:t>
            </a:r>
            <a:r>
              <a:rPr lang="ru-RU" dirty="0" smtClean="0"/>
              <a:t>, для исполнения руководителям органов и учреждений субъектов системы профилактики безнадзорности и правонарушений несовершеннолетних </a:t>
            </a:r>
            <a:r>
              <a:rPr lang="ru-RU" b="0" dirty="0" smtClean="0"/>
              <a:t>вынесено 29 поручений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70037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0" dirty="0" smtClean="0"/>
              <a:t>В </a:t>
            </a:r>
            <a:r>
              <a:rPr lang="ru-RU" b="0" dirty="0" smtClean="0"/>
              <a:t>первом квартале 2022 </a:t>
            </a:r>
            <a:r>
              <a:rPr lang="ru-RU" b="0" dirty="0" smtClean="0"/>
              <a:t>г. в муниципальную</a:t>
            </a:r>
            <a:r>
              <a:rPr lang="ru-RU" b="0" baseline="0" dirty="0" smtClean="0"/>
              <a:t> комиссию на рассмотрение всего</a:t>
            </a:r>
            <a:r>
              <a:rPr lang="ru-RU" b="0" dirty="0" smtClean="0"/>
              <a:t> </a:t>
            </a:r>
            <a:r>
              <a:rPr lang="ru-RU" b="0" dirty="0" smtClean="0"/>
              <a:t>поступил</a:t>
            </a:r>
            <a:r>
              <a:rPr lang="ru-RU" b="0" baseline="0" dirty="0" smtClean="0"/>
              <a:t> 251 административный материал, из которых в отношении родителей и законных представителей </a:t>
            </a:r>
            <a:r>
              <a:rPr lang="ru-RU" b="0" baseline="0" dirty="0" smtClean="0"/>
              <a:t>211, </a:t>
            </a:r>
            <a:r>
              <a:rPr lang="ru-RU" b="0" baseline="0" dirty="0" smtClean="0"/>
              <a:t>37 </a:t>
            </a:r>
            <a:r>
              <a:rPr lang="ru-RU" b="0" baseline="0" dirty="0" smtClean="0"/>
              <a:t>- в </a:t>
            </a:r>
            <a:r>
              <a:rPr lang="ru-RU" b="0" baseline="0" dirty="0" smtClean="0"/>
              <a:t>отношении несовершеннолетних. </a:t>
            </a:r>
            <a:r>
              <a:rPr lang="ru-RU" b="0" baseline="0" dirty="0" smtClean="0"/>
              <a:t>На заседаниях муниципальной комиссии рассмотрено </a:t>
            </a:r>
            <a:r>
              <a:rPr lang="ru-RU" b="0" baseline="0" dirty="0" smtClean="0"/>
              <a:t>с вынесением административного наказания 199 административных материалов в отношении родителей (законных представителей) и иных взрослых лиц, 36 в отношении несовершеннолетних. По 26 административным материалам административное производство прекращено по основаниям </a:t>
            </a:r>
            <a:r>
              <a:rPr lang="ru-RU" b="0" baseline="0" dirty="0" smtClean="0"/>
              <a:t>(отсутствие </a:t>
            </a:r>
            <a:r>
              <a:rPr lang="ru-RU" b="0" baseline="0" dirty="0" smtClean="0"/>
              <a:t>состава административного правонарушения, истечение сроков давности привлечения к административной ответственности).</a:t>
            </a:r>
            <a:endParaRPr lang="ru-RU" b="0" dirty="0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B4466-BA71-476C-B64D-2E5939A58F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88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Представлен сравнительный анализ административных  протоколов, рассмотренных на заседаниях комиссии по делам несовершеннолетних</a:t>
            </a:r>
            <a:r>
              <a:rPr lang="ru-RU" baseline="0" dirty="0" smtClean="0"/>
              <a:t> и защите их прав муниципального образования «Город Березники»</a:t>
            </a:r>
            <a:r>
              <a:rPr lang="ru-RU" dirty="0" smtClean="0"/>
              <a:t> в течение </a:t>
            </a:r>
            <a:r>
              <a:rPr lang="ru-RU" dirty="0" smtClean="0"/>
              <a:t>1 </a:t>
            </a:r>
            <a:r>
              <a:rPr lang="ru-RU" dirty="0" smtClean="0"/>
              <a:t>квартала  2022 г. В общем отмечается</a:t>
            </a:r>
            <a:r>
              <a:rPr lang="ru-RU" baseline="0" dirty="0" smtClean="0"/>
              <a:t> уменьшение количества рассмотренных </a:t>
            </a:r>
            <a:r>
              <a:rPr lang="ru-RU" baseline="0" dirty="0" smtClean="0"/>
              <a:t>материалов</a:t>
            </a:r>
            <a:r>
              <a:rPr lang="ru-RU" baseline="0" dirty="0" smtClean="0"/>
              <a:t>, за исключением ст.ст.20.20, 20.21, 6.9 </a:t>
            </a:r>
            <a:r>
              <a:rPr lang="ru-RU" baseline="0" dirty="0" err="1" smtClean="0"/>
              <a:t>КоАП</a:t>
            </a:r>
            <a:r>
              <a:rPr lang="ru-RU" baseline="0" dirty="0" smtClean="0"/>
              <a:t> РФ (употребление алкогольных напитков, наркотических средств или психотропных веществ, появление в общественных  местах в состоянии алкогольного опьянения).</a:t>
            </a: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6B0D-6167-439A-871B-6BCB008521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58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dirty="0" smtClean="0"/>
              <a:t>В 1 квартале </a:t>
            </a:r>
            <a:r>
              <a:rPr lang="ru-RU" dirty="0" smtClean="0"/>
              <a:t>2022 </a:t>
            </a:r>
            <a:r>
              <a:rPr lang="ru-RU" dirty="0" smtClean="0"/>
              <a:t>г. </a:t>
            </a:r>
            <a:r>
              <a:rPr lang="ru-RU" dirty="0" smtClean="0"/>
              <a:t>наблюдается</a:t>
            </a:r>
            <a:r>
              <a:rPr lang="ru-RU" baseline="0" dirty="0" smtClean="0"/>
              <a:t> снижение </a:t>
            </a:r>
            <a:r>
              <a:rPr lang="ru-RU" baseline="0" dirty="0" smtClean="0"/>
              <a:t>правонарушений, </a:t>
            </a:r>
            <a:r>
              <a:rPr lang="ru-RU" baseline="0" dirty="0" smtClean="0"/>
              <a:t>совершенных родителями (законными представителями):  </a:t>
            </a:r>
            <a:endParaRPr lang="ru-RU" baseline="0" dirty="0" smtClean="0"/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за </a:t>
            </a:r>
            <a:r>
              <a:rPr lang="ru-RU" baseline="0" dirty="0" smtClean="0"/>
              <a:t>неисполнение родительских обязанностей, связанных </a:t>
            </a:r>
            <a:r>
              <a:rPr lang="ru-RU" baseline="0" dirty="0" smtClean="0"/>
              <a:t> с </a:t>
            </a:r>
            <a:r>
              <a:rPr lang="ru-RU" baseline="0" dirty="0" smtClean="0"/>
              <a:t>отказом от содержания своих детей, негативного влияния на несовершеннолетних, оставлением в опасности </a:t>
            </a:r>
            <a:r>
              <a:rPr lang="ru-RU" baseline="0" dirty="0" smtClean="0"/>
              <a:t>привлечено </a:t>
            </a:r>
            <a:r>
              <a:rPr lang="ru-RU" baseline="0" dirty="0" smtClean="0"/>
              <a:t>102 родителя (законных представителей), </a:t>
            </a:r>
            <a:r>
              <a:rPr lang="ru-RU" baseline="0" dirty="0" smtClean="0"/>
              <a:t>в аналогичном периоде </a:t>
            </a:r>
            <a:r>
              <a:rPr lang="ru-RU" baseline="0" dirty="0" smtClean="0"/>
              <a:t>2021 </a:t>
            </a:r>
            <a:r>
              <a:rPr lang="ru-RU" baseline="0" dirty="0" smtClean="0"/>
              <a:t>г. – 118;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за </a:t>
            </a:r>
            <a:r>
              <a:rPr lang="ru-RU" baseline="0" dirty="0" smtClean="0"/>
              <a:t>неисполнение родительских обязанностей по обучению несовершеннолетних </a:t>
            </a:r>
            <a:r>
              <a:rPr lang="ru-RU" baseline="0" dirty="0" smtClean="0"/>
              <a:t>- 83 </a:t>
            </a:r>
            <a:r>
              <a:rPr lang="ru-RU" baseline="0" dirty="0" smtClean="0"/>
              <a:t>родителя (законных </a:t>
            </a:r>
            <a:r>
              <a:rPr lang="ru-RU" baseline="0" dirty="0" smtClean="0"/>
              <a:t>представителя), в аналогичном периоде </a:t>
            </a:r>
            <a:r>
              <a:rPr lang="ru-RU" baseline="0" dirty="0" smtClean="0"/>
              <a:t>2021 </a:t>
            </a:r>
            <a:r>
              <a:rPr lang="ru-RU" baseline="0" dirty="0" smtClean="0"/>
              <a:t>г.  - 118;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за </a:t>
            </a:r>
            <a:r>
              <a:rPr lang="ru-RU" baseline="0" dirty="0" smtClean="0"/>
              <a:t>употребление алкогольной продукции  несовершеннолетними и  появление </a:t>
            </a:r>
            <a:r>
              <a:rPr lang="ru-RU" baseline="0" dirty="0" smtClean="0"/>
              <a:t>несовершеннолетних, </a:t>
            </a:r>
            <a:r>
              <a:rPr lang="ru-RU" baseline="0" dirty="0" smtClean="0"/>
              <a:t>не достигших </a:t>
            </a:r>
            <a:r>
              <a:rPr lang="ru-RU" baseline="0" dirty="0" smtClean="0"/>
              <a:t>16-летнего </a:t>
            </a:r>
            <a:r>
              <a:rPr lang="ru-RU" baseline="0" dirty="0" smtClean="0"/>
              <a:t>возраста в состоянии алкогольного опьянения в общественных местах </a:t>
            </a:r>
            <a:r>
              <a:rPr lang="ru-RU" baseline="0" dirty="0" smtClean="0"/>
              <a:t>- 12 </a:t>
            </a:r>
            <a:r>
              <a:rPr lang="ru-RU" baseline="0" dirty="0" smtClean="0"/>
              <a:t>родителей (законных представителей</a:t>
            </a:r>
            <a:r>
              <a:rPr lang="ru-RU" baseline="0" dirty="0" smtClean="0"/>
              <a:t>), в </a:t>
            </a:r>
            <a:r>
              <a:rPr lang="ru-RU" baseline="0" dirty="0" smtClean="0"/>
              <a:t>1 </a:t>
            </a:r>
            <a:r>
              <a:rPr lang="ru-RU" baseline="0" dirty="0" smtClean="0"/>
              <a:t>квартале </a:t>
            </a:r>
            <a:r>
              <a:rPr lang="ru-RU" baseline="0" dirty="0" smtClean="0"/>
              <a:t>2021 </a:t>
            </a:r>
            <a:r>
              <a:rPr lang="ru-RU" baseline="0" dirty="0" smtClean="0"/>
              <a:t>г. - </a:t>
            </a:r>
            <a:r>
              <a:rPr lang="ru-RU" baseline="0" dirty="0" smtClean="0"/>
              <a:t>31. </a:t>
            </a: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F0F1F-58B8-4459-A527-236B7177F7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9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b="0" dirty="0" smtClean="0"/>
              <a:t>По итогам 1 квартала </a:t>
            </a:r>
            <a:r>
              <a:rPr lang="ru-RU" b="0" dirty="0" smtClean="0"/>
              <a:t>2022 </a:t>
            </a:r>
            <a:r>
              <a:rPr lang="ru-RU" b="0" dirty="0" smtClean="0"/>
              <a:t>г. наблюдается: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="0" dirty="0" smtClean="0"/>
              <a:t>рост </a:t>
            </a:r>
            <a:r>
              <a:rPr lang="ru-RU" b="0" dirty="0" smtClean="0"/>
              <a:t>правонарушений, совершенных несовершеннолетними в связи с употреблением алкогольной </a:t>
            </a:r>
            <a:r>
              <a:rPr lang="ru-RU" b="0" dirty="0" smtClean="0"/>
              <a:t>продукции,</a:t>
            </a:r>
            <a:r>
              <a:rPr lang="ru-RU" b="0" baseline="0" dirty="0" smtClean="0"/>
              <a:t>  </a:t>
            </a:r>
            <a:r>
              <a:rPr lang="ru-RU" b="0" baseline="0" dirty="0" smtClean="0"/>
              <a:t>к административной ответственности привлечено 8 </a:t>
            </a:r>
            <a:r>
              <a:rPr lang="ru-RU" b="0" baseline="0" dirty="0" smtClean="0"/>
              <a:t>несовершеннолетних  (АППГ </a:t>
            </a:r>
            <a:r>
              <a:rPr lang="ru-RU" b="0" baseline="0" dirty="0" smtClean="0"/>
              <a:t>– </a:t>
            </a:r>
            <a:r>
              <a:rPr lang="ru-RU" b="0" baseline="0" dirty="0" smtClean="0"/>
              <a:t>4);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="0" baseline="0" dirty="0" smtClean="0"/>
              <a:t> снижение  </a:t>
            </a:r>
            <a:r>
              <a:rPr lang="ru-RU" b="0" baseline="0" dirty="0" smtClean="0"/>
              <a:t>правонарушений </a:t>
            </a:r>
            <a:r>
              <a:rPr lang="ru-RU" b="0" baseline="0" dirty="0" smtClean="0"/>
              <a:t>в </a:t>
            </a:r>
            <a:r>
              <a:rPr lang="ru-RU" b="0" baseline="0" dirty="0" smtClean="0"/>
              <a:t>области нарушения </a:t>
            </a:r>
            <a:r>
              <a:rPr lang="ru-RU" b="0" baseline="0" dirty="0" smtClean="0"/>
              <a:t>ПДД </a:t>
            </a:r>
            <a:r>
              <a:rPr lang="ru-RU" b="0" baseline="0" dirty="0" smtClean="0"/>
              <a:t>– привлечено к административной ответственности 6 </a:t>
            </a:r>
            <a:r>
              <a:rPr lang="ru-RU" b="0" baseline="0" dirty="0" smtClean="0"/>
              <a:t>несовершеннолетних (АППГ -18); 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="0" baseline="0" dirty="0" smtClean="0"/>
              <a:t> за </a:t>
            </a:r>
            <a:r>
              <a:rPr lang="ru-RU" b="0" baseline="0" dirty="0" smtClean="0"/>
              <a:t>совершение прочих правонарушений (ст.7.27, 6.1.1, 19.15,19.16 КоАП РФ) </a:t>
            </a:r>
            <a:r>
              <a:rPr lang="ru-RU" b="0" baseline="0" dirty="0" smtClean="0"/>
              <a:t>привлечено </a:t>
            </a:r>
            <a:r>
              <a:rPr lang="ru-RU" b="0" baseline="0" dirty="0" smtClean="0"/>
              <a:t>18 </a:t>
            </a:r>
            <a:r>
              <a:rPr lang="ru-RU" b="0" baseline="0" dirty="0" smtClean="0"/>
              <a:t>несовершеннолетних (АППГ -  </a:t>
            </a:r>
            <a:r>
              <a:rPr lang="ru-RU" b="0" baseline="0" dirty="0" smtClean="0"/>
              <a:t>25 </a:t>
            </a:r>
            <a:r>
              <a:rPr lang="ru-RU" b="0" baseline="0" dirty="0" smtClean="0"/>
              <a:t>несовершеннолетних). </a:t>
            </a:r>
            <a:endParaRPr lang="ru-RU" b="0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2AACF-2AAB-4BDB-89FD-93694E6C1F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7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За  1 квартал 2022 г. отмечается: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снижение количества совершенных преступлений  на 66,7%,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снижение количества лиц, совершивших преступления 50%,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рост преступлений, совершенных подростками в группе на 100%,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 рост преступлений, совершенных подростками в состоянии алкогольного опьянения.  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B5A82-E7F0-45DA-BCC1-E79C14E8D3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07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При</a:t>
            </a:r>
            <a:r>
              <a:rPr lang="ru-RU" baseline="0" dirty="0" smtClean="0"/>
              <a:t> комиссии по делам несовершеннолетних и защите их прав организована и работает межведомственная локальная рабочая группа, в состав которой входят представители органов и учреждений субъектов системы профилактики безнадзорности и правонарушений несовершеннолетних, на заседаниях которой рассматриваются все поступающие информации о детском и семейном неблагополучии. В течение</a:t>
            </a:r>
            <a:r>
              <a:rPr lang="ru-RU" dirty="0" smtClean="0"/>
              <a:t> 1квартала 2022 г. проведено всего 6 заседаний межведомственной локальной рабочей группы, на которых рассмотрены 338 информаций о неблагополучии семей, детей, из них:</a:t>
            </a:r>
            <a:r>
              <a:rPr lang="ru-RU" b="1" dirty="0" smtClean="0"/>
              <a:t> </a:t>
            </a:r>
            <a:r>
              <a:rPr lang="ru-RU" b="0" dirty="0" smtClean="0"/>
              <a:t>160 – по вопросам разработки индивидуальных программ реабилитации семей.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6F1B5-04CB-45EF-A77F-E4373A00E8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94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1 квартал 2022 г. на межведомственный учет детей и семей, находящихся в социально опасном </a:t>
            </a:r>
            <a:r>
              <a:rPr lang="ru-RU" dirty="0" smtClean="0"/>
              <a:t>положении, </a:t>
            </a:r>
            <a:r>
              <a:rPr lang="ru-RU" dirty="0" smtClean="0"/>
              <a:t>поставлено 48 семей, в которых воспитывается 70 детей.</a:t>
            </a:r>
            <a:r>
              <a:rPr lang="ru-RU" b="1" dirty="0" smtClean="0"/>
              <a:t> </a:t>
            </a:r>
            <a:r>
              <a:rPr lang="ru-RU" b="0" dirty="0" smtClean="0"/>
              <a:t>В</a:t>
            </a:r>
            <a:r>
              <a:rPr lang="ru-RU" b="0" baseline="0" dirty="0" smtClean="0"/>
              <a:t> текущем году </a:t>
            </a:r>
            <a:r>
              <a:rPr lang="ru-RU" b="0" baseline="0" dirty="0" smtClean="0"/>
              <a:t>индивидуальными </a:t>
            </a:r>
            <a:r>
              <a:rPr lang="ru-RU" b="0" baseline="0" dirty="0" smtClean="0"/>
              <a:t>программами реабилитации охвачены 395 несовершеннолетних из 239 семей. </a:t>
            </a:r>
            <a:r>
              <a:rPr lang="ru-RU" dirty="0" smtClean="0"/>
              <a:t>На 01.04.2022 на указанном</a:t>
            </a:r>
            <a:r>
              <a:rPr lang="ru-RU" baseline="0" dirty="0" smtClean="0"/>
              <a:t> межведомственном учете состоит 205 семей,  356 детей, что на 18,5% больше </a:t>
            </a:r>
            <a:r>
              <a:rPr lang="ru-RU" baseline="0" dirty="0" smtClean="0"/>
              <a:t>чем в </a:t>
            </a:r>
            <a:r>
              <a:rPr lang="ru-RU" baseline="0" dirty="0" smtClean="0"/>
              <a:t>АППГ.</a:t>
            </a:r>
            <a:endParaRPr lang="ru-RU" dirty="0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811AA-8559-4E69-AE91-D667DCCB36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7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8ACD-F323-4EB4-8AB4-FEB667873B95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1189-459A-4D68-8DA6-A61A7468B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8487-0422-486C-B367-8C5A3FF273E8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C25-D423-4E7E-A85E-8C637A59C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03E-B769-41F8-AE6F-99A100151C34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8E42-A8AD-4FAF-95D6-EF3F62306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EDEF-204F-4B3B-900C-C17B0D26F338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10E-007A-4354-B66A-0BFA3068C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9C5A-8A72-462E-87AE-4089E7A99F90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EB2-5D32-4003-95DA-B6520F037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9FDC-EC97-4C96-979C-059760799B4E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D560-79B9-4685-9F1C-5768F4FC3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C0D2-A60A-4FD9-8DB5-2CE9F861152A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EA16-EB80-42DD-B1FB-F40FAB443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639B-0476-4F55-9B01-E00A1FE85572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A805-A422-4DBE-BDE6-0B0C998F2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D0D8-110C-407E-BD03-4F53740ECC14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D455-F39D-435E-87E5-BDF0165EA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B720-A25E-4A3B-BE84-B7EC6CBB7780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4045-6E56-4CC7-B6D1-8AA2D697E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330E-DA68-4E83-BE60-BFB57A0F4DF5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EDA6-A863-46C7-B05A-006E20B7A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A24B-D527-48FB-8F0A-8049F96820BC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5CAD-B009-439A-A47F-22A17E440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1631-CDFD-4398-A1A5-D67830F30EE0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B4DE-D07E-44F8-B807-AD946E31D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51C7-8DD6-43EF-9178-A09F72D0C8CC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C1B-AE71-4FC8-A3BA-DF4F93DB0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ED36-D824-42CC-BD4C-824B1D4781C1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61F7-FE79-4D45-BD63-6873AE6F6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7126-4EE6-4EAB-8E96-2A252FE170FE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FB2-A2B7-4608-8FAB-A8EFC0DF3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9161-6228-4AFB-933D-57F349F433D5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497C-FB47-4FA1-AD74-5C4D352BA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4ADF-AB71-4042-A341-0EDBE9DC3D3A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BB3F-4E9F-440B-B5A6-4CC8A9B18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7EAF-E520-4441-AA87-8513FF6FA232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6C22-4D0F-4B84-AC98-F6FAC2253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346E-7678-49BD-AD15-2475AF18C882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4CAB-A35F-470C-81FE-2A6B6B904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976F-D9BC-49AC-B57A-D5985B8901DD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EA64-0D17-47E5-A1DE-0068E0364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98F2-0F6B-4E8E-AE59-1FFE0B602B90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C78C-5004-4DE9-B55C-F96BBA3FF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F1B4-1EE9-479A-93C2-A7FFA47DDB9A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CE64-A884-49EE-9B34-D8E2D9B63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374-41B9-428C-8E6C-93263F8F2160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FEFF-7212-4E00-86D8-43D6FFE81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79F6-54E4-4D35-B285-D16073E4B105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5209-B9B7-4F20-94D4-524730A26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8969-F37F-430F-9002-E9021FF69C1F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1443-A7FA-4B21-ACB8-9A56E7360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BBE8-AC59-4517-AD87-0C46554F9DBF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1BF6-6748-43F9-A5E3-671D1A957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97D-A665-4E33-AD9D-4CBE63706EBC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8EB5-A20A-488E-964F-518E54BFA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DD60-BA6E-487B-B97C-8E9576413409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89C5-559F-46E4-A0FA-7FFC5353B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066F-D012-4DA0-A636-817822BE7F78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B0EB-023E-43B2-96A3-58482D016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141A-011F-44F5-BF17-A222A06515F5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5B89-C440-43F4-8639-E61B15EBE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9F2C-BC78-4DF9-8C42-74A2D12952EB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1583-1967-4E18-9699-BC9277B8C6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6B7E-FF1A-43A6-BED4-61209A2E55AA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0912-9EC6-487B-968E-2D77FF1F7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2558-FC0C-4B53-A5AB-C7B80432D06B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22CB-E579-4613-A768-0CDFC6CD1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765-E6C9-4B86-A023-F62212249B46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C8B-A835-403F-B0BD-3E7D1BE621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5291-5CE8-44ED-9782-B53E78ED9A8B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6F70-23C2-4291-B774-D096AAE68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9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4C2D7-38FA-4F63-9A8A-4ADC4ECEDD48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7016740C-6120-455B-A5AD-FD6674E1A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85" name="Object 261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308" name="CorelDRAW" r:id="rId17" imgW="3520800" imgH="4203360" progId="">
              <p:embed/>
            </p:oleObj>
          </a:graphicData>
        </a:graphic>
      </p:graphicFrame>
      <p:pic>
        <p:nvPicPr>
          <p:cNvPr id="1293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DB404-7288-4C0F-8D52-A8F8B4EA3A17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7D5E1-8086-4D61-BA7F-A0EE9ABED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1C4B2-E938-483A-911E-06ECFD43CA6A}" type="datetime1">
              <a:rPr lang="ru-RU"/>
              <a:pPr>
                <a:defRPr/>
              </a:pPr>
              <a:t>16.05.2022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C2A2B-7DAA-4F58-BDEB-F78884B66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14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9" name="Object 261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32" name="CorelDRAW" r:id="rId15" imgW="3520800" imgH="4203360" progId="">
              <p:embed/>
            </p:oleObj>
          </a:graphicData>
        </a:graphic>
      </p:graphicFrame>
      <p:pic>
        <p:nvPicPr>
          <p:cNvPr id="2315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ОТДЕЛА ПО ОБЕСПЕЧЕНИЮ ДЕЯТЕЛЬНОСТИ 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ЗАЩИТЕ ИХ ПРАВ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1 квартал 2022 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</a:t>
            </a: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Заведующий отделом по обеспечению             		                                                деятельности  </a:t>
            </a:r>
            <a:r>
              <a:rPr lang="ru-RU" sz="1200" b="1" i="1" dirty="0" smtClean="0"/>
              <a:t>комиссии    по делам                                                                                              			                                          несовершеннолетних  и защите их прав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муниципального  образования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88" name="Object 24"/>
          <p:cNvGraphicFramePr>
            <a:graphicFrameLocks noGrp="1"/>
          </p:cNvGraphicFramePr>
          <p:nvPr>
            <p:ph sz="half" idx="1"/>
          </p:nvPr>
        </p:nvGraphicFramePr>
        <p:xfrm>
          <a:off x="388938" y="1420813"/>
          <a:ext cx="4508500" cy="4562475"/>
        </p:xfrm>
        <a:graphic>
          <a:graphicData uri="http://schemas.openxmlformats.org/presentationml/2006/ole">
            <p:oleObj spid="_x0000_s81954" name="Worksheet" r:id="rId4" imgW="4000399" imgH="4048110" progId="Excel.Shee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89" name="Object 25"/>
          <p:cNvGraphicFramePr>
            <a:graphicFrameLocks noGrp="1"/>
          </p:cNvGraphicFramePr>
          <p:nvPr>
            <p:ph sz="half" idx="2"/>
          </p:nvPr>
        </p:nvGraphicFramePr>
        <p:xfrm>
          <a:off x="4597400" y="1557338"/>
          <a:ext cx="3975100" cy="4338637"/>
        </p:xfrm>
        <a:graphic>
          <a:graphicData uri="http://schemas.openxmlformats.org/presentationml/2006/ole">
            <p:oleObj spid="_x0000_s81955" name="Worksheet" r:id="rId5" imgW="3848044" imgH="4200660" progId="Excel.Sheet.8">
              <p:embed/>
            </p:oleObj>
          </a:graphicData>
        </a:graphic>
      </p:graphicFrame>
      <p:sp>
        <p:nvSpPr>
          <p:cNvPr id="624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1472" y="274638"/>
            <a:ext cx="8115328" cy="582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Факты жестокого обращения с несовершеннолетними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2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64525" name="Object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1776598"/>
              </p:ext>
            </p:extLst>
          </p:nvPr>
        </p:nvGraphicFramePr>
        <p:xfrm>
          <a:off x="785786" y="1071546"/>
          <a:ext cx="7432675" cy="5019675"/>
        </p:xfrm>
        <a:graphic>
          <a:graphicData uri="http://schemas.openxmlformats.org/presentationml/2006/ole">
            <p:oleObj spid="_x0000_s64549" name="Worksheet" r:id="rId4" imgW="8096154" imgH="54672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17497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фактов детской смертности </a:t>
            </a:r>
            <a:endParaRPr lang="ru-RU" sz="2000" dirty="0" smtClean="0"/>
          </a:p>
        </p:txBody>
      </p:sp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2955795"/>
              </p:ext>
            </p:extLst>
          </p:nvPr>
        </p:nvGraphicFramePr>
        <p:xfrm>
          <a:off x="1571604" y="1571612"/>
          <a:ext cx="6029326" cy="3042920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месяца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месяца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+/-%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Зарегистрировано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высоты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причины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16800" cy="431800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Сравнительный анализ суицидальных попыток</a:t>
            </a:r>
          </a:p>
        </p:txBody>
      </p:sp>
      <p:sp>
        <p:nvSpPr>
          <p:cNvPr id="686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563" y="6381750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75" name="Group 67"/>
          <p:cNvGraphicFramePr>
            <a:graphicFrameLocks noGrp="1"/>
          </p:cNvGraphicFramePr>
          <p:nvPr/>
        </p:nvGraphicFramePr>
        <p:xfrm>
          <a:off x="1619250" y="836613"/>
          <a:ext cx="6192838" cy="4946968"/>
        </p:xfrm>
        <a:graphic>
          <a:graphicData uri="http://schemas.openxmlformats.org/drawingml/2006/table">
            <a:tbl>
              <a:tblPr/>
              <a:tblGrid>
                <a:gridCol w="2033588"/>
                <a:gridCol w="2197100"/>
                <a:gridCol w="1962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месяца 2021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месяца 2022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попыток / суицидов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/ юноши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0/0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 / учащиеся техникумов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9/0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нанесение резаных ран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медикаментозное отравление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уксусом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выпрыгнула из окна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совершения попыток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демонстративное поведение, эмоциональная неустойчивость подростков, ссоры с друзьями, конфликты в семье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учёта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 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семьи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попечения родителей – 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74638"/>
            <a:ext cx="8175654" cy="10826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Заседания комиссии по делам несовершеннолетних и защите их прав муниципального образования «Город Березники»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99" name="Object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44566630"/>
              </p:ext>
            </p:extLst>
          </p:nvPr>
        </p:nvGraphicFramePr>
        <p:xfrm>
          <a:off x="355600" y="1155700"/>
          <a:ext cx="8458200" cy="5207000"/>
        </p:xfrm>
        <a:graphic>
          <a:graphicData uri="http://schemas.openxmlformats.org/presentationml/2006/ole">
            <p:oleObj spid="_x0000_s46123" name="Worksheet" r:id="rId4" imgW="7639089" imgH="470529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8573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Применение административной практики</a:t>
            </a:r>
          </a:p>
        </p:txBody>
      </p:sp>
      <p:graphicFrame>
        <p:nvGraphicFramePr>
          <p:cNvPr id="48154" name="Object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818589981"/>
              </p:ext>
            </p:extLst>
          </p:nvPr>
        </p:nvGraphicFramePr>
        <p:xfrm>
          <a:off x="4735513" y="1130300"/>
          <a:ext cx="4014787" cy="4889500"/>
        </p:xfrm>
        <a:graphic>
          <a:graphicData uri="http://schemas.openxmlformats.org/presentationml/2006/ole">
            <p:oleObj spid="_x0000_s48204" name="Лист" r:id="rId4" imgW="3762412" imgH="4581630" progId="Excel.Sheet.8">
              <p:embed/>
            </p:oleObj>
          </a:graphicData>
        </a:graphic>
      </p:graphicFrame>
      <p:graphicFrame>
        <p:nvGraphicFramePr>
          <p:cNvPr id="48155" name="Object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02761070"/>
              </p:ext>
            </p:extLst>
          </p:nvPr>
        </p:nvGraphicFramePr>
        <p:xfrm>
          <a:off x="320675" y="1014413"/>
          <a:ext cx="4146550" cy="4764087"/>
        </p:xfrm>
        <a:graphic>
          <a:graphicData uri="http://schemas.openxmlformats.org/presentationml/2006/ole">
            <p:oleObj spid="_x0000_s48205" name="Лист" r:id="rId5" imgW="4476643" imgH="5143500" progId="Excel.Sheet.8">
              <p:embed/>
            </p:oleObj>
          </a:graphicData>
        </a:graphic>
      </p:graphicFrame>
      <p:sp>
        <p:nvSpPr>
          <p:cNvPr id="481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административных материалов, </a:t>
            </a:r>
            <a:b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рассмотренных на заседаниях комиссии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1CE19-3213-45D5-8782-C07EC0D3EC9A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3609575"/>
              </p:ext>
            </p:extLst>
          </p:nvPr>
        </p:nvGraphicFramePr>
        <p:xfrm>
          <a:off x="571472" y="785794"/>
          <a:ext cx="8352928" cy="584493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месяца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5.35 ч.1 и ч.2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-61,3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6.10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9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20.20, 20.21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+125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6.24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6.9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7.17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7.27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-66,7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 области дорожного движения (глава 12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-66,7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правонарушения (ст. 20.6.1 ч. 1, ст.19.15, ст. 19.16)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-58,4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отношении родителей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2240" name="Objec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45159163"/>
              </p:ext>
            </p:extLst>
          </p:nvPr>
        </p:nvGraphicFramePr>
        <p:xfrm>
          <a:off x="1093788" y="1500188"/>
          <a:ext cx="7404100" cy="4303712"/>
        </p:xfrm>
        <a:graphic>
          <a:graphicData uri="http://schemas.openxmlformats.org/presentationml/2006/ole">
            <p:oleObj spid="_x0000_s52267" name="Worksheet" r:id="rId4" imgW="7800899" imgH="45338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1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отношении несовершеннолетних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4290" name="Object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5734818"/>
              </p:ext>
            </p:extLst>
          </p:nvPr>
        </p:nvGraphicFramePr>
        <p:xfrm>
          <a:off x="487363" y="1262063"/>
          <a:ext cx="8080375" cy="3597275"/>
        </p:xfrm>
        <a:graphic>
          <a:graphicData uri="http://schemas.openxmlformats.org/presentationml/2006/ole">
            <p:oleObj spid="_x0000_s54316" name="Worksheet" r:id="rId4" imgW="8067790" imgH="35910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Мониторинг подростковой преступности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6336" name="Objec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1526492"/>
              </p:ext>
            </p:extLst>
          </p:nvPr>
        </p:nvGraphicFramePr>
        <p:xfrm>
          <a:off x="765175" y="1033463"/>
          <a:ext cx="7485063" cy="3973512"/>
        </p:xfrm>
        <a:graphic>
          <a:graphicData uri="http://schemas.openxmlformats.org/presentationml/2006/ole">
            <p:oleObj spid="_x0000_s56361" name="Worksheet" r:id="rId4" imgW="7715267" imgH="409563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Заголовок 7"/>
          <p:cNvSpPr>
            <a:spLocks noGrp="1"/>
          </p:cNvSpPr>
          <p:nvPr>
            <p:ph type="title"/>
          </p:nvPr>
        </p:nvSpPr>
        <p:spPr bwMode="auto">
          <a:xfrm>
            <a:off x="428596" y="274638"/>
            <a:ext cx="8258204" cy="1368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Проведено 6 заседаний межведомственной локальной рабочей группы при муниципальной комиссии по делам несовершеннолетних и защите их прав, рассмотрено 338 информаций о детском и семейном неблагополучии</a:t>
            </a:r>
          </a:p>
        </p:txBody>
      </p:sp>
      <p:sp>
        <p:nvSpPr>
          <p:cNvPr id="5838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8382" name="Object 14"/>
          <p:cNvGraphicFramePr>
            <a:graphicFrameLocks noGrp="1"/>
          </p:cNvGraphicFramePr>
          <p:nvPr>
            <p:ph sz="half" idx="1"/>
          </p:nvPr>
        </p:nvGraphicFramePr>
        <p:xfrm>
          <a:off x="501650" y="1652588"/>
          <a:ext cx="8445500" cy="4389437"/>
        </p:xfrm>
        <a:graphic>
          <a:graphicData uri="http://schemas.openxmlformats.org/presentationml/2006/ole">
            <p:oleObj spid="_x0000_s92167" name="Worksheet" r:id="rId4" imgW="8448678" imgH="43910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течение  1 квартала 2022 г. на межведомственный учет семей, детей, находящихся в социально опасном положении, поставлено  </a:t>
            </a:r>
            <a:br>
              <a:rPr lang="ru-RU" sz="2000" b="1" i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 семей, в них  70 детей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9" name="Object 13"/>
          <p:cNvGraphicFramePr>
            <a:graphicFrameLocks noGrp="1"/>
          </p:cNvGraphicFramePr>
          <p:nvPr>
            <p:ph idx="1"/>
          </p:nvPr>
        </p:nvGraphicFramePr>
        <p:xfrm>
          <a:off x="496888" y="1843088"/>
          <a:ext cx="8378825" cy="4008437"/>
        </p:xfrm>
        <a:graphic>
          <a:graphicData uri="http://schemas.openxmlformats.org/presentationml/2006/ole">
            <p:oleObj spid="_x0000_s93191" name="Worksheet" r:id="rId4" imgW="8381955" imgH="40100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13697</TotalTime>
  <Words>1361</Words>
  <Application>Microsoft Office PowerPoint</Application>
  <PresentationFormat>Экран (4:3)</PresentationFormat>
  <Paragraphs>204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Тема1</vt:lpstr>
      <vt:lpstr>1_Оформление по умолчанию</vt:lpstr>
      <vt:lpstr>2_Оформление по умолчанию</vt:lpstr>
      <vt:lpstr>CorelDRAW</vt:lpstr>
      <vt:lpstr>Worksheet</vt:lpstr>
      <vt:lpstr>Лист</vt:lpstr>
      <vt:lpstr>Лист Microsoft Office Excel 97-2003</vt:lpstr>
      <vt:lpstr>ОТЧЕТ   ОТДЕЛА ПО ОБЕСПЕЧЕНИЮ ДЕЯТЕЛЬНОСТИ  КОМИССИИ ПО ДЕЛАМ  НЕСОВЕРШЕННОЛЕТНИХ  И ЗАЩИТЕ ИХ ПРАВ  МУНИЦИПАЛЬНОГО ОБРАЗОВАНИЯ  «ГОРОД БЕРЕЗНИКИ» за 1 квартал 2022 г.                                                                                                                                                         Заведующий отделом по обеспечению                                                               деятельности  комиссии    по делам                                                                                                                                           несовершеннолетних  и защите их прав                                                                                        муниципального  образования                                                                  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и защите их прав муниципального образования «Город Березники»  </vt:lpstr>
      <vt:lpstr>Применение административной практики</vt:lpstr>
      <vt:lpstr>Сравнительный анализ  административных материалов,  рассмотренных на заседаниях комиссии</vt:lpstr>
      <vt:lpstr>Рассмотрение административных дел  в отношении родителей  </vt:lpstr>
      <vt:lpstr>Рассмотрение административных дел  в отношении несовершеннолетних</vt:lpstr>
      <vt:lpstr>Мониторинг подростковой преступности </vt:lpstr>
      <vt:lpstr>Проведено 6 заседаний межведомственной локальной рабочей группы при муниципальной комиссии по делам несовершеннолетних и защите их прав, рассмотрено 338 информаций о детском и семейном неблагополучии</vt:lpstr>
      <vt:lpstr>В течение  1 квартала 2022 г. на межведомственный учет семей, детей, находящихся в социально опасном положении, поставлено   48 семей, в них  70 детей</vt:lpstr>
      <vt:lpstr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vt:lpstr>
      <vt:lpstr>Факты жестокого обращения с несовершеннолетними </vt:lpstr>
      <vt:lpstr>Сравнительный анализ  фактов детской смертности </vt:lpstr>
      <vt:lpstr>Сравнительный анализ суицидальных попыток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826</cp:revision>
  <cp:lastPrinted>2015-02-13T03:11:48Z</cp:lastPrinted>
  <dcterms:created xsi:type="dcterms:W3CDTF">2012-03-13T04:12:20Z</dcterms:created>
  <dcterms:modified xsi:type="dcterms:W3CDTF">2022-05-16T09:45:24Z</dcterms:modified>
</cp:coreProperties>
</file>