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878" r:id="rId2"/>
    <p:sldId id="843" r:id="rId3"/>
    <p:sldId id="844" r:id="rId4"/>
    <p:sldId id="846" r:id="rId5"/>
    <p:sldId id="847" r:id="rId6"/>
    <p:sldId id="879" r:id="rId7"/>
    <p:sldId id="868" r:id="rId8"/>
    <p:sldId id="869" r:id="rId9"/>
    <p:sldId id="870" r:id="rId10"/>
    <p:sldId id="871" r:id="rId11"/>
    <p:sldId id="872" r:id="rId12"/>
    <p:sldId id="873" r:id="rId13"/>
    <p:sldId id="874" r:id="rId14"/>
    <p:sldId id="875" r:id="rId15"/>
    <p:sldId id="891" r:id="rId16"/>
    <p:sldId id="881" r:id="rId17"/>
    <p:sldId id="882" r:id="rId18"/>
    <p:sldId id="883" r:id="rId19"/>
    <p:sldId id="884" r:id="rId20"/>
    <p:sldId id="886" r:id="rId21"/>
    <p:sldId id="892" r:id="rId22"/>
  </p:sldIdLst>
  <p:sldSz cx="9906000" cy="6858000" type="A4"/>
  <p:notesSz cx="6794500" cy="9906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6231"/>
    <a:srgbClr val="CC9900"/>
    <a:srgbClr val="FFC000"/>
    <a:srgbClr val="FFD105"/>
    <a:srgbClr val="F8D30A"/>
    <a:srgbClr val="FEC903"/>
    <a:srgbClr val="A6CE39"/>
    <a:srgbClr val="2B6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03447BB-5D67-496B-8E87-E561075AD55C}" styleName="Темный стиль 1 —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43" autoAdjust="0"/>
    <p:restoredTop sz="93842" autoAdjust="0"/>
  </p:normalViewPr>
  <p:slideViewPr>
    <p:cSldViewPr>
      <p:cViewPr varScale="1">
        <p:scale>
          <a:sx n="91" d="100"/>
          <a:sy n="91" d="100"/>
        </p:scale>
        <p:origin x="1200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294" tIns="45646" rIns="91294" bIns="45646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294" tIns="45646" rIns="91294" bIns="45646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2FE0729A-444E-4FA2-84F7-2F1B5613DE05}" type="datetimeFigureOut">
              <a:rPr lang="ru-RU"/>
              <a:pPr>
                <a:defRPr/>
              </a:pPr>
              <a:t>28.09.2021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1363"/>
            <a:ext cx="5368925" cy="3716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6" rIns="91294" bIns="4564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294" tIns="45646" rIns="91294" bIns="45646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294" tIns="45646" rIns="91294" bIns="45646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wrap="square" lIns="91294" tIns="45646" rIns="91294" bIns="4564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6F062AB-3D0C-4F1C-8338-8276A2316B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9192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FBB40-FA29-6444-9356-6DDD483715F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85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82663" y="1238250"/>
            <a:ext cx="4829175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F6AF0-CAD0-B44B-A789-0153E18B92E1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533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FBB40-FA29-6444-9356-6DDD483715F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9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FBB40-FA29-6444-9356-6DDD483715F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31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FBB40-FA29-6444-9356-6DDD483715F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52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FBB40-FA29-6444-9356-6DDD483715F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10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FBB40-FA29-6444-9356-6DDD483715F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17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FBB40-FA29-6444-9356-6DDD483715F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34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FBB40-FA29-6444-9356-6DDD483715F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42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79488" y="1241425"/>
            <a:ext cx="4838700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39825" indent="-2270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2638" indent="-2270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0983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6703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423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143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73947C8-47D0-48F6-A16D-B3EE651DC3DF}" type="slidenum">
              <a:rPr lang="ru-RU" altLang="ru-RU" smtClean="0"/>
              <a:pPr/>
              <a:t>17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897739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10" Type="http://schemas.openxmlformats.org/officeDocument/2006/relationships/image" Target="../media/image2.jpeg"/><Relationship Id="rId4" Type="http://schemas.openxmlformats.org/officeDocument/2006/relationships/tags" Target="../tags/tag3.xml"/><Relationship Id="rId9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6AF01-45F3-4CFE-9FDF-CF740D1F6A04}" type="datetime1">
              <a:rPr lang="ru-RU"/>
              <a:pPr>
                <a:defRPr/>
              </a:pPr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F2EBF-6260-4B6F-837B-6BCBBF51BC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4005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11992-504B-4D62-9988-9FB247271B3D}" type="datetime1">
              <a:rPr lang="ru-RU"/>
              <a:pPr>
                <a:defRPr/>
              </a:pPr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E744-D29B-45EA-9314-1831E668CB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7513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D685D-9E34-49E6-A1BC-6ED9FAAA81B7}" type="datetime1">
              <a:rPr lang="ru-RU"/>
              <a:pPr>
                <a:defRPr/>
              </a:pPr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392E6-0B84-43B1-B9F1-23CC8367BA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2574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Основн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714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7" name="think-cell Slide" r:id="rId8" imgW="360" imgH="360" progId="TCLayout.ActiveDocument.1">
                  <p:embed/>
                </p:oleObj>
              </mc:Choice>
              <mc:Fallback>
                <p:oleObj name="think-cell Slide" r:id="rId8" imgW="360" imgH="360" progId="TCLayout.ActiveDocument.1">
                  <p:embed/>
                  <p:pic>
                    <p:nvPicPr>
                      <p:cNvPr id="2050" name="Объект 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714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>
            <p:custDataLst>
              <p:tags r:id="rId3"/>
            </p:custDataLst>
          </p:nvPr>
        </p:nvSpPr>
        <p:spPr>
          <a:xfrm>
            <a:off x="0" y="990600"/>
            <a:ext cx="9901238" cy="3651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5" name="Группа 4"/>
          <p:cNvGrpSpPr/>
          <p:nvPr>
            <p:custDataLst>
              <p:tags r:id="rId4"/>
            </p:custDataLst>
          </p:nvPr>
        </p:nvGrpSpPr>
        <p:grpSpPr>
          <a:xfrm>
            <a:off x="10247" y="6604259"/>
            <a:ext cx="9906000" cy="324000"/>
            <a:chOff x="0" y="6453336"/>
            <a:chExt cx="9144000" cy="404664"/>
          </a:xfrm>
          <a:solidFill>
            <a:srgbClr val="FF6600"/>
          </a:solidFill>
        </p:grpSpPr>
        <p:sp>
          <p:nvSpPr>
            <p:cNvPr id="6" name="Прямоугольник 5"/>
            <p:cNvSpPr/>
            <p:nvPr/>
          </p:nvSpPr>
          <p:spPr>
            <a:xfrm>
              <a:off x="0" y="6453336"/>
              <a:ext cx="9144000" cy="4046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453336"/>
              <a:ext cx="9144000" cy="0"/>
            </a:xfrm>
            <a:prstGeom prst="line">
              <a:avLst/>
            </a:prstGeom>
            <a:grp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Номер слайда 5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9477375" y="6570663"/>
            <a:ext cx="390525" cy="2603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000" dirty="0">
              <a:solidFill>
                <a:schemeClr val="tx1"/>
              </a:solidFill>
            </a:endParaRPr>
          </a:p>
        </p:txBody>
      </p:sp>
      <p:pic>
        <p:nvPicPr>
          <p:cNvPr id="9" name="Picture 7" descr="http://toplogos.ru/images/logo-bank-rossiyskiy-kapital.jp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75" y="768350"/>
            <a:ext cx="121126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>
            <a:spLocks noChangeArrowheads="1"/>
          </p:cNvSpPr>
          <p:nvPr userDrawn="1"/>
        </p:nvSpPr>
        <p:spPr bwMode="auto">
          <a:xfrm>
            <a:off x="9361488" y="6608763"/>
            <a:ext cx="3683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0739F7A3-7848-4D58-95C3-1881A96C9157}" type="slidenum">
              <a:rPr lang="ru-RU" altLang="ru-RU" sz="1200" smtClean="0"/>
              <a:pPr>
                <a:defRPr/>
              </a:pPr>
              <a:t>‹#›</a:t>
            </a:fld>
            <a:endParaRPr lang="ru-RU" altLang="ru-RU" smtClean="0"/>
          </a:p>
        </p:txBody>
      </p:sp>
      <p:sp>
        <p:nvSpPr>
          <p:cNvPr id="17" name="Текст 8"/>
          <p:cNvSpPr>
            <a:spLocks noGrp="1"/>
          </p:cNvSpPr>
          <p:nvPr>
            <p:ph type="body" sz="quarter" idx="10"/>
          </p:nvPr>
        </p:nvSpPr>
        <p:spPr>
          <a:xfrm>
            <a:off x="0" y="6525344"/>
            <a:ext cx="9321485" cy="332656"/>
          </a:xfrm>
          <a:prstGeom prst="rect">
            <a:avLst/>
          </a:prstGeom>
        </p:spPr>
        <p:txBody>
          <a:bodyPr lIns="180000" anchor="ctr">
            <a:noAutofit/>
          </a:bodyPr>
          <a:lstStyle>
            <a:lvl1pPr marL="0" indent="0">
              <a:buNone/>
              <a:defRPr sz="1000" b="1" baseline="0">
                <a:solidFill>
                  <a:schemeClr val="bg1"/>
                </a:solidFill>
              </a:defRPr>
            </a:lvl1pPr>
            <a:lvl2pPr>
              <a:defRPr sz="1000"/>
            </a:lvl2pPr>
            <a:lvl3pPr marL="914400" indent="0">
              <a:buNone/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97082388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>
            <a:extLst>
              <a:ext uri="{FF2B5EF4-FFF2-40B4-BE49-F238E27FC236}">
                <a16:creationId xmlns:a16="http://schemas.microsoft.com/office/drawing/2014/main" id="{DB0E77FF-6A21-41B8-AE7F-531CF2D6E89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701213" y="6634163"/>
            <a:ext cx="198437" cy="200025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defPPr>
              <a:defRPr lang="en-US"/>
            </a:defPPr>
            <a:lvl1pPr>
              <a:defRPr sz="1300" b="1" baseline="0">
                <a:solidFill>
                  <a:srgbClr val="2B6030"/>
                </a:solidFill>
                <a:latin typeface="+mn-lt"/>
              </a:defRPr>
            </a:lvl1pPr>
          </a:lstStyle>
          <a:p>
            <a:pPr>
              <a:defRPr/>
            </a:pPr>
            <a:fld id="{F69D37F7-24E9-473E-B50A-2C92E939128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FD9ECB-2FF6-42EE-BEDE-ACA1CE7A8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841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 lang="ru-RU" sz="2000" b="1">
                <a:solidFill>
                  <a:srgbClr val="2B6030"/>
                </a:solidFill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62659-E701-425B-9A5F-7D3BA8FB6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201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s Stripes 0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5"/>
            <a:ext cx="10003079" cy="69282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3572" y="534475"/>
            <a:ext cx="4515804" cy="633943"/>
          </a:xfrm>
        </p:spPr>
        <p:txBody>
          <a:bodyPr anchor="ctr">
            <a:normAutofit/>
          </a:bodyPr>
          <a:lstStyle>
            <a:lvl1pPr>
              <a:defRPr sz="1600"/>
            </a:lvl1pPr>
          </a:lstStyle>
          <a:p>
            <a:r>
              <a:rPr lang="ru-RU" dirty="0" smtClean="0"/>
              <a:t>Заголовок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576" y="1562100"/>
            <a:ext cx="8987931" cy="4470400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24724" y="6527799"/>
            <a:ext cx="2311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DF61C1-2457-E848-BB6B-E1DA9A54977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2932" y="534396"/>
            <a:ext cx="3466869" cy="633942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534397"/>
            <a:ext cx="136500" cy="633942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951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D9ECB-2FF6-42EE-BEDE-ACA1CE7A81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9291" y="274639"/>
            <a:ext cx="9121410" cy="388909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rgbClr val="2B603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DB0E77FF-6A21-41B8-AE7F-531CF2D6E89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590045" y="6602772"/>
            <a:ext cx="198772" cy="200055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ru-RU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ru-RU" sz="1300" b="1" baseline="0" smtClean="0">
                <a:solidFill>
                  <a:srgbClr val="2B6030"/>
                </a:solidFill>
                <a:latin typeface="+mn-lt"/>
              </a:rPr>
              <a:pPr/>
              <a:t>‹#›</a:t>
            </a:fld>
            <a:endParaRPr lang="ru-RU" sz="1300" b="1" baseline="0" dirty="0">
              <a:solidFill>
                <a:srgbClr val="2B603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089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644CD-0DF4-4B0D-96F6-DC514DE5F6F4}" type="datetime1">
              <a:rPr lang="ru-RU"/>
              <a:pPr>
                <a:defRPr/>
              </a:pPr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F69A8-3234-4034-915B-059BE1B835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811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CAE6-BD1D-49D9-96AB-EA13F7A8C2AE}" type="datetime1">
              <a:rPr lang="ru-RU"/>
              <a:pPr>
                <a:defRPr/>
              </a:pPr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B3CAB-669C-4736-98D0-546DE96006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8037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7F4A1-3FED-4270-BE4C-66BA58C465D0}" type="datetime1">
              <a:rPr lang="ru-RU"/>
              <a:pPr>
                <a:defRPr/>
              </a:pPr>
              <a:t>28.09.2021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AFC3D-86D1-4A64-B523-F3860D03E3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558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E6E9E-8801-4BBF-BAEB-CC7CB77F82D5}" type="datetime1">
              <a:rPr lang="ru-RU"/>
              <a:pPr>
                <a:defRPr/>
              </a:pPr>
              <a:t>28.09.2021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EE58B-E50D-4EBB-BBEB-D72C1675B3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5351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67309-9ABE-4CA6-B895-6A6F8C5B4F88}" type="datetime1">
              <a:rPr lang="ru-RU"/>
              <a:pPr>
                <a:defRPr/>
              </a:pPr>
              <a:t>28.09.2021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769AD-CB69-4DDD-9910-12B0FE0047A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550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379B8-3C14-4E44-AAD4-36128047FA85}" type="datetime1">
              <a:rPr lang="ru-RU"/>
              <a:pPr>
                <a:defRPr/>
              </a:pPr>
              <a:t>28.09.2021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97C3-55ED-4773-91F3-4C09DE8286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003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98E3C-EB41-4D9A-A78E-400A1FF77974}" type="datetime1">
              <a:rPr lang="ru-RU"/>
              <a:pPr>
                <a:defRPr/>
              </a:pPr>
              <a:t>28.09.2021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52DE6-F79B-4EC9-AF63-F0C8DD8C97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2897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AE8C6-02F2-4136-941F-81ACCC886503}" type="datetime1">
              <a:rPr lang="ru-RU"/>
              <a:pPr>
                <a:defRPr/>
              </a:pPr>
              <a:t>28.09.2021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EE25E-B440-433A-9C37-0034855FE6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053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00C08D-0C3C-4B62-A898-1DCD31934CE4}" type="datetime1">
              <a:rPr lang="ru-RU"/>
              <a:pPr>
                <a:defRPr/>
              </a:pPr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779E272-F661-4F2E-9199-567CF1AD61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5pPr>
      <a:lvl6pPr marL="495285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6pPr>
      <a:lvl7pPr marL="990570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7pPr>
      <a:lvl8pPr marL="1485854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8pPr>
      <a:lvl9pPr marL="1981139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69888" indent="-3698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3079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66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19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272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6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4.png"/><Relationship Id="rId12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11" Type="http://schemas.openxmlformats.org/officeDocument/2006/relationships/image" Target="../media/image5.jpeg"/><Relationship Id="rId5" Type="http://schemas.openxmlformats.org/officeDocument/2006/relationships/image" Target="../media/image10.png"/><Relationship Id="rId10" Type="http://schemas.openxmlformats.org/officeDocument/2006/relationships/image" Target="../media/image16.png"/><Relationship Id="rId4" Type="http://schemas.openxmlformats.org/officeDocument/2006/relationships/image" Target="../media/image17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Прямоугольник 8">
            <a:extLst>
              <a:ext uri="{FF2B5EF4-FFF2-40B4-BE49-F238E27FC236}">
                <a16:creationId xmlns:a16="http://schemas.microsoft.com/office/drawing/2014/main" id="{21AA4CCA-D2D7-C144-90D5-DDE5B1A857A7}"/>
              </a:ext>
            </a:extLst>
          </p:cNvPr>
          <p:cNvSpPr/>
          <p:nvPr/>
        </p:nvSpPr>
        <p:spPr bwMode="auto">
          <a:xfrm flipH="1">
            <a:off x="789816" y="2420088"/>
            <a:ext cx="45719" cy="1558409"/>
          </a:xfrm>
          <a:prstGeom prst="rect">
            <a:avLst/>
          </a:prstGeom>
          <a:solidFill>
            <a:srgbClr val="FFD10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8845231" y="6531352"/>
            <a:ext cx="561372" cy="326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eaLnBrk="1" hangingPunct="1">
              <a:defRPr/>
            </a:pPr>
            <a:r>
              <a:rPr lang="en-US" sz="1200" b="1" dirty="0">
                <a:solidFill>
                  <a:srgbClr val="2048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200" b="1" dirty="0">
              <a:solidFill>
                <a:srgbClr val="2048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9184738" y="6531352"/>
            <a:ext cx="221865" cy="326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eaLnBrk="1" hangingPunct="1">
              <a:defRPr/>
            </a:pPr>
            <a:endParaRPr lang="ru-RU" sz="1200" b="1" dirty="0">
              <a:solidFill>
                <a:srgbClr val="2048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Заголовок 1"/>
          <p:cNvSpPr txBox="1">
            <a:spLocks/>
          </p:cNvSpPr>
          <p:nvPr/>
        </p:nvSpPr>
        <p:spPr bwMode="auto">
          <a:xfrm>
            <a:off x="920552" y="2924944"/>
            <a:ext cx="8316913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3275" indent="-307975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6663" indent="-246063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1963" indent="-24606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7263" indent="-246063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84463" indent="-2460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663" indent="-2460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98863" indent="-2460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56063" indent="-2460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2B6030"/>
                </a:solidFill>
                <a:latin typeface="Arial" panose="020B0604020202020204" pitchFamily="34" charset="0"/>
              </a:rPr>
              <a:t>ТРАНЗАКЦИОННЫЕ ПРОДУКТЫ</a:t>
            </a:r>
            <a:endParaRPr lang="ru-RU" altLang="ru-RU" sz="1800" b="1" dirty="0">
              <a:solidFill>
                <a:srgbClr val="2B603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10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41"/>
          <p:cNvSpPr>
            <a:spLocks noChangeArrowheads="1"/>
          </p:cNvSpPr>
          <p:nvPr/>
        </p:nvSpPr>
        <p:spPr bwMode="auto">
          <a:xfrm>
            <a:off x="739124" y="285097"/>
            <a:ext cx="59249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Arial" panose="020B0604020202020204" pitchFamily="34" charset="0"/>
              </a:rPr>
              <a:t>Содействие</a:t>
            </a:r>
            <a:br>
              <a:rPr lang="ru-RU" sz="3200" dirty="0">
                <a:latin typeface="Arial" panose="020B0604020202020204" pitchFamily="34" charset="0"/>
              </a:rPr>
            </a:br>
            <a:r>
              <a:rPr lang="ru-RU" sz="3200" dirty="0">
                <a:latin typeface="Arial" panose="020B0604020202020204" pitchFamily="34" charset="0"/>
              </a:rPr>
              <a:t>развитию фермерства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61C1-2457-E848-BB6B-E1DA9A549776}" type="slidenum">
              <a:rPr lang="en-US" sz="1000"/>
              <a:pPr/>
              <a:t>10</a:t>
            </a:fld>
            <a:endParaRPr lang="en-US" sz="10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560512" y="1949599"/>
            <a:ext cx="4608512" cy="936104"/>
          </a:xfrm>
          <a:prstGeom prst="homePlate">
            <a:avLst/>
          </a:prstGeom>
          <a:solidFill>
            <a:srgbClr val="2B6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/>
          <p:cNvSpPr/>
          <p:nvPr/>
        </p:nvSpPr>
        <p:spPr>
          <a:xfrm flipH="1">
            <a:off x="4808984" y="2448124"/>
            <a:ext cx="4788024" cy="936104"/>
          </a:xfrm>
          <a:prstGeom prst="homePlate">
            <a:avLst/>
          </a:prstGeom>
          <a:solidFill>
            <a:srgbClr val="F8D3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1202381"/>
            <a:ext cx="127856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9481852" y="1858579"/>
            <a:ext cx="127856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40433" y="1538734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918" y="1442333"/>
            <a:ext cx="829117" cy="966996"/>
          </a:xfrm>
          <a:prstGeom prst="rect">
            <a:avLst/>
          </a:prstGeom>
        </p:spPr>
      </p:pic>
      <p:sp>
        <p:nvSpPr>
          <p:cNvPr id="32" name="Freeform 50"/>
          <p:cNvSpPr>
            <a:spLocks noEditPoints="1"/>
          </p:cNvSpPr>
          <p:nvPr/>
        </p:nvSpPr>
        <p:spPr bwMode="auto">
          <a:xfrm>
            <a:off x="5399157" y="2563996"/>
            <a:ext cx="528160" cy="527184"/>
          </a:xfrm>
          <a:custGeom>
            <a:avLst/>
            <a:gdLst>
              <a:gd name="T0" fmla="*/ 4593 w 5497"/>
              <a:gd name="T1" fmla="*/ 1614 h 5487"/>
              <a:gd name="T2" fmla="*/ 5457 w 5497"/>
              <a:gd name="T3" fmla="*/ 750 h 5487"/>
              <a:gd name="T4" fmla="*/ 5458 w 5497"/>
              <a:gd name="T5" fmla="*/ 608 h 5487"/>
              <a:gd name="T6" fmla="*/ 5390 w 5497"/>
              <a:gd name="T7" fmla="*/ 579 h 5487"/>
              <a:gd name="T8" fmla="*/ 5393 w 5497"/>
              <a:gd name="T9" fmla="*/ 585 h 5487"/>
              <a:gd name="T10" fmla="*/ 4923 w 5497"/>
              <a:gd name="T11" fmla="*/ 569 h 5487"/>
              <a:gd name="T12" fmla="*/ 4907 w 5497"/>
              <a:gd name="T13" fmla="*/ 99 h 5487"/>
              <a:gd name="T14" fmla="*/ 4804 w 5497"/>
              <a:gd name="T15" fmla="*/ 2 h 5487"/>
              <a:gd name="T16" fmla="*/ 4736 w 5497"/>
              <a:gd name="T17" fmla="*/ 32 h 5487"/>
              <a:gd name="T18" fmla="*/ 3873 w 5497"/>
              <a:gd name="T19" fmla="*/ 891 h 5487"/>
              <a:gd name="T20" fmla="*/ 3844 w 5497"/>
              <a:gd name="T21" fmla="*/ 965 h 5487"/>
              <a:gd name="T22" fmla="*/ 3844 w 5497"/>
              <a:gd name="T23" fmla="*/ 1065 h 5487"/>
              <a:gd name="T24" fmla="*/ 706 w 5497"/>
              <a:gd name="T25" fmla="*/ 1643 h 5487"/>
              <a:gd name="T26" fmla="*/ 1284 w 5497"/>
              <a:gd name="T27" fmla="*/ 4780 h 5487"/>
              <a:gd name="T28" fmla="*/ 4422 w 5497"/>
              <a:gd name="T29" fmla="*/ 4202 h 5487"/>
              <a:gd name="T30" fmla="*/ 4422 w 5497"/>
              <a:gd name="T31" fmla="*/ 1643 h 5487"/>
              <a:gd name="T32" fmla="*/ 4522 w 5497"/>
              <a:gd name="T33" fmla="*/ 1643 h 5487"/>
              <a:gd name="T34" fmla="*/ 4593 w 5497"/>
              <a:gd name="T35" fmla="*/ 1614 h 5487"/>
              <a:gd name="T36" fmla="*/ 4623 w 5497"/>
              <a:gd name="T37" fmla="*/ 2924 h 5487"/>
              <a:gd name="T38" fmla="*/ 2568 w 5497"/>
              <a:gd name="T39" fmla="*/ 4984 h 5487"/>
              <a:gd name="T40" fmla="*/ 507 w 5497"/>
              <a:gd name="T41" fmla="*/ 2929 h 5487"/>
              <a:gd name="T42" fmla="*/ 2562 w 5497"/>
              <a:gd name="T43" fmla="*/ 868 h 5487"/>
              <a:gd name="T44" fmla="*/ 3856 w 5497"/>
              <a:gd name="T45" fmla="*/ 1324 h 5487"/>
              <a:gd name="T46" fmla="*/ 3861 w 5497"/>
              <a:gd name="T47" fmla="*/ 1491 h 5487"/>
              <a:gd name="T48" fmla="*/ 3461 w 5497"/>
              <a:gd name="T49" fmla="*/ 1891 h 5487"/>
              <a:gd name="T50" fmla="*/ 1528 w 5497"/>
              <a:gd name="T51" fmla="*/ 2018 h 5487"/>
              <a:gd name="T52" fmla="*/ 1655 w 5497"/>
              <a:gd name="T53" fmla="*/ 3951 h 5487"/>
              <a:gd name="T54" fmla="*/ 3588 w 5497"/>
              <a:gd name="T55" fmla="*/ 3824 h 5487"/>
              <a:gd name="T56" fmla="*/ 3601 w 5497"/>
              <a:gd name="T57" fmla="*/ 2033 h 5487"/>
              <a:gd name="T58" fmla="*/ 4001 w 5497"/>
              <a:gd name="T59" fmla="*/ 1633 h 5487"/>
              <a:gd name="T60" fmla="*/ 4166 w 5497"/>
              <a:gd name="T61" fmla="*/ 1639 h 5487"/>
              <a:gd name="T62" fmla="*/ 4623 w 5497"/>
              <a:gd name="T63" fmla="*/ 2924 h 5487"/>
              <a:gd name="T64" fmla="*/ 2501 w 5497"/>
              <a:gd name="T65" fmla="*/ 2991 h 5487"/>
              <a:gd name="T66" fmla="*/ 2642 w 5497"/>
              <a:gd name="T67" fmla="*/ 2991 h 5487"/>
              <a:gd name="T68" fmla="*/ 2842 w 5497"/>
              <a:gd name="T69" fmla="*/ 2791 h 5487"/>
              <a:gd name="T70" fmla="*/ 2872 w 5497"/>
              <a:gd name="T71" fmla="*/ 2920 h 5487"/>
              <a:gd name="T72" fmla="*/ 2572 w 5497"/>
              <a:gd name="T73" fmla="*/ 3220 h 5487"/>
              <a:gd name="T74" fmla="*/ 2272 w 5497"/>
              <a:gd name="T75" fmla="*/ 2920 h 5487"/>
              <a:gd name="T76" fmla="*/ 2572 w 5497"/>
              <a:gd name="T77" fmla="*/ 2620 h 5487"/>
              <a:gd name="T78" fmla="*/ 2701 w 5497"/>
              <a:gd name="T79" fmla="*/ 2650 h 5487"/>
              <a:gd name="T80" fmla="*/ 2501 w 5497"/>
              <a:gd name="T81" fmla="*/ 2850 h 5487"/>
              <a:gd name="T82" fmla="*/ 2501 w 5497"/>
              <a:gd name="T83" fmla="*/ 2991 h 5487"/>
              <a:gd name="T84" fmla="*/ 2847 w 5497"/>
              <a:gd name="T85" fmla="*/ 2503 h 5487"/>
              <a:gd name="T86" fmla="*/ 2154 w 5497"/>
              <a:gd name="T87" fmla="*/ 2644 h 5487"/>
              <a:gd name="T88" fmla="*/ 2295 w 5497"/>
              <a:gd name="T89" fmla="*/ 3337 h 5487"/>
              <a:gd name="T90" fmla="*/ 2988 w 5497"/>
              <a:gd name="T91" fmla="*/ 3196 h 5487"/>
              <a:gd name="T92" fmla="*/ 2988 w 5497"/>
              <a:gd name="T93" fmla="*/ 2644 h 5487"/>
              <a:gd name="T94" fmla="*/ 3462 w 5497"/>
              <a:gd name="T95" fmla="*/ 2170 h 5487"/>
              <a:gd name="T96" fmla="*/ 3321 w 5497"/>
              <a:gd name="T97" fmla="*/ 3815 h 5487"/>
              <a:gd name="T98" fmla="*/ 1675 w 5497"/>
              <a:gd name="T99" fmla="*/ 3674 h 5487"/>
              <a:gd name="T100" fmla="*/ 1816 w 5497"/>
              <a:gd name="T101" fmla="*/ 2029 h 5487"/>
              <a:gd name="T102" fmla="*/ 3321 w 5497"/>
              <a:gd name="T103" fmla="*/ 2029 h 5487"/>
              <a:gd name="T104" fmla="*/ 2847 w 5497"/>
              <a:gd name="T105" fmla="*/ 2503 h 5487"/>
              <a:gd name="T106" fmla="*/ 4063 w 5497"/>
              <a:gd name="T107" fmla="*/ 1429 h 5487"/>
              <a:gd name="T108" fmla="*/ 4049 w 5497"/>
              <a:gd name="T109" fmla="*/ 1003 h 5487"/>
              <a:gd name="T110" fmla="*/ 4719 w 5497"/>
              <a:gd name="T111" fmla="*/ 333 h 5487"/>
              <a:gd name="T112" fmla="*/ 4730 w 5497"/>
              <a:gd name="T113" fmla="*/ 666 h 5487"/>
              <a:gd name="T114" fmla="*/ 4830 w 5497"/>
              <a:gd name="T115" fmla="*/ 766 h 5487"/>
              <a:gd name="T116" fmla="*/ 5163 w 5497"/>
              <a:gd name="T117" fmla="*/ 777 h 5487"/>
              <a:gd name="T118" fmla="*/ 4489 w 5497"/>
              <a:gd name="T119" fmla="*/ 1443 h 5487"/>
              <a:gd name="T120" fmla="*/ 4063 w 5497"/>
              <a:gd name="T121" fmla="*/ 1429 h 5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497" h="5487">
                <a:moveTo>
                  <a:pt x="4593" y="1614"/>
                </a:moveTo>
                <a:lnTo>
                  <a:pt x="5457" y="750"/>
                </a:lnTo>
                <a:cubicBezTo>
                  <a:pt x="5496" y="711"/>
                  <a:pt x="5497" y="647"/>
                  <a:pt x="5458" y="608"/>
                </a:cubicBezTo>
                <a:cubicBezTo>
                  <a:pt x="5440" y="590"/>
                  <a:pt x="5416" y="579"/>
                  <a:pt x="5390" y="579"/>
                </a:cubicBezTo>
                <a:lnTo>
                  <a:pt x="5393" y="585"/>
                </a:lnTo>
                <a:lnTo>
                  <a:pt x="4923" y="569"/>
                </a:lnTo>
                <a:lnTo>
                  <a:pt x="4907" y="99"/>
                </a:lnTo>
                <a:cubicBezTo>
                  <a:pt x="4905" y="43"/>
                  <a:pt x="4859" y="0"/>
                  <a:pt x="4804" y="2"/>
                </a:cubicBezTo>
                <a:cubicBezTo>
                  <a:pt x="4778" y="3"/>
                  <a:pt x="4754" y="13"/>
                  <a:pt x="4736" y="32"/>
                </a:cubicBezTo>
                <a:lnTo>
                  <a:pt x="3873" y="891"/>
                </a:lnTo>
                <a:cubicBezTo>
                  <a:pt x="3854" y="910"/>
                  <a:pt x="3843" y="937"/>
                  <a:pt x="3844" y="965"/>
                </a:cubicBezTo>
                <a:lnTo>
                  <a:pt x="3844" y="1065"/>
                </a:lnTo>
                <a:cubicBezTo>
                  <a:pt x="2818" y="358"/>
                  <a:pt x="1413" y="617"/>
                  <a:pt x="706" y="1643"/>
                </a:cubicBezTo>
                <a:cubicBezTo>
                  <a:pt x="0" y="2669"/>
                  <a:pt x="258" y="4073"/>
                  <a:pt x="1284" y="4780"/>
                </a:cubicBezTo>
                <a:cubicBezTo>
                  <a:pt x="2310" y="5487"/>
                  <a:pt x="3715" y="5228"/>
                  <a:pt x="4422" y="4202"/>
                </a:cubicBezTo>
                <a:cubicBezTo>
                  <a:pt x="4953" y="3432"/>
                  <a:pt x="4953" y="2413"/>
                  <a:pt x="4422" y="1643"/>
                </a:cubicBezTo>
                <a:lnTo>
                  <a:pt x="4522" y="1643"/>
                </a:lnTo>
                <a:cubicBezTo>
                  <a:pt x="4549" y="1643"/>
                  <a:pt x="4574" y="1632"/>
                  <a:pt x="4593" y="1614"/>
                </a:cubicBezTo>
                <a:close/>
                <a:moveTo>
                  <a:pt x="4623" y="2924"/>
                </a:moveTo>
                <a:cubicBezTo>
                  <a:pt x="4625" y="4060"/>
                  <a:pt x="3704" y="4983"/>
                  <a:pt x="2568" y="4984"/>
                </a:cubicBezTo>
                <a:cubicBezTo>
                  <a:pt x="1431" y="4986"/>
                  <a:pt x="509" y="4066"/>
                  <a:pt x="507" y="2929"/>
                </a:cubicBezTo>
                <a:cubicBezTo>
                  <a:pt x="506" y="1792"/>
                  <a:pt x="1426" y="870"/>
                  <a:pt x="2562" y="868"/>
                </a:cubicBezTo>
                <a:cubicBezTo>
                  <a:pt x="3033" y="868"/>
                  <a:pt x="3490" y="1028"/>
                  <a:pt x="3856" y="1324"/>
                </a:cubicBezTo>
                <a:lnTo>
                  <a:pt x="3861" y="1491"/>
                </a:lnTo>
                <a:lnTo>
                  <a:pt x="3461" y="1891"/>
                </a:lnTo>
                <a:cubicBezTo>
                  <a:pt x="2892" y="1392"/>
                  <a:pt x="2026" y="1449"/>
                  <a:pt x="1528" y="2018"/>
                </a:cubicBezTo>
                <a:cubicBezTo>
                  <a:pt x="1029" y="2587"/>
                  <a:pt x="1086" y="3453"/>
                  <a:pt x="1655" y="3951"/>
                </a:cubicBezTo>
                <a:cubicBezTo>
                  <a:pt x="2224" y="4450"/>
                  <a:pt x="3090" y="4393"/>
                  <a:pt x="3588" y="3824"/>
                </a:cubicBezTo>
                <a:cubicBezTo>
                  <a:pt x="4036" y="3313"/>
                  <a:pt x="4042" y="2550"/>
                  <a:pt x="3601" y="2033"/>
                </a:cubicBezTo>
                <a:lnTo>
                  <a:pt x="4001" y="1633"/>
                </a:lnTo>
                <a:lnTo>
                  <a:pt x="4166" y="1639"/>
                </a:lnTo>
                <a:cubicBezTo>
                  <a:pt x="4460" y="2003"/>
                  <a:pt x="4621" y="2456"/>
                  <a:pt x="4623" y="2924"/>
                </a:cubicBezTo>
                <a:close/>
                <a:moveTo>
                  <a:pt x="2501" y="2991"/>
                </a:moveTo>
                <a:cubicBezTo>
                  <a:pt x="2540" y="3029"/>
                  <a:pt x="2603" y="3029"/>
                  <a:pt x="2642" y="2991"/>
                </a:cubicBezTo>
                <a:lnTo>
                  <a:pt x="2842" y="2791"/>
                </a:lnTo>
                <a:cubicBezTo>
                  <a:pt x="2862" y="2831"/>
                  <a:pt x="2872" y="2875"/>
                  <a:pt x="2872" y="2920"/>
                </a:cubicBezTo>
                <a:cubicBezTo>
                  <a:pt x="2872" y="3085"/>
                  <a:pt x="2738" y="3220"/>
                  <a:pt x="2572" y="3220"/>
                </a:cubicBezTo>
                <a:cubicBezTo>
                  <a:pt x="2406" y="3220"/>
                  <a:pt x="2272" y="3085"/>
                  <a:pt x="2272" y="2920"/>
                </a:cubicBezTo>
                <a:cubicBezTo>
                  <a:pt x="2272" y="2754"/>
                  <a:pt x="2406" y="2620"/>
                  <a:pt x="2572" y="2620"/>
                </a:cubicBezTo>
                <a:cubicBezTo>
                  <a:pt x="2617" y="2620"/>
                  <a:pt x="2661" y="2630"/>
                  <a:pt x="2701" y="2650"/>
                </a:cubicBezTo>
                <a:lnTo>
                  <a:pt x="2501" y="2850"/>
                </a:lnTo>
                <a:cubicBezTo>
                  <a:pt x="2462" y="2889"/>
                  <a:pt x="2462" y="2952"/>
                  <a:pt x="2501" y="2991"/>
                </a:cubicBezTo>
                <a:close/>
                <a:moveTo>
                  <a:pt x="2847" y="2503"/>
                </a:moveTo>
                <a:cubicBezTo>
                  <a:pt x="2617" y="2350"/>
                  <a:pt x="2307" y="2413"/>
                  <a:pt x="2154" y="2644"/>
                </a:cubicBezTo>
                <a:cubicBezTo>
                  <a:pt x="2002" y="2874"/>
                  <a:pt x="2065" y="3184"/>
                  <a:pt x="2295" y="3337"/>
                </a:cubicBezTo>
                <a:cubicBezTo>
                  <a:pt x="2525" y="3489"/>
                  <a:pt x="2836" y="3426"/>
                  <a:pt x="2988" y="3196"/>
                </a:cubicBezTo>
                <a:cubicBezTo>
                  <a:pt x="3099" y="3028"/>
                  <a:pt x="3099" y="2811"/>
                  <a:pt x="2988" y="2644"/>
                </a:cubicBezTo>
                <a:lnTo>
                  <a:pt x="3462" y="2170"/>
                </a:lnTo>
                <a:cubicBezTo>
                  <a:pt x="3878" y="2663"/>
                  <a:pt x="3814" y="3400"/>
                  <a:pt x="3321" y="3815"/>
                </a:cubicBezTo>
                <a:cubicBezTo>
                  <a:pt x="2828" y="4231"/>
                  <a:pt x="2091" y="4168"/>
                  <a:pt x="1675" y="3674"/>
                </a:cubicBezTo>
                <a:cubicBezTo>
                  <a:pt x="1260" y="3181"/>
                  <a:pt x="1323" y="2444"/>
                  <a:pt x="1816" y="2029"/>
                </a:cubicBezTo>
                <a:cubicBezTo>
                  <a:pt x="2251" y="1662"/>
                  <a:pt x="2886" y="1662"/>
                  <a:pt x="3321" y="2029"/>
                </a:cubicBezTo>
                <a:lnTo>
                  <a:pt x="2847" y="2503"/>
                </a:lnTo>
                <a:close/>
                <a:moveTo>
                  <a:pt x="4063" y="1429"/>
                </a:moveTo>
                <a:lnTo>
                  <a:pt x="4049" y="1003"/>
                </a:lnTo>
                <a:lnTo>
                  <a:pt x="4719" y="333"/>
                </a:lnTo>
                <a:lnTo>
                  <a:pt x="4730" y="666"/>
                </a:lnTo>
                <a:cubicBezTo>
                  <a:pt x="4730" y="721"/>
                  <a:pt x="4775" y="766"/>
                  <a:pt x="4830" y="766"/>
                </a:cubicBezTo>
                <a:lnTo>
                  <a:pt x="5163" y="777"/>
                </a:lnTo>
                <a:lnTo>
                  <a:pt x="4489" y="1443"/>
                </a:lnTo>
                <a:lnTo>
                  <a:pt x="4063" y="1429"/>
                </a:lnTo>
                <a:close/>
              </a:path>
            </a:pathLst>
          </a:custGeom>
          <a:solidFill>
            <a:schemeClr val="tx1"/>
          </a:solidFill>
          <a:ln w="12700">
            <a:noFill/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703650" y="2079665"/>
            <a:ext cx="2895565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200" dirty="0" err="1">
                <a:solidFill>
                  <a:schemeClr val="bg1"/>
                </a:solidFill>
                <a:latin typeface="Arial" panose="020B0604020202020204" pitchFamily="34" charset="0"/>
              </a:rPr>
              <a:t>Россельхозбанк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</a:rPr>
              <a:t> активно участвует в создании и реализации инструментов содействия развитию фермерства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033120" y="2591113"/>
            <a:ext cx="3312368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</a:rPr>
              <a:t>Популяризация фермерства, содействие созданию новых фермерских хозяйств и сбыту фермерской продукции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-15552" y="6394029"/>
            <a:ext cx="8756602" cy="5460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5430049" y="3758143"/>
            <a:ext cx="374929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indent="-361950" defTabSz="871888">
              <a:spcBef>
                <a:spcPts val="12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endParaRPr lang="ru-RU" sz="1200" dirty="0">
              <a:latin typeface="Arial" panose="020B0604020202020204" pitchFamily="34" charset="0"/>
            </a:endParaRPr>
          </a:p>
          <a:p>
            <a:pPr marL="361950" lvl="1" indent="-361950" defTabSz="871888">
              <a:spcBef>
                <a:spcPts val="12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200" b="1" dirty="0">
                <a:latin typeface="Arial" panose="020B0604020202020204" pitchFamily="34" charset="0"/>
              </a:rPr>
              <a:t>ЛЬГОТНАЯ СТАВКА КРЕДИТОВАНИЯ  ОТ 5% ГОДОВЫХ</a:t>
            </a:r>
          </a:p>
          <a:p>
            <a:pPr marL="361950" lvl="1" indent="-361950" defTabSz="871888">
              <a:spcBef>
                <a:spcPts val="12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</a:rPr>
              <a:t>Грант «Агростартап» </a:t>
            </a:r>
            <a:r>
              <a:rPr lang="ru-RU" sz="1200" dirty="0" smtClean="0">
                <a:latin typeface="Arial" panose="020B0604020202020204" pitchFamily="34" charset="0"/>
              </a:rPr>
              <a:t>принимается в расчет собственного участия </a:t>
            </a:r>
            <a:r>
              <a:rPr lang="ru-RU" sz="1200" dirty="0">
                <a:latin typeface="Arial" panose="020B0604020202020204" pitchFamily="34" charset="0"/>
              </a:rPr>
              <a:t>заемщика в проекте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646530" y="3087802"/>
            <a:ext cx="40260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Программа</a:t>
            </a:r>
            <a:b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«Стань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фермером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!»</a:t>
            </a:r>
            <a:b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вновь созданных хозяйств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9" name="Группа 68"/>
          <p:cNvGrpSpPr/>
          <p:nvPr/>
        </p:nvGrpSpPr>
        <p:grpSpPr>
          <a:xfrm>
            <a:off x="982997" y="4263123"/>
            <a:ext cx="817227" cy="475253"/>
            <a:chOff x="633703" y="4595227"/>
            <a:chExt cx="817227" cy="475253"/>
          </a:xfrm>
        </p:grpSpPr>
        <p:grpSp>
          <p:nvGrpSpPr>
            <p:cNvPr id="81" name="Группа 80"/>
            <p:cNvGrpSpPr/>
            <p:nvPr/>
          </p:nvGrpSpPr>
          <p:grpSpPr>
            <a:xfrm>
              <a:off x="791277" y="4595227"/>
              <a:ext cx="475253" cy="475253"/>
              <a:chOff x="-588233" y="5080746"/>
              <a:chExt cx="475253" cy="475253"/>
            </a:xfrm>
          </p:grpSpPr>
          <p:sp>
            <p:nvSpPr>
              <p:cNvPr id="83" name="Овал 82"/>
              <p:cNvSpPr/>
              <p:nvPr/>
            </p:nvSpPr>
            <p:spPr>
              <a:xfrm>
                <a:off x="-588233" y="5080746"/>
                <a:ext cx="475253" cy="475253"/>
              </a:xfrm>
              <a:prstGeom prst="ellipse">
                <a:avLst/>
              </a:prstGeom>
              <a:solidFill>
                <a:srgbClr val="2B603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84" name="Group 411"/>
              <p:cNvGrpSpPr/>
              <p:nvPr/>
            </p:nvGrpSpPr>
            <p:grpSpPr>
              <a:xfrm>
                <a:off x="-470367" y="5183446"/>
                <a:ext cx="239520" cy="183160"/>
                <a:chOff x="3725863" y="1755775"/>
                <a:chExt cx="674688" cy="476251"/>
              </a:xfrm>
              <a:solidFill>
                <a:schemeClr val="bg1"/>
              </a:solidFill>
            </p:grpSpPr>
            <p:sp>
              <p:nvSpPr>
                <p:cNvPr id="95" name="Freeform 277"/>
                <p:cNvSpPr>
                  <a:spLocks noEditPoints="1"/>
                </p:cNvSpPr>
                <p:nvPr/>
              </p:nvSpPr>
              <p:spPr bwMode="auto">
                <a:xfrm>
                  <a:off x="3844926" y="1755775"/>
                  <a:ext cx="225425" cy="319088"/>
                </a:xfrm>
                <a:custGeom>
                  <a:avLst/>
                  <a:gdLst>
                    <a:gd name="T0" fmla="*/ 42 w 77"/>
                    <a:gd name="T1" fmla="*/ 109 h 109"/>
                    <a:gd name="T2" fmla="*/ 35 w 77"/>
                    <a:gd name="T3" fmla="*/ 109 h 109"/>
                    <a:gd name="T4" fmla="*/ 0 w 77"/>
                    <a:gd name="T5" fmla="*/ 74 h 109"/>
                    <a:gd name="T6" fmla="*/ 0 w 77"/>
                    <a:gd name="T7" fmla="*/ 36 h 109"/>
                    <a:gd name="T8" fmla="*/ 35 w 77"/>
                    <a:gd name="T9" fmla="*/ 0 h 109"/>
                    <a:gd name="T10" fmla="*/ 42 w 77"/>
                    <a:gd name="T11" fmla="*/ 0 h 109"/>
                    <a:gd name="T12" fmla="*/ 77 w 77"/>
                    <a:gd name="T13" fmla="*/ 36 h 109"/>
                    <a:gd name="T14" fmla="*/ 77 w 77"/>
                    <a:gd name="T15" fmla="*/ 74 h 109"/>
                    <a:gd name="T16" fmla="*/ 42 w 77"/>
                    <a:gd name="T17" fmla="*/ 109 h 109"/>
                    <a:gd name="T18" fmla="*/ 35 w 77"/>
                    <a:gd name="T19" fmla="*/ 12 h 109"/>
                    <a:gd name="T20" fmla="*/ 12 w 77"/>
                    <a:gd name="T21" fmla="*/ 36 h 109"/>
                    <a:gd name="T22" fmla="*/ 12 w 77"/>
                    <a:gd name="T23" fmla="*/ 74 h 109"/>
                    <a:gd name="T24" fmla="*/ 35 w 77"/>
                    <a:gd name="T25" fmla="*/ 97 h 109"/>
                    <a:gd name="T26" fmla="*/ 42 w 77"/>
                    <a:gd name="T27" fmla="*/ 97 h 109"/>
                    <a:gd name="T28" fmla="*/ 65 w 77"/>
                    <a:gd name="T29" fmla="*/ 74 h 109"/>
                    <a:gd name="T30" fmla="*/ 65 w 77"/>
                    <a:gd name="T31" fmla="*/ 36 h 109"/>
                    <a:gd name="T32" fmla="*/ 42 w 77"/>
                    <a:gd name="T33" fmla="*/ 12 h 109"/>
                    <a:gd name="T34" fmla="*/ 35 w 77"/>
                    <a:gd name="T35" fmla="*/ 12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7" h="109">
                      <a:moveTo>
                        <a:pt x="42" y="109"/>
                      </a:moveTo>
                      <a:cubicBezTo>
                        <a:pt x="35" y="109"/>
                        <a:pt x="35" y="109"/>
                        <a:pt x="35" y="109"/>
                      </a:cubicBezTo>
                      <a:cubicBezTo>
                        <a:pt x="16" y="109"/>
                        <a:pt x="0" y="93"/>
                        <a:pt x="0" y="74"/>
                      </a:cubicBezTo>
                      <a:cubicBezTo>
                        <a:pt x="0" y="36"/>
                        <a:pt x="0" y="36"/>
                        <a:pt x="0" y="36"/>
                      </a:cubicBezTo>
                      <a:cubicBezTo>
                        <a:pt x="0" y="16"/>
                        <a:pt x="16" y="0"/>
                        <a:pt x="35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61" y="0"/>
                        <a:pt x="77" y="16"/>
                        <a:pt x="77" y="36"/>
                      </a:cubicBezTo>
                      <a:cubicBezTo>
                        <a:pt x="77" y="74"/>
                        <a:pt x="77" y="74"/>
                        <a:pt x="77" y="74"/>
                      </a:cubicBezTo>
                      <a:cubicBezTo>
                        <a:pt x="77" y="93"/>
                        <a:pt x="61" y="109"/>
                        <a:pt x="42" y="109"/>
                      </a:cubicBezTo>
                      <a:close/>
                      <a:moveTo>
                        <a:pt x="35" y="12"/>
                      </a:moveTo>
                      <a:cubicBezTo>
                        <a:pt x="22" y="12"/>
                        <a:pt x="12" y="23"/>
                        <a:pt x="12" y="36"/>
                      </a:cubicBezTo>
                      <a:cubicBezTo>
                        <a:pt x="12" y="74"/>
                        <a:pt x="12" y="74"/>
                        <a:pt x="12" y="74"/>
                      </a:cubicBezTo>
                      <a:cubicBezTo>
                        <a:pt x="12" y="86"/>
                        <a:pt x="22" y="97"/>
                        <a:pt x="35" y="97"/>
                      </a:cubicBezTo>
                      <a:cubicBezTo>
                        <a:pt x="42" y="97"/>
                        <a:pt x="42" y="97"/>
                        <a:pt x="42" y="97"/>
                      </a:cubicBezTo>
                      <a:cubicBezTo>
                        <a:pt x="55" y="97"/>
                        <a:pt x="65" y="86"/>
                        <a:pt x="65" y="74"/>
                      </a:cubicBezTo>
                      <a:cubicBezTo>
                        <a:pt x="65" y="36"/>
                        <a:pt x="65" y="36"/>
                        <a:pt x="65" y="36"/>
                      </a:cubicBezTo>
                      <a:cubicBezTo>
                        <a:pt x="65" y="23"/>
                        <a:pt x="55" y="12"/>
                        <a:pt x="42" y="12"/>
                      </a:cubicBezTo>
                      <a:lnTo>
                        <a:pt x="35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6" name="Freeform 278"/>
                <p:cNvSpPr>
                  <a:spLocks/>
                </p:cNvSpPr>
                <p:nvPr/>
              </p:nvSpPr>
              <p:spPr bwMode="auto">
                <a:xfrm>
                  <a:off x="3725863" y="2044700"/>
                  <a:ext cx="461963" cy="187325"/>
                </a:xfrm>
                <a:custGeom>
                  <a:avLst/>
                  <a:gdLst>
                    <a:gd name="T0" fmla="*/ 152 w 158"/>
                    <a:gd name="T1" fmla="*/ 64 h 64"/>
                    <a:gd name="T2" fmla="*/ 7 w 158"/>
                    <a:gd name="T3" fmla="*/ 64 h 64"/>
                    <a:gd name="T4" fmla="*/ 1 w 158"/>
                    <a:gd name="T5" fmla="*/ 58 h 64"/>
                    <a:gd name="T6" fmla="*/ 1 w 158"/>
                    <a:gd name="T7" fmla="*/ 45 h 64"/>
                    <a:gd name="T8" fmla="*/ 60 w 158"/>
                    <a:gd name="T9" fmla="*/ 14 h 64"/>
                    <a:gd name="T10" fmla="*/ 60 w 158"/>
                    <a:gd name="T11" fmla="*/ 6 h 64"/>
                    <a:gd name="T12" fmla="*/ 66 w 158"/>
                    <a:gd name="T13" fmla="*/ 0 h 64"/>
                    <a:gd name="T14" fmla="*/ 72 w 158"/>
                    <a:gd name="T15" fmla="*/ 6 h 64"/>
                    <a:gd name="T16" fmla="*/ 72 w 158"/>
                    <a:gd name="T17" fmla="*/ 19 h 64"/>
                    <a:gd name="T18" fmla="*/ 67 w 158"/>
                    <a:gd name="T19" fmla="*/ 25 h 64"/>
                    <a:gd name="T20" fmla="*/ 13 w 158"/>
                    <a:gd name="T21" fmla="*/ 45 h 64"/>
                    <a:gd name="T22" fmla="*/ 13 w 158"/>
                    <a:gd name="T23" fmla="*/ 52 h 64"/>
                    <a:gd name="T24" fmla="*/ 152 w 158"/>
                    <a:gd name="T25" fmla="*/ 52 h 64"/>
                    <a:gd name="T26" fmla="*/ 158 w 158"/>
                    <a:gd name="T27" fmla="*/ 58 h 64"/>
                    <a:gd name="T28" fmla="*/ 152 w 158"/>
                    <a:gd name="T29" fmla="*/ 64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58" h="64">
                      <a:moveTo>
                        <a:pt x="152" y="64"/>
                      </a:moveTo>
                      <a:cubicBezTo>
                        <a:pt x="7" y="64"/>
                        <a:pt x="7" y="64"/>
                        <a:pt x="7" y="64"/>
                      </a:cubicBezTo>
                      <a:cubicBezTo>
                        <a:pt x="3" y="64"/>
                        <a:pt x="1" y="62"/>
                        <a:pt x="1" y="58"/>
                      </a:cubicBezTo>
                      <a:cubicBezTo>
                        <a:pt x="1" y="45"/>
                        <a:pt x="1" y="45"/>
                        <a:pt x="1" y="45"/>
                      </a:cubicBezTo>
                      <a:cubicBezTo>
                        <a:pt x="0" y="31"/>
                        <a:pt x="32" y="21"/>
                        <a:pt x="60" y="14"/>
                      </a:cubicBezTo>
                      <a:cubicBezTo>
                        <a:pt x="60" y="6"/>
                        <a:pt x="60" y="6"/>
                        <a:pt x="60" y="6"/>
                      </a:cubicBezTo>
                      <a:cubicBezTo>
                        <a:pt x="60" y="2"/>
                        <a:pt x="63" y="0"/>
                        <a:pt x="66" y="0"/>
                      </a:cubicBezTo>
                      <a:cubicBezTo>
                        <a:pt x="69" y="0"/>
                        <a:pt x="72" y="2"/>
                        <a:pt x="72" y="6"/>
                      </a:cubicBezTo>
                      <a:cubicBezTo>
                        <a:pt x="72" y="19"/>
                        <a:pt x="72" y="19"/>
                        <a:pt x="72" y="19"/>
                      </a:cubicBezTo>
                      <a:cubicBezTo>
                        <a:pt x="72" y="22"/>
                        <a:pt x="70" y="24"/>
                        <a:pt x="67" y="25"/>
                      </a:cubicBezTo>
                      <a:cubicBezTo>
                        <a:pt x="41" y="31"/>
                        <a:pt x="15" y="40"/>
                        <a:pt x="13" y="45"/>
                      </a:cubicBezTo>
                      <a:cubicBezTo>
                        <a:pt x="13" y="52"/>
                        <a:pt x="13" y="52"/>
                        <a:pt x="13" y="52"/>
                      </a:cubicBezTo>
                      <a:cubicBezTo>
                        <a:pt x="152" y="52"/>
                        <a:pt x="152" y="52"/>
                        <a:pt x="152" y="52"/>
                      </a:cubicBezTo>
                      <a:cubicBezTo>
                        <a:pt x="156" y="52"/>
                        <a:pt x="158" y="55"/>
                        <a:pt x="158" y="58"/>
                      </a:cubicBezTo>
                      <a:cubicBezTo>
                        <a:pt x="158" y="62"/>
                        <a:pt x="156" y="64"/>
                        <a:pt x="152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7" name="Freeform 279"/>
                <p:cNvSpPr>
                  <a:spLocks/>
                </p:cNvSpPr>
                <p:nvPr/>
              </p:nvSpPr>
              <p:spPr bwMode="auto">
                <a:xfrm>
                  <a:off x="3979863" y="2041525"/>
                  <a:ext cx="209550" cy="190500"/>
                </a:xfrm>
                <a:custGeom>
                  <a:avLst/>
                  <a:gdLst>
                    <a:gd name="T0" fmla="*/ 65 w 72"/>
                    <a:gd name="T1" fmla="*/ 65 h 65"/>
                    <a:gd name="T2" fmla="*/ 59 w 72"/>
                    <a:gd name="T3" fmla="*/ 59 h 65"/>
                    <a:gd name="T4" fmla="*/ 59 w 72"/>
                    <a:gd name="T5" fmla="*/ 46 h 65"/>
                    <a:gd name="T6" fmla="*/ 5 w 72"/>
                    <a:gd name="T7" fmla="*/ 26 h 65"/>
                    <a:gd name="T8" fmla="*/ 0 w 72"/>
                    <a:gd name="T9" fmla="*/ 20 h 65"/>
                    <a:gd name="T10" fmla="*/ 0 w 72"/>
                    <a:gd name="T11" fmla="*/ 6 h 65"/>
                    <a:gd name="T12" fmla="*/ 6 w 72"/>
                    <a:gd name="T13" fmla="*/ 0 h 65"/>
                    <a:gd name="T14" fmla="*/ 12 w 72"/>
                    <a:gd name="T15" fmla="*/ 6 h 65"/>
                    <a:gd name="T16" fmla="*/ 12 w 72"/>
                    <a:gd name="T17" fmla="*/ 15 h 65"/>
                    <a:gd name="T18" fmla="*/ 71 w 72"/>
                    <a:gd name="T19" fmla="*/ 47 h 65"/>
                    <a:gd name="T20" fmla="*/ 71 w 72"/>
                    <a:gd name="T21" fmla="*/ 59 h 65"/>
                    <a:gd name="T22" fmla="*/ 65 w 72"/>
                    <a:gd name="T23" fmla="*/ 65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2" h="65">
                      <a:moveTo>
                        <a:pt x="65" y="65"/>
                      </a:moveTo>
                      <a:cubicBezTo>
                        <a:pt x="62" y="65"/>
                        <a:pt x="59" y="63"/>
                        <a:pt x="59" y="59"/>
                      </a:cubicBezTo>
                      <a:cubicBezTo>
                        <a:pt x="59" y="46"/>
                        <a:pt x="59" y="46"/>
                        <a:pt x="59" y="46"/>
                      </a:cubicBezTo>
                      <a:cubicBezTo>
                        <a:pt x="57" y="41"/>
                        <a:pt x="31" y="32"/>
                        <a:pt x="5" y="26"/>
                      </a:cubicBezTo>
                      <a:cubicBezTo>
                        <a:pt x="2" y="25"/>
                        <a:pt x="0" y="23"/>
                        <a:pt x="0" y="20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" y="0"/>
                        <a:pt x="12" y="3"/>
                        <a:pt x="12" y="6"/>
                      </a:cubicBezTo>
                      <a:cubicBezTo>
                        <a:pt x="12" y="15"/>
                        <a:pt x="12" y="15"/>
                        <a:pt x="12" y="15"/>
                      </a:cubicBezTo>
                      <a:cubicBezTo>
                        <a:pt x="40" y="22"/>
                        <a:pt x="72" y="32"/>
                        <a:pt x="71" y="47"/>
                      </a:cubicBezTo>
                      <a:cubicBezTo>
                        <a:pt x="71" y="59"/>
                        <a:pt x="71" y="59"/>
                        <a:pt x="71" y="59"/>
                      </a:cubicBezTo>
                      <a:cubicBezTo>
                        <a:pt x="71" y="63"/>
                        <a:pt x="69" y="65"/>
                        <a:pt x="65" y="6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8" name="Freeform 280"/>
                <p:cNvSpPr>
                  <a:spLocks noEditPoints="1"/>
                </p:cNvSpPr>
                <p:nvPr/>
              </p:nvSpPr>
              <p:spPr bwMode="auto">
                <a:xfrm>
                  <a:off x="4116388" y="1843088"/>
                  <a:ext cx="187325" cy="263525"/>
                </a:xfrm>
                <a:custGeom>
                  <a:avLst/>
                  <a:gdLst>
                    <a:gd name="T0" fmla="*/ 35 w 64"/>
                    <a:gd name="T1" fmla="*/ 90 h 90"/>
                    <a:gd name="T2" fmla="*/ 30 w 64"/>
                    <a:gd name="T3" fmla="*/ 90 h 90"/>
                    <a:gd name="T4" fmla="*/ 0 w 64"/>
                    <a:gd name="T5" fmla="*/ 60 h 90"/>
                    <a:gd name="T6" fmla="*/ 0 w 64"/>
                    <a:gd name="T7" fmla="*/ 30 h 90"/>
                    <a:gd name="T8" fmla="*/ 30 w 64"/>
                    <a:gd name="T9" fmla="*/ 0 h 90"/>
                    <a:gd name="T10" fmla="*/ 35 w 64"/>
                    <a:gd name="T11" fmla="*/ 0 h 90"/>
                    <a:gd name="T12" fmla="*/ 64 w 64"/>
                    <a:gd name="T13" fmla="*/ 30 h 90"/>
                    <a:gd name="T14" fmla="*/ 64 w 64"/>
                    <a:gd name="T15" fmla="*/ 60 h 90"/>
                    <a:gd name="T16" fmla="*/ 35 w 64"/>
                    <a:gd name="T17" fmla="*/ 90 h 90"/>
                    <a:gd name="T18" fmla="*/ 30 w 64"/>
                    <a:gd name="T19" fmla="*/ 12 h 90"/>
                    <a:gd name="T20" fmla="*/ 12 w 64"/>
                    <a:gd name="T21" fmla="*/ 30 h 90"/>
                    <a:gd name="T22" fmla="*/ 12 w 64"/>
                    <a:gd name="T23" fmla="*/ 60 h 90"/>
                    <a:gd name="T24" fmla="*/ 30 w 64"/>
                    <a:gd name="T25" fmla="*/ 78 h 90"/>
                    <a:gd name="T26" fmla="*/ 35 w 64"/>
                    <a:gd name="T27" fmla="*/ 78 h 90"/>
                    <a:gd name="T28" fmla="*/ 52 w 64"/>
                    <a:gd name="T29" fmla="*/ 60 h 90"/>
                    <a:gd name="T30" fmla="*/ 52 w 64"/>
                    <a:gd name="T31" fmla="*/ 30 h 90"/>
                    <a:gd name="T32" fmla="*/ 35 w 64"/>
                    <a:gd name="T33" fmla="*/ 12 h 90"/>
                    <a:gd name="T34" fmla="*/ 30 w 64"/>
                    <a:gd name="T35" fmla="*/ 12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64" h="90">
                      <a:moveTo>
                        <a:pt x="35" y="90"/>
                      </a:moveTo>
                      <a:cubicBezTo>
                        <a:pt x="30" y="90"/>
                        <a:pt x="30" y="90"/>
                        <a:pt x="30" y="90"/>
                      </a:cubicBezTo>
                      <a:cubicBezTo>
                        <a:pt x="13" y="90"/>
                        <a:pt x="0" y="76"/>
                        <a:pt x="0" y="60"/>
                      </a:cubicBezTo>
                      <a:cubicBezTo>
                        <a:pt x="0" y="30"/>
                        <a:pt x="0" y="30"/>
                        <a:pt x="0" y="30"/>
                      </a:cubicBezTo>
                      <a:cubicBezTo>
                        <a:pt x="0" y="14"/>
                        <a:pt x="13" y="0"/>
                        <a:pt x="30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51" y="0"/>
                        <a:pt x="64" y="14"/>
                        <a:pt x="64" y="30"/>
                      </a:cubicBezTo>
                      <a:cubicBezTo>
                        <a:pt x="64" y="60"/>
                        <a:pt x="64" y="60"/>
                        <a:pt x="64" y="60"/>
                      </a:cubicBezTo>
                      <a:cubicBezTo>
                        <a:pt x="64" y="76"/>
                        <a:pt x="51" y="90"/>
                        <a:pt x="35" y="90"/>
                      </a:cubicBezTo>
                      <a:close/>
                      <a:moveTo>
                        <a:pt x="30" y="12"/>
                      </a:moveTo>
                      <a:cubicBezTo>
                        <a:pt x="20" y="12"/>
                        <a:pt x="12" y="20"/>
                        <a:pt x="12" y="30"/>
                      </a:cubicBezTo>
                      <a:cubicBezTo>
                        <a:pt x="12" y="60"/>
                        <a:pt x="12" y="60"/>
                        <a:pt x="12" y="60"/>
                      </a:cubicBezTo>
                      <a:cubicBezTo>
                        <a:pt x="12" y="70"/>
                        <a:pt x="20" y="78"/>
                        <a:pt x="30" y="78"/>
                      </a:cubicBezTo>
                      <a:cubicBezTo>
                        <a:pt x="35" y="78"/>
                        <a:pt x="35" y="78"/>
                        <a:pt x="35" y="78"/>
                      </a:cubicBezTo>
                      <a:cubicBezTo>
                        <a:pt x="45" y="78"/>
                        <a:pt x="52" y="70"/>
                        <a:pt x="52" y="60"/>
                      </a:cubicBezTo>
                      <a:cubicBezTo>
                        <a:pt x="52" y="30"/>
                        <a:pt x="52" y="30"/>
                        <a:pt x="52" y="30"/>
                      </a:cubicBezTo>
                      <a:cubicBezTo>
                        <a:pt x="52" y="20"/>
                        <a:pt x="45" y="12"/>
                        <a:pt x="35" y="12"/>
                      </a:cubicBezTo>
                      <a:lnTo>
                        <a:pt x="30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9" name="Freeform 281"/>
                <p:cNvSpPr>
                  <a:spLocks/>
                </p:cNvSpPr>
                <p:nvPr/>
              </p:nvSpPr>
              <p:spPr bwMode="auto">
                <a:xfrm>
                  <a:off x="4164013" y="2074863"/>
                  <a:ext cx="34925" cy="66675"/>
                </a:xfrm>
                <a:custGeom>
                  <a:avLst/>
                  <a:gdLst>
                    <a:gd name="T0" fmla="*/ 6 w 12"/>
                    <a:gd name="T1" fmla="*/ 23 h 23"/>
                    <a:gd name="T2" fmla="*/ 0 w 12"/>
                    <a:gd name="T3" fmla="*/ 17 h 23"/>
                    <a:gd name="T4" fmla="*/ 0 w 12"/>
                    <a:gd name="T5" fmla="*/ 6 h 23"/>
                    <a:gd name="T6" fmla="*/ 6 w 12"/>
                    <a:gd name="T7" fmla="*/ 0 h 23"/>
                    <a:gd name="T8" fmla="*/ 12 w 12"/>
                    <a:gd name="T9" fmla="*/ 6 h 23"/>
                    <a:gd name="T10" fmla="*/ 12 w 12"/>
                    <a:gd name="T11" fmla="*/ 17 h 23"/>
                    <a:gd name="T12" fmla="*/ 6 w 12"/>
                    <a:gd name="T13" fmla="*/ 2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" h="23">
                      <a:moveTo>
                        <a:pt x="6" y="23"/>
                      </a:moveTo>
                      <a:cubicBezTo>
                        <a:pt x="2" y="23"/>
                        <a:pt x="0" y="20"/>
                        <a:pt x="0" y="17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2" y="0"/>
                        <a:pt x="6" y="0"/>
                      </a:cubicBezTo>
                      <a:cubicBezTo>
                        <a:pt x="9" y="0"/>
                        <a:pt x="12" y="3"/>
                        <a:pt x="12" y="6"/>
                      </a:cubicBezTo>
                      <a:cubicBezTo>
                        <a:pt x="12" y="17"/>
                        <a:pt x="12" y="17"/>
                        <a:pt x="12" y="17"/>
                      </a:cubicBezTo>
                      <a:cubicBezTo>
                        <a:pt x="12" y="20"/>
                        <a:pt x="9" y="23"/>
                        <a:pt x="6" y="2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1" name="Freeform 282"/>
                <p:cNvSpPr>
                  <a:spLocks/>
                </p:cNvSpPr>
                <p:nvPr/>
              </p:nvSpPr>
              <p:spPr bwMode="auto">
                <a:xfrm>
                  <a:off x="4227513" y="2197100"/>
                  <a:ext cx="173038" cy="34925"/>
                </a:xfrm>
                <a:custGeom>
                  <a:avLst/>
                  <a:gdLst>
                    <a:gd name="T0" fmla="*/ 53 w 59"/>
                    <a:gd name="T1" fmla="*/ 12 h 12"/>
                    <a:gd name="T2" fmla="*/ 6 w 59"/>
                    <a:gd name="T3" fmla="*/ 12 h 12"/>
                    <a:gd name="T4" fmla="*/ 0 w 59"/>
                    <a:gd name="T5" fmla="*/ 6 h 12"/>
                    <a:gd name="T6" fmla="*/ 6 w 59"/>
                    <a:gd name="T7" fmla="*/ 0 h 12"/>
                    <a:gd name="T8" fmla="*/ 53 w 59"/>
                    <a:gd name="T9" fmla="*/ 0 h 12"/>
                    <a:gd name="T10" fmla="*/ 59 w 59"/>
                    <a:gd name="T11" fmla="*/ 6 h 12"/>
                    <a:gd name="T12" fmla="*/ 53 w 59"/>
                    <a:gd name="T13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9" h="12">
                      <a:moveTo>
                        <a:pt x="53" y="12"/>
                      </a:moveTo>
                      <a:cubicBezTo>
                        <a:pt x="6" y="12"/>
                        <a:pt x="6" y="12"/>
                        <a:pt x="6" y="12"/>
                      </a:cubicBezTo>
                      <a:cubicBezTo>
                        <a:pt x="3" y="12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56" y="0"/>
                        <a:pt x="59" y="3"/>
                        <a:pt x="59" y="6"/>
                      </a:cubicBezTo>
                      <a:cubicBezTo>
                        <a:pt x="59" y="10"/>
                        <a:pt x="56" y="12"/>
                        <a:pt x="53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2" name="Freeform 283"/>
                <p:cNvSpPr>
                  <a:spLocks/>
                </p:cNvSpPr>
                <p:nvPr/>
              </p:nvSpPr>
              <p:spPr bwMode="auto">
                <a:xfrm>
                  <a:off x="4225926" y="2074863"/>
                  <a:ext cx="174625" cy="157163"/>
                </a:xfrm>
                <a:custGeom>
                  <a:avLst/>
                  <a:gdLst>
                    <a:gd name="T0" fmla="*/ 54 w 60"/>
                    <a:gd name="T1" fmla="*/ 54 h 54"/>
                    <a:gd name="T2" fmla="*/ 48 w 60"/>
                    <a:gd name="T3" fmla="*/ 48 h 54"/>
                    <a:gd name="T4" fmla="*/ 48 w 60"/>
                    <a:gd name="T5" fmla="*/ 38 h 54"/>
                    <a:gd name="T6" fmla="*/ 5 w 60"/>
                    <a:gd name="T7" fmla="*/ 23 h 54"/>
                    <a:gd name="T8" fmla="*/ 0 w 60"/>
                    <a:gd name="T9" fmla="*/ 17 h 54"/>
                    <a:gd name="T10" fmla="*/ 0 w 60"/>
                    <a:gd name="T11" fmla="*/ 6 h 54"/>
                    <a:gd name="T12" fmla="*/ 6 w 60"/>
                    <a:gd name="T13" fmla="*/ 0 h 54"/>
                    <a:gd name="T14" fmla="*/ 12 w 60"/>
                    <a:gd name="T15" fmla="*/ 6 h 54"/>
                    <a:gd name="T16" fmla="*/ 12 w 60"/>
                    <a:gd name="T17" fmla="*/ 12 h 54"/>
                    <a:gd name="T18" fmla="*/ 60 w 60"/>
                    <a:gd name="T19" fmla="*/ 38 h 54"/>
                    <a:gd name="T20" fmla="*/ 60 w 60"/>
                    <a:gd name="T21" fmla="*/ 48 h 54"/>
                    <a:gd name="T22" fmla="*/ 54 w 60"/>
                    <a:gd name="T23" fmla="*/ 54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0" h="54">
                      <a:moveTo>
                        <a:pt x="54" y="54"/>
                      </a:moveTo>
                      <a:cubicBezTo>
                        <a:pt x="50" y="54"/>
                        <a:pt x="48" y="52"/>
                        <a:pt x="48" y="48"/>
                      </a:cubicBezTo>
                      <a:cubicBezTo>
                        <a:pt x="48" y="38"/>
                        <a:pt x="48" y="38"/>
                        <a:pt x="48" y="38"/>
                      </a:cubicBezTo>
                      <a:cubicBezTo>
                        <a:pt x="45" y="34"/>
                        <a:pt x="25" y="27"/>
                        <a:pt x="5" y="23"/>
                      </a:cubicBezTo>
                      <a:cubicBezTo>
                        <a:pt x="2" y="22"/>
                        <a:pt x="0" y="20"/>
                        <a:pt x="0" y="17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"/>
                        <a:pt x="3" y="0"/>
                        <a:pt x="6" y="0"/>
                      </a:cubicBezTo>
                      <a:cubicBezTo>
                        <a:pt x="9" y="0"/>
                        <a:pt x="12" y="2"/>
                        <a:pt x="12" y="6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44" y="20"/>
                        <a:pt x="60" y="28"/>
                        <a:pt x="60" y="38"/>
                      </a:cubicBezTo>
                      <a:cubicBezTo>
                        <a:pt x="60" y="48"/>
                        <a:pt x="60" y="48"/>
                        <a:pt x="60" y="48"/>
                      </a:cubicBezTo>
                      <a:cubicBezTo>
                        <a:pt x="60" y="52"/>
                        <a:pt x="57" y="54"/>
                        <a:pt x="54" y="5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82" name="Прямоугольник 81"/>
            <p:cNvSpPr/>
            <p:nvPr/>
          </p:nvSpPr>
          <p:spPr>
            <a:xfrm>
              <a:off x="633703" y="4819920"/>
              <a:ext cx="817227" cy="2443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клиент</a:t>
              </a:r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982997" y="4902460"/>
            <a:ext cx="817227" cy="475253"/>
            <a:chOff x="-792725" y="4047737"/>
            <a:chExt cx="817227" cy="475253"/>
          </a:xfrm>
        </p:grpSpPr>
        <p:sp>
          <p:nvSpPr>
            <p:cNvPr id="104" name="Овал 103"/>
            <p:cNvSpPr/>
            <p:nvPr/>
          </p:nvSpPr>
          <p:spPr>
            <a:xfrm>
              <a:off x="-624029" y="4047737"/>
              <a:ext cx="475253" cy="475253"/>
            </a:xfrm>
            <a:prstGeom prst="ellipse">
              <a:avLst/>
            </a:prstGeom>
            <a:solidFill>
              <a:srgbClr val="2B60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-792725" y="4253256"/>
              <a:ext cx="817227" cy="2443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сумма</a:t>
              </a:r>
            </a:p>
          </p:txBody>
        </p:sp>
        <p:sp>
          <p:nvSpPr>
            <p:cNvPr id="106" name="Freeform 9"/>
            <p:cNvSpPr>
              <a:spLocks noEditPoints="1"/>
            </p:cNvSpPr>
            <p:nvPr/>
          </p:nvSpPr>
          <p:spPr bwMode="auto">
            <a:xfrm>
              <a:off x="-463612" y="4124529"/>
              <a:ext cx="164566" cy="173904"/>
            </a:xfrm>
            <a:custGeom>
              <a:avLst/>
              <a:gdLst>
                <a:gd name="T0" fmla="*/ 240 w 1477"/>
                <a:gd name="T1" fmla="*/ 188 h 1850"/>
                <a:gd name="T2" fmla="*/ 77 w 1477"/>
                <a:gd name="T3" fmla="*/ 577 h 1850"/>
                <a:gd name="T4" fmla="*/ 169 w 1477"/>
                <a:gd name="T5" fmla="*/ 970 h 1850"/>
                <a:gd name="T6" fmla="*/ 162 w 1477"/>
                <a:gd name="T7" fmla="*/ 1240 h 1850"/>
                <a:gd name="T8" fmla="*/ 0 w 1477"/>
                <a:gd name="T9" fmla="*/ 1631 h 1850"/>
                <a:gd name="T10" fmla="*/ 1243 w 1477"/>
                <a:gd name="T11" fmla="*/ 1396 h 1850"/>
                <a:gd name="T12" fmla="*/ 1399 w 1477"/>
                <a:gd name="T13" fmla="*/ 973 h 1850"/>
                <a:gd name="T14" fmla="*/ 1315 w 1477"/>
                <a:gd name="T15" fmla="*/ 611 h 1850"/>
                <a:gd name="T16" fmla="*/ 1472 w 1477"/>
                <a:gd name="T17" fmla="*/ 188 h 1850"/>
                <a:gd name="T18" fmla="*/ 386 w 1477"/>
                <a:gd name="T19" fmla="*/ 508 h 1850"/>
                <a:gd name="T20" fmla="*/ 271 w 1477"/>
                <a:gd name="T21" fmla="*/ 538 h 1850"/>
                <a:gd name="T22" fmla="*/ 693 w 1477"/>
                <a:gd name="T23" fmla="*/ 736 h 1850"/>
                <a:gd name="T24" fmla="*/ 477 w 1477"/>
                <a:gd name="T25" fmla="*/ 541 h 1850"/>
                <a:gd name="T26" fmla="*/ 598 w 1477"/>
                <a:gd name="T27" fmla="*/ 567 h 1850"/>
                <a:gd name="T28" fmla="*/ 689 w 1477"/>
                <a:gd name="T29" fmla="*/ 431 h 1850"/>
                <a:gd name="T30" fmla="*/ 689 w 1477"/>
                <a:gd name="T31" fmla="*/ 579 h 1850"/>
                <a:gd name="T32" fmla="*/ 1023 w 1477"/>
                <a:gd name="T33" fmla="*/ 431 h 1850"/>
                <a:gd name="T34" fmla="*/ 1163 w 1477"/>
                <a:gd name="T35" fmla="*/ 897 h 1850"/>
                <a:gd name="T36" fmla="*/ 1224 w 1477"/>
                <a:gd name="T37" fmla="*/ 846 h 1850"/>
                <a:gd name="T38" fmla="*/ 1113 w 1477"/>
                <a:gd name="T39" fmla="*/ 567 h 1850"/>
                <a:gd name="T40" fmla="*/ 1235 w 1477"/>
                <a:gd name="T41" fmla="*/ 541 h 1850"/>
                <a:gd name="T42" fmla="*/ 951 w 1477"/>
                <a:gd name="T43" fmla="*/ 956 h 1850"/>
                <a:gd name="T44" fmla="*/ 860 w 1477"/>
                <a:gd name="T45" fmla="*/ 820 h 1850"/>
                <a:gd name="T46" fmla="*/ 739 w 1477"/>
                <a:gd name="T47" fmla="*/ 826 h 1850"/>
                <a:gd name="T48" fmla="*/ 648 w 1477"/>
                <a:gd name="T49" fmla="*/ 974 h 1850"/>
                <a:gd name="T50" fmla="*/ 648 w 1477"/>
                <a:gd name="T51" fmla="*/ 826 h 1850"/>
                <a:gd name="T52" fmla="*/ 314 w 1477"/>
                <a:gd name="T53" fmla="*/ 930 h 1850"/>
                <a:gd name="T54" fmla="*/ 163 w 1477"/>
                <a:gd name="T55" fmla="*/ 729 h 1850"/>
                <a:gd name="T56" fmla="*/ 163 w 1477"/>
                <a:gd name="T57" fmla="*/ 846 h 1850"/>
                <a:gd name="T58" fmla="*/ 314 w 1477"/>
                <a:gd name="T59" fmla="*/ 1154 h 1850"/>
                <a:gd name="T60" fmla="*/ 253 w 1477"/>
                <a:gd name="T61" fmla="*/ 1126 h 1850"/>
                <a:gd name="T62" fmla="*/ 91 w 1477"/>
                <a:gd name="T63" fmla="*/ 1514 h 1850"/>
                <a:gd name="T64" fmla="*/ 364 w 1477"/>
                <a:gd name="T65" fmla="*/ 1741 h 1850"/>
                <a:gd name="T66" fmla="*/ 364 w 1477"/>
                <a:gd name="T67" fmla="*/ 1594 h 1850"/>
                <a:gd name="T68" fmla="*/ 454 w 1477"/>
                <a:gd name="T69" fmla="*/ 1752 h 1850"/>
                <a:gd name="T70" fmla="*/ 576 w 1477"/>
                <a:gd name="T71" fmla="*/ 1759 h 1850"/>
                <a:gd name="T72" fmla="*/ 784 w 1477"/>
                <a:gd name="T73" fmla="*/ 1462 h 1850"/>
                <a:gd name="T74" fmla="*/ 91 w 1477"/>
                <a:gd name="T75" fmla="*/ 1393 h 1850"/>
                <a:gd name="T76" fmla="*/ 526 w 1477"/>
                <a:gd name="T77" fmla="*/ 1206 h 1850"/>
                <a:gd name="T78" fmla="*/ 617 w 1477"/>
                <a:gd name="T79" fmla="*/ 1364 h 1850"/>
                <a:gd name="T80" fmla="*/ 738 w 1477"/>
                <a:gd name="T81" fmla="*/ 1370 h 1850"/>
                <a:gd name="T82" fmla="*/ 829 w 1477"/>
                <a:gd name="T83" fmla="*/ 1223 h 1850"/>
                <a:gd name="T84" fmla="*/ 829 w 1477"/>
                <a:gd name="T85" fmla="*/ 1370 h 1850"/>
                <a:gd name="T86" fmla="*/ 667 w 1477"/>
                <a:gd name="T87" fmla="*/ 1611 h 1850"/>
                <a:gd name="T88" fmla="*/ 1000 w 1477"/>
                <a:gd name="T89" fmla="*/ 1715 h 1850"/>
                <a:gd name="T90" fmla="*/ 1000 w 1477"/>
                <a:gd name="T91" fmla="*/ 1571 h 1850"/>
                <a:gd name="T92" fmla="*/ 1091 w 1477"/>
                <a:gd name="T93" fmla="*/ 1682 h 1850"/>
                <a:gd name="T94" fmla="*/ 1152 w 1477"/>
                <a:gd name="T95" fmla="*/ 1631 h 1850"/>
                <a:gd name="T96" fmla="*/ 1041 w 1477"/>
                <a:gd name="T97" fmla="*/ 1206 h 1850"/>
                <a:gd name="T98" fmla="*/ 1314 w 1477"/>
                <a:gd name="T99" fmla="*/ 1243 h 1850"/>
                <a:gd name="T100" fmla="*/ 1314 w 1477"/>
                <a:gd name="T101" fmla="*/ 1126 h 1850"/>
                <a:gd name="T102" fmla="*/ 254 w 1477"/>
                <a:gd name="T103" fmla="*/ 1006 h 1850"/>
                <a:gd name="T104" fmla="*/ 1314 w 1477"/>
                <a:gd name="T105" fmla="*/ 1005 h 1850"/>
                <a:gd name="T106" fmla="*/ 1326 w 1477"/>
                <a:gd name="T107" fmla="*/ 508 h 1850"/>
                <a:gd name="T108" fmla="*/ 1386 w 1477"/>
                <a:gd name="T109" fmla="*/ 458 h 1850"/>
                <a:gd name="T110" fmla="*/ 856 w 1477"/>
                <a:gd name="T111" fmla="*/ 91 h 1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77" h="1850">
                  <a:moveTo>
                    <a:pt x="1472" y="188"/>
                  </a:moveTo>
                  <a:cubicBezTo>
                    <a:pt x="1430" y="59"/>
                    <a:pt x="1133" y="0"/>
                    <a:pt x="856" y="0"/>
                  </a:cubicBezTo>
                  <a:cubicBezTo>
                    <a:pt x="578" y="0"/>
                    <a:pt x="282" y="59"/>
                    <a:pt x="240" y="188"/>
                  </a:cubicBezTo>
                  <a:cubicBezTo>
                    <a:pt x="237" y="194"/>
                    <a:pt x="234" y="201"/>
                    <a:pt x="234" y="208"/>
                  </a:cubicBezTo>
                  <a:cubicBezTo>
                    <a:pt x="234" y="455"/>
                    <a:pt x="234" y="455"/>
                    <a:pt x="234" y="455"/>
                  </a:cubicBezTo>
                  <a:cubicBezTo>
                    <a:pt x="131" y="493"/>
                    <a:pt x="90" y="538"/>
                    <a:pt x="77" y="577"/>
                  </a:cubicBezTo>
                  <a:cubicBezTo>
                    <a:pt x="74" y="583"/>
                    <a:pt x="72" y="590"/>
                    <a:pt x="72" y="597"/>
                  </a:cubicBezTo>
                  <a:cubicBezTo>
                    <a:pt x="72" y="846"/>
                    <a:pt x="72" y="846"/>
                    <a:pt x="72" y="846"/>
                  </a:cubicBezTo>
                  <a:cubicBezTo>
                    <a:pt x="72" y="897"/>
                    <a:pt x="109" y="938"/>
                    <a:pt x="169" y="970"/>
                  </a:cubicBezTo>
                  <a:cubicBezTo>
                    <a:pt x="168" y="971"/>
                    <a:pt x="168" y="972"/>
                    <a:pt x="168" y="973"/>
                  </a:cubicBezTo>
                  <a:cubicBezTo>
                    <a:pt x="164" y="980"/>
                    <a:pt x="162" y="986"/>
                    <a:pt x="162" y="993"/>
                  </a:cubicBezTo>
                  <a:cubicBezTo>
                    <a:pt x="162" y="1240"/>
                    <a:pt x="162" y="1240"/>
                    <a:pt x="162" y="1240"/>
                  </a:cubicBezTo>
                  <a:cubicBezTo>
                    <a:pt x="59" y="1278"/>
                    <a:pt x="18" y="1323"/>
                    <a:pt x="5" y="1362"/>
                  </a:cubicBezTo>
                  <a:cubicBezTo>
                    <a:pt x="2" y="1368"/>
                    <a:pt x="0" y="1375"/>
                    <a:pt x="0" y="1382"/>
                  </a:cubicBezTo>
                  <a:cubicBezTo>
                    <a:pt x="0" y="1631"/>
                    <a:pt x="0" y="1631"/>
                    <a:pt x="0" y="1631"/>
                  </a:cubicBezTo>
                  <a:cubicBezTo>
                    <a:pt x="0" y="1782"/>
                    <a:pt x="322" y="1850"/>
                    <a:pt x="621" y="1850"/>
                  </a:cubicBezTo>
                  <a:cubicBezTo>
                    <a:pt x="920" y="1850"/>
                    <a:pt x="1243" y="1782"/>
                    <a:pt x="1243" y="1631"/>
                  </a:cubicBezTo>
                  <a:cubicBezTo>
                    <a:pt x="1243" y="1396"/>
                    <a:pt x="1243" y="1396"/>
                    <a:pt x="1243" y="1396"/>
                  </a:cubicBezTo>
                  <a:cubicBezTo>
                    <a:pt x="1340" y="1361"/>
                    <a:pt x="1405" y="1310"/>
                    <a:pt x="1405" y="1243"/>
                  </a:cubicBezTo>
                  <a:cubicBezTo>
                    <a:pt x="1405" y="993"/>
                    <a:pt x="1405" y="993"/>
                    <a:pt x="1405" y="993"/>
                  </a:cubicBezTo>
                  <a:cubicBezTo>
                    <a:pt x="1405" y="986"/>
                    <a:pt x="1403" y="979"/>
                    <a:pt x="1399" y="973"/>
                  </a:cubicBezTo>
                  <a:cubicBezTo>
                    <a:pt x="1388" y="938"/>
                    <a:pt x="1358" y="907"/>
                    <a:pt x="1308" y="880"/>
                  </a:cubicBezTo>
                  <a:cubicBezTo>
                    <a:pt x="1312" y="869"/>
                    <a:pt x="1315" y="858"/>
                    <a:pt x="1315" y="846"/>
                  </a:cubicBezTo>
                  <a:cubicBezTo>
                    <a:pt x="1315" y="611"/>
                    <a:pt x="1315" y="611"/>
                    <a:pt x="1315" y="611"/>
                  </a:cubicBezTo>
                  <a:cubicBezTo>
                    <a:pt x="1413" y="576"/>
                    <a:pt x="1477" y="525"/>
                    <a:pt x="1477" y="458"/>
                  </a:cubicBezTo>
                  <a:cubicBezTo>
                    <a:pt x="1477" y="208"/>
                    <a:pt x="1477" y="208"/>
                    <a:pt x="1477" y="208"/>
                  </a:cubicBezTo>
                  <a:cubicBezTo>
                    <a:pt x="1477" y="201"/>
                    <a:pt x="1475" y="194"/>
                    <a:pt x="1472" y="188"/>
                  </a:cubicBezTo>
                  <a:close/>
                  <a:moveTo>
                    <a:pt x="325" y="341"/>
                  </a:moveTo>
                  <a:cubicBezTo>
                    <a:pt x="343" y="351"/>
                    <a:pt x="364" y="361"/>
                    <a:pt x="386" y="369"/>
                  </a:cubicBezTo>
                  <a:cubicBezTo>
                    <a:pt x="386" y="508"/>
                    <a:pt x="386" y="508"/>
                    <a:pt x="386" y="508"/>
                  </a:cubicBezTo>
                  <a:cubicBezTo>
                    <a:pt x="346" y="489"/>
                    <a:pt x="325" y="471"/>
                    <a:pt x="325" y="458"/>
                  </a:cubicBezTo>
                  <a:lnTo>
                    <a:pt x="325" y="341"/>
                  </a:lnTo>
                  <a:close/>
                  <a:moveTo>
                    <a:pt x="271" y="538"/>
                  </a:moveTo>
                  <a:cubicBezTo>
                    <a:pt x="363" y="633"/>
                    <a:pt x="616" y="677"/>
                    <a:pt x="856" y="677"/>
                  </a:cubicBezTo>
                  <a:cubicBezTo>
                    <a:pt x="969" y="677"/>
                    <a:pt x="1085" y="667"/>
                    <a:pt x="1186" y="647"/>
                  </a:cubicBezTo>
                  <a:cubicBezTo>
                    <a:pt x="1116" y="688"/>
                    <a:pt x="951" y="736"/>
                    <a:pt x="693" y="736"/>
                  </a:cubicBezTo>
                  <a:cubicBezTo>
                    <a:pt x="343" y="736"/>
                    <a:pt x="163" y="646"/>
                    <a:pt x="163" y="608"/>
                  </a:cubicBezTo>
                  <a:cubicBezTo>
                    <a:pt x="163" y="599"/>
                    <a:pt x="184" y="569"/>
                    <a:pt x="271" y="538"/>
                  </a:cubicBezTo>
                  <a:close/>
                  <a:moveTo>
                    <a:pt x="477" y="541"/>
                  </a:moveTo>
                  <a:cubicBezTo>
                    <a:pt x="477" y="397"/>
                    <a:pt x="477" y="397"/>
                    <a:pt x="477" y="397"/>
                  </a:cubicBezTo>
                  <a:cubicBezTo>
                    <a:pt x="515" y="407"/>
                    <a:pt x="556" y="415"/>
                    <a:pt x="598" y="421"/>
                  </a:cubicBezTo>
                  <a:cubicBezTo>
                    <a:pt x="598" y="567"/>
                    <a:pt x="598" y="567"/>
                    <a:pt x="598" y="567"/>
                  </a:cubicBezTo>
                  <a:cubicBezTo>
                    <a:pt x="552" y="560"/>
                    <a:pt x="511" y="551"/>
                    <a:pt x="477" y="541"/>
                  </a:cubicBezTo>
                  <a:close/>
                  <a:moveTo>
                    <a:pt x="689" y="579"/>
                  </a:moveTo>
                  <a:cubicBezTo>
                    <a:pt x="689" y="431"/>
                    <a:pt x="689" y="431"/>
                    <a:pt x="689" y="431"/>
                  </a:cubicBezTo>
                  <a:cubicBezTo>
                    <a:pt x="729" y="435"/>
                    <a:pt x="770" y="437"/>
                    <a:pt x="811" y="438"/>
                  </a:cubicBezTo>
                  <a:cubicBezTo>
                    <a:pt x="811" y="585"/>
                    <a:pt x="811" y="585"/>
                    <a:pt x="811" y="585"/>
                  </a:cubicBezTo>
                  <a:cubicBezTo>
                    <a:pt x="767" y="584"/>
                    <a:pt x="726" y="582"/>
                    <a:pt x="689" y="579"/>
                  </a:cubicBezTo>
                  <a:close/>
                  <a:moveTo>
                    <a:pt x="901" y="585"/>
                  </a:moveTo>
                  <a:cubicBezTo>
                    <a:pt x="901" y="438"/>
                    <a:pt x="901" y="438"/>
                    <a:pt x="901" y="438"/>
                  </a:cubicBezTo>
                  <a:cubicBezTo>
                    <a:pt x="942" y="437"/>
                    <a:pt x="983" y="435"/>
                    <a:pt x="1023" y="431"/>
                  </a:cubicBezTo>
                  <a:cubicBezTo>
                    <a:pt x="1023" y="579"/>
                    <a:pt x="1023" y="579"/>
                    <a:pt x="1023" y="579"/>
                  </a:cubicBezTo>
                  <a:cubicBezTo>
                    <a:pt x="985" y="582"/>
                    <a:pt x="945" y="584"/>
                    <a:pt x="901" y="585"/>
                  </a:cubicBezTo>
                  <a:close/>
                  <a:moveTo>
                    <a:pt x="1163" y="897"/>
                  </a:moveTo>
                  <a:cubicBezTo>
                    <a:pt x="1163" y="758"/>
                    <a:pt x="1163" y="758"/>
                    <a:pt x="1163" y="758"/>
                  </a:cubicBezTo>
                  <a:cubicBezTo>
                    <a:pt x="1186" y="749"/>
                    <a:pt x="1206" y="739"/>
                    <a:pt x="1224" y="729"/>
                  </a:cubicBezTo>
                  <a:cubicBezTo>
                    <a:pt x="1224" y="846"/>
                    <a:pt x="1224" y="846"/>
                    <a:pt x="1224" y="846"/>
                  </a:cubicBezTo>
                  <a:cubicBezTo>
                    <a:pt x="1224" y="859"/>
                    <a:pt x="1203" y="878"/>
                    <a:pt x="1163" y="897"/>
                  </a:cubicBezTo>
                  <a:close/>
                  <a:moveTo>
                    <a:pt x="1235" y="541"/>
                  </a:moveTo>
                  <a:cubicBezTo>
                    <a:pt x="1200" y="551"/>
                    <a:pt x="1160" y="560"/>
                    <a:pt x="1113" y="567"/>
                  </a:cubicBezTo>
                  <a:cubicBezTo>
                    <a:pt x="1113" y="421"/>
                    <a:pt x="1113" y="421"/>
                    <a:pt x="1113" y="421"/>
                  </a:cubicBezTo>
                  <a:cubicBezTo>
                    <a:pt x="1156" y="415"/>
                    <a:pt x="1197" y="407"/>
                    <a:pt x="1235" y="397"/>
                  </a:cubicBezTo>
                  <a:lnTo>
                    <a:pt x="1235" y="541"/>
                  </a:lnTo>
                  <a:close/>
                  <a:moveTo>
                    <a:pt x="1073" y="786"/>
                  </a:moveTo>
                  <a:cubicBezTo>
                    <a:pt x="1073" y="930"/>
                    <a:pt x="1073" y="930"/>
                    <a:pt x="1073" y="930"/>
                  </a:cubicBezTo>
                  <a:cubicBezTo>
                    <a:pt x="1038" y="939"/>
                    <a:pt x="997" y="948"/>
                    <a:pt x="951" y="956"/>
                  </a:cubicBezTo>
                  <a:cubicBezTo>
                    <a:pt x="951" y="809"/>
                    <a:pt x="951" y="809"/>
                    <a:pt x="951" y="809"/>
                  </a:cubicBezTo>
                  <a:cubicBezTo>
                    <a:pt x="994" y="803"/>
                    <a:pt x="1035" y="795"/>
                    <a:pt x="1073" y="786"/>
                  </a:cubicBezTo>
                  <a:close/>
                  <a:moveTo>
                    <a:pt x="860" y="820"/>
                  </a:moveTo>
                  <a:cubicBezTo>
                    <a:pt x="860" y="967"/>
                    <a:pt x="860" y="967"/>
                    <a:pt x="860" y="967"/>
                  </a:cubicBezTo>
                  <a:cubicBezTo>
                    <a:pt x="823" y="971"/>
                    <a:pt x="782" y="973"/>
                    <a:pt x="739" y="974"/>
                  </a:cubicBezTo>
                  <a:cubicBezTo>
                    <a:pt x="739" y="826"/>
                    <a:pt x="739" y="826"/>
                    <a:pt x="739" y="826"/>
                  </a:cubicBezTo>
                  <a:cubicBezTo>
                    <a:pt x="779" y="825"/>
                    <a:pt x="820" y="823"/>
                    <a:pt x="860" y="820"/>
                  </a:cubicBezTo>
                  <a:close/>
                  <a:moveTo>
                    <a:pt x="648" y="826"/>
                  </a:moveTo>
                  <a:cubicBezTo>
                    <a:pt x="648" y="974"/>
                    <a:pt x="648" y="974"/>
                    <a:pt x="648" y="974"/>
                  </a:cubicBezTo>
                  <a:cubicBezTo>
                    <a:pt x="605" y="973"/>
                    <a:pt x="564" y="971"/>
                    <a:pt x="526" y="967"/>
                  </a:cubicBezTo>
                  <a:cubicBezTo>
                    <a:pt x="526" y="820"/>
                    <a:pt x="526" y="820"/>
                    <a:pt x="526" y="820"/>
                  </a:cubicBezTo>
                  <a:cubicBezTo>
                    <a:pt x="566" y="823"/>
                    <a:pt x="607" y="825"/>
                    <a:pt x="648" y="826"/>
                  </a:cubicBezTo>
                  <a:close/>
                  <a:moveTo>
                    <a:pt x="436" y="809"/>
                  </a:moveTo>
                  <a:cubicBezTo>
                    <a:pt x="436" y="956"/>
                    <a:pt x="436" y="956"/>
                    <a:pt x="436" y="956"/>
                  </a:cubicBezTo>
                  <a:cubicBezTo>
                    <a:pt x="389" y="948"/>
                    <a:pt x="349" y="939"/>
                    <a:pt x="314" y="930"/>
                  </a:cubicBezTo>
                  <a:cubicBezTo>
                    <a:pt x="314" y="786"/>
                    <a:pt x="314" y="786"/>
                    <a:pt x="314" y="786"/>
                  </a:cubicBezTo>
                  <a:cubicBezTo>
                    <a:pt x="352" y="795"/>
                    <a:pt x="393" y="803"/>
                    <a:pt x="436" y="809"/>
                  </a:cubicBezTo>
                  <a:close/>
                  <a:moveTo>
                    <a:pt x="163" y="729"/>
                  </a:moveTo>
                  <a:cubicBezTo>
                    <a:pt x="181" y="739"/>
                    <a:pt x="201" y="749"/>
                    <a:pt x="223" y="758"/>
                  </a:cubicBezTo>
                  <a:cubicBezTo>
                    <a:pt x="223" y="897"/>
                    <a:pt x="223" y="897"/>
                    <a:pt x="223" y="897"/>
                  </a:cubicBezTo>
                  <a:cubicBezTo>
                    <a:pt x="183" y="878"/>
                    <a:pt x="163" y="859"/>
                    <a:pt x="163" y="846"/>
                  </a:cubicBezTo>
                  <a:lnTo>
                    <a:pt x="163" y="729"/>
                  </a:lnTo>
                  <a:close/>
                  <a:moveTo>
                    <a:pt x="253" y="1126"/>
                  </a:moveTo>
                  <a:cubicBezTo>
                    <a:pt x="271" y="1136"/>
                    <a:pt x="291" y="1146"/>
                    <a:pt x="314" y="1154"/>
                  </a:cubicBezTo>
                  <a:cubicBezTo>
                    <a:pt x="314" y="1293"/>
                    <a:pt x="314" y="1293"/>
                    <a:pt x="314" y="1293"/>
                  </a:cubicBezTo>
                  <a:cubicBezTo>
                    <a:pt x="274" y="1274"/>
                    <a:pt x="253" y="1256"/>
                    <a:pt x="253" y="1243"/>
                  </a:cubicBezTo>
                  <a:lnTo>
                    <a:pt x="253" y="1126"/>
                  </a:lnTo>
                  <a:close/>
                  <a:moveTo>
                    <a:pt x="151" y="1682"/>
                  </a:moveTo>
                  <a:cubicBezTo>
                    <a:pt x="111" y="1663"/>
                    <a:pt x="91" y="1644"/>
                    <a:pt x="91" y="1631"/>
                  </a:cubicBezTo>
                  <a:cubicBezTo>
                    <a:pt x="91" y="1514"/>
                    <a:pt x="91" y="1514"/>
                    <a:pt x="91" y="1514"/>
                  </a:cubicBezTo>
                  <a:cubicBezTo>
                    <a:pt x="109" y="1524"/>
                    <a:pt x="129" y="1534"/>
                    <a:pt x="151" y="1543"/>
                  </a:cubicBezTo>
                  <a:lnTo>
                    <a:pt x="151" y="1682"/>
                  </a:lnTo>
                  <a:close/>
                  <a:moveTo>
                    <a:pt x="364" y="1741"/>
                  </a:moveTo>
                  <a:cubicBezTo>
                    <a:pt x="317" y="1733"/>
                    <a:pt x="277" y="1724"/>
                    <a:pt x="242" y="1715"/>
                  </a:cubicBezTo>
                  <a:cubicBezTo>
                    <a:pt x="242" y="1571"/>
                    <a:pt x="242" y="1571"/>
                    <a:pt x="242" y="1571"/>
                  </a:cubicBezTo>
                  <a:cubicBezTo>
                    <a:pt x="280" y="1580"/>
                    <a:pt x="321" y="1588"/>
                    <a:pt x="364" y="1594"/>
                  </a:cubicBezTo>
                  <a:lnTo>
                    <a:pt x="364" y="1741"/>
                  </a:lnTo>
                  <a:close/>
                  <a:moveTo>
                    <a:pt x="576" y="1759"/>
                  </a:moveTo>
                  <a:cubicBezTo>
                    <a:pt x="533" y="1758"/>
                    <a:pt x="492" y="1756"/>
                    <a:pt x="454" y="1752"/>
                  </a:cubicBezTo>
                  <a:cubicBezTo>
                    <a:pt x="454" y="1605"/>
                    <a:pt x="454" y="1605"/>
                    <a:pt x="454" y="1605"/>
                  </a:cubicBezTo>
                  <a:cubicBezTo>
                    <a:pt x="494" y="1608"/>
                    <a:pt x="535" y="1610"/>
                    <a:pt x="576" y="1611"/>
                  </a:cubicBezTo>
                  <a:lnTo>
                    <a:pt x="576" y="1759"/>
                  </a:lnTo>
                  <a:close/>
                  <a:moveTo>
                    <a:pt x="91" y="1393"/>
                  </a:moveTo>
                  <a:cubicBezTo>
                    <a:pt x="91" y="1384"/>
                    <a:pt x="112" y="1354"/>
                    <a:pt x="199" y="1323"/>
                  </a:cubicBezTo>
                  <a:cubicBezTo>
                    <a:pt x="291" y="1418"/>
                    <a:pt x="544" y="1462"/>
                    <a:pt x="784" y="1462"/>
                  </a:cubicBezTo>
                  <a:cubicBezTo>
                    <a:pt x="897" y="1462"/>
                    <a:pt x="1013" y="1452"/>
                    <a:pt x="1114" y="1432"/>
                  </a:cubicBezTo>
                  <a:cubicBezTo>
                    <a:pt x="1044" y="1473"/>
                    <a:pt x="879" y="1521"/>
                    <a:pt x="621" y="1521"/>
                  </a:cubicBezTo>
                  <a:cubicBezTo>
                    <a:pt x="271" y="1521"/>
                    <a:pt x="91" y="1431"/>
                    <a:pt x="91" y="1393"/>
                  </a:cubicBezTo>
                  <a:close/>
                  <a:moveTo>
                    <a:pt x="404" y="1326"/>
                  </a:moveTo>
                  <a:cubicBezTo>
                    <a:pt x="404" y="1182"/>
                    <a:pt x="404" y="1182"/>
                    <a:pt x="404" y="1182"/>
                  </a:cubicBezTo>
                  <a:cubicBezTo>
                    <a:pt x="442" y="1192"/>
                    <a:pt x="483" y="1200"/>
                    <a:pt x="526" y="1206"/>
                  </a:cubicBezTo>
                  <a:cubicBezTo>
                    <a:pt x="526" y="1352"/>
                    <a:pt x="526" y="1352"/>
                    <a:pt x="526" y="1352"/>
                  </a:cubicBezTo>
                  <a:cubicBezTo>
                    <a:pt x="480" y="1345"/>
                    <a:pt x="439" y="1336"/>
                    <a:pt x="404" y="1326"/>
                  </a:cubicBezTo>
                  <a:close/>
                  <a:moveTo>
                    <a:pt x="617" y="1364"/>
                  </a:moveTo>
                  <a:cubicBezTo>
                    <a:pt x="617" y="1216"/>
                    <a:pt x="617" y="1216"/>
                    <a:pt x="617" y="1216"/>
                  </a:cubicBezTo>
                  <a:cubicBezTo>
                    <a:pt x="657" y="1220"/>
                    <a:pt x="698" y="1222"/>
                    <a:pt x="738" y="1223"/>
                  </a:cubicBezTo>
                  <a:cubicBezTo>
                    <a:pt x="738" y="1370"/>
                    <a:pt x="738" y="1370"/>
                    <a:pt x="738" y="1370"/>
                  </a:cubicBezTo>
                  <a:cubicBezTo>
                    <a:pt x="695" y="1369"/>
                    <a:pt x="654" y="1367"/>
                    <a:pt x="617" y="1364"/>
                  </a:cubicBezTo>
                  <a:close/>
                  <a:moveTo>
                    <a:pt x="829" y="1370"/>
                  </a:moveTo>
                  <a:cubicBezTo>
                    <a:pt x="829" y="1223"/>
                    <a:pt x="829" y="1223"/>
                    <a:pt x="829" y="1223"/>
                  </a:cubicBezTo>
                  <a:cubicBezTo>
                    <a:pt x="870" y="1222"/>
                    <a:pt x="911" y="1220"/>
                    <a:pt x="951" y="1216"/>
                  </a:cubicBezTo>
                  <a:cubicBezTo>
                    <a:pt x="951" y="1364"/>
                    <a:pt x="951" y="1364"/>
                    <a:pt x="951" y="1364"/>
                  </a:cubicBezTo>
                  <a:cubicBezTo>
                    <a:pt x="913" y="1367"/>
                    <a:pt x="872" y="1369"/>
                    <a:pt x="829" y="1370"/>
                  </a:cubicBezTo>
                  <a:close/>
                  <a:moveTo>
                    <a:pt x="788" y="1752"/>
                  </a:moveTo>
                  <a:cubicBezTo>
                    <a:pt x="751" y="1756"/>
                    <a:pt x="710" y="1758"/>
                    <a:pt x="667" y="1759"/>
                  </a:cubicBezTo>
                  <a:cubicBezTo>
                    <a:pt x="667" y="1611"/>
                    <a:pt x="667" y="1611"/>
                    <a:pt x="667" y="1611"/>
                  </a:cubicBezTo>
                  <a:cubicBezTo>
                    <a:pt x="707" y="1610"/>
                    <a:pt x="748" y="1608"/>
                    <a:pt x="788" y="1605"/>
                  </a:cubicBezTo>
                  <a:lnTo>
                    <a:pt x="788" y="1752"/>
                  </a:lnTo>
                  <a:close/>
                  <a:moveTo>
                    <a:pt x="1000" y="1715"/>
                  </a:moveTo>
                  <a:cubicBezTo>
                    <a:pt x="966" y="1724"/>
                    <a:pt x="925" y="1733"/>
                    <a:pt x="879" y="1741"/>
                  </a:cubicBezTo>
                  <a:cubicBezTo>
                    <a:pt x="879" y="1594"/>
                    <a:pt x="879" y="1594"/>
                    <a:pt x="879" y="1594"/>
                  </a:cubicBezTo>
                  <a:cubicBezTo>
                    <a:pt x="921" y="1588"/>
                    <a:pt x="963" y="1580"/>
                    <a:pt x="1000" y="1571"/>
                  </a:cubicBezTo>
                  <a:lnTo>
                    <a:pt x="1000" y="1715"/>
                  </a:lnTo>
                  <a:close/>
                  <a:moveTo>
                    <a:pt x="1152" y="1631"/>
                  </a:moveTo>
                  <a:cubicBezTo>
                    <a:pt x="1152" y="1644"/>
                    <a:pt x="1131" y="1663"/>
                    <a:pt x="1091" y="1682"/>
                  </a:cubicBezTo>
                  <a:cubicBezTo>
                    <a:pt x="1091" y="1543"/>
                    <a:pt x="1091" y="1543"/>
                    <a:pt x="1091" y="1543"/>
                  </a:cubicBezTo>
                  <a:cubicBezTo>
                    <a:pt x="1113" y="1534"/>
                    <a:pt x="1134" y="1524"/>
                    <a:pt x="1152" y="1514"/>
                  </a:cubicBezTo>
                  <a:lnTo>
                    <a:pt x="1152" y="1631"/>
                  </a:lnTo>
                  <a:close/>
                  <a:moveTo>
                    <a:pt x="1163" y="1326"/>
                  </a:moveTo>
                  <a:cubicBezTo>
                    <a:pt x="1128" y="1336"/>
                    <a:pt x="1088" y="1345"/>
                    <a:pt x="1041" y="1352"/>
                  </a:cubicBezTo>
                  <a:cubicBezTo>
                    <a:pt x="1041" y="1206"/>
                    <a:pt x="1041" y="1206"/>
                    <a:pt x="1041" y="1206"/>
                  </a:cubicBezTo>
                  <a:cubicBezTo>
                    <a:pt x="1084" y="1200"/>
                    <a:pt x="1125" y="1192"/>
                    <a:pt x="1163" y="1182"/>
                  </a:cubicBezTo>
                  <a:lnTo>
                    <a:pt x="1163" y="1326"/>
                  </a:lnTo>
                  <a:close/>
                  <a:moveTo>
                    <a:pt x="1314" y="1243"/>
                  </a:moveTo>
                  <a:cubicBezTo>
                    <a:pt x="1314" y="1256"/>
                    <a:pt x="1294" y="1274"/>
                    <a:pt x="1254" y="1293"/>
                  </a:cubicBezTo>
                  <a:cubicBezTo>
                    <a:pt x="1254" y="1154"/>
                    <a:pt x="1254" y="1154"/>
                    <a:pt x="1254" y="1154"/>
                  </a:cubicBezTo>
                  <a:cubicBezTo>
                    <a:pt x="1276" y="1146"/>
                    <a:pt x="1296" y="1136"/>
                    <a:pt x="1314" y="1126"/>
                  </a:cubicBezTo>
                  <a:lnTo>
                    <a:pt x="1314" y="1243"/>
                  </a:lnTo>
                  <a:close/>
                  <a:moveTo>
                    <a:pt x="784" y="1133"/>
                  </a:moveTo>
                  <a:cubicBezTo>
                    <a:pt x="439" y="1133"/>
                    <a:pt x="259" y="1046"/>
                    <a:pt x="254" y="1006"/>
                  </a:cubicBezTo>
                  <a:cubicBezTo>
                    <a:pt x="373" y="1046"/>
                    <a:pt x="536" y="1065"/>
                    <a:pt x="693" y="1065"/>
                  </a:cubicBezTo>
                  <a:cubicBezTo>
                    <a:pt x="911" y="1065"/>
                    <a:pt x="1139" y="1029"/>
                    <a:pt x="1249" y="951"/>
                  </a:cubicBezTo>
                  <a:cubicBezTo>
                    <a:pt x="1302" y="976"/>
                    <a:pt x="1314" y="998"/>
                    <a:pt x="1314" y="1005"/>
                  </a:cubicBezTo>
                  <a:cubicBezTo>
                    <a:pt x="1314" y="1043"/>
                    <a:pt x="1134" y="1133"/>
                    <a:pt x="784" y="1133"/>
                  </a:cubicBezTo>
                  <a:close/>
                  <a:moveTo>
                    <a:pt x="1386" y="458"/>
                  </a:moveTo>
                  <a:cubicBezTo>
                    <a:pt x="1386" y="471"/>
                    <a:pt x="1366" y="489"/>
                    <a:pt x="1326" y="508"/>
                  </a:cubicBezTo>
                  <a:cubicBezTo>
                    <a:pt x="1326" y="369"/>
                    <a:pt x="1326" y="369"/>
                    <a:pt x="1326" y="369"/>
                  </a:cubicBezTo>
                  <a:cubicBezTo>
                    <a:pt x="1348" y="361"/>
                    <a:pt x="1368" y="351"/>
                    <a:pt x="1386" y="341"/>
                  </a:cubicBezTo>
                  <a:lnTo>
                    <a:pt x="1386" y="458"/>
                  </a:lnTo>
                  <a:close/>
                  <a:moveTo>
                    <a:pt x="856" y="348"/>
                  </a:moveTo>
                  <a:cubicBezTo>
                    <a:pt x="506" y="348"/>
                    <a:pt x="325" y="258"/>
                    <a:pt x="325" y="220"/>
                  </a:cubicBezTo>
                  <a:cubicBezTo>
                    <a:pt x="325" y="181"/>
                    <a:pt x="506" y="91"/>
                    <a:pt x="856" y="91"/>
                  </a:cubicBezTo>
                  <a:cubicBezTo>
                    <a:pt x="1206" y="91"/>
                    <a:pt x="1386" y="181"/>
                    <a:pt x="1386" y="220"/>
                  </a:cubicBezTo>
                  <a:cubicBezTo>
                    <a:pt x="1386" y="258"/>
                    <a:pt x="1206" y="348"/>
                    <a:pt x="856" y="3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982997" y="5445225"/>
            <a:ext cx="817227" cy="475253"/>
            <a:chOff x="2273440" y="5295480"/>
            <a:chExt cx="817227" cy="475253"/>
          </a:xfrm>
        </p:grpSpPr>
        <p:grpSp>
          <p:nvGrpSpPr>
            <p:cNvPr id="129" name="Группа 128"/>
            <p:cNvGrpSpPr/>
            <p:nvPr/>
          </p:nvGrpSpPr>
          <p:grpSpPr>
            <a:xfrm>
              <a:off x="2273440" y="5295480"/>
              <a:ext cx="817227" cy="475253"/>
              <a:chOff x="-792725" y="4047737"/>
              <a:chExt cx="817227" cy="475253"/>
            </a:xfrm>
          </p:grpSpPr>
          <p:sp>
            <p:nvSpPr>
              <p:cNvPr id="134" name="Овал 133"/>
              <p:cNvSpPr/>
              <p:nvPr/>
            </p:nvSpPr>
            <p:spPr>
              <a:xfrm>
                <a:off x="-624029" y="4047737"/>
                <a:ext cx="475253" cy="475253"/>
              </a:xfrm>
              <a:prstGeom prst="ellipse">
                <a:avLst/>
              </a:prstGeom>
              <a:solidFill>
                <a:srgbClr val="2B603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" name="Прямоугольник 134"/>
              <p:cNvSpPr/>
              <p:nvPr/>
            </p:nvSpPr>
            <p:spPr>
              <a:xfrm>
                <a:off x="-792725" y="4253256"/>
                <a:ext cx="817227" cy="24439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срок</a:t>
                </a:r>
              </a:p>
            </p:txBody>
          </p:sp>
        </p:grpSp>
        <p:grpSp>
          <p:nvGrpSpPr>
            <p:cNvPr id="130" name="Group 39"/>
            <p:cNvGrpSpPr>
              <a:grpSpLocks noChangeAspect="1"/>
            </p:cNvGrpSpPr>
            <p:nvPr/>
          </p:nvGrpSpPr>
          <p:grpSpPr bwMode="auto">
            <a:xfrm>
              <a:off x="2615575" y="5399902"/>
              <a:ext cx="131234" cy="143868"/>
              <a:chOff x="-186" y="1572"/>
              <a:chExt cx="374" cy="410"/>
            </a:xfrm>
            <a:solidFill>
              <a:schemeClr val="bg1"/>
            </a:solidFill>
          </p:grpSpPr>
          <p:sp>
            <p:nvSpPr>
              <p:cNvPr id="131" name="Freeform 40"/>
              <p:cNvSpPr>
                <a:spLocks noEditPoints="1"/>
              </p:cNvSpPr>
              <p:nvPr/>
            </p:nvSpPr>
            <p:spPr bwMode="auto">
              <a:xfrm>
                <a:off x="-186" y="1572"/>
                <a:ext cx="374" cy="410"/>
              </a:xfrm>
              <a:custGeom>
                <a:avLst/>
                <a:gdLst>
                  <a:gd name="T0" fmla="*/ 148 w 155"/>
                  <a:gd name="T1" fmla="*/ 0 h 170"/>
                  <a:gd name="T2" fmla="*/ 142 w 155"/>
                  <a:gd name="T3" fmla="*/ 16 h 170"/>
                  <a:gd name="T4" fmla="*/ 108 w 155"/>
                  <a:gd name="T5" fmla="*/ 85 h 170"/>
                  <a:gd name="T6" fmla="*/ 142 w 155"/>
                  <a:gd name="T7" fmla="*/ 153 h 170"/>
                  <a:gd name="T8" fmla="*/ 149 w 155"/>
                  <a:gd name="T9" fmla="*/ 156 h 170"/>
                  <a:gd name="T10" fmla="*/ 152 w 155"/>
                  <a:gd name="T11" fmla="*/ 163 h 170"/>
                  <a:gd name="T12" fmla="*/ 146 w 155"/>
                  <a:gd name="T13" fmla="*/ 169 h 170"/>
                  <a:gd name="T14" fmla="*/ 141 w 155"/>
                  <a:gd name="T15" fmla="*/ 169 h 170"/>
                  <a:gd name="T16" fmla="*/ 15 w 155"/>
                  <a:gd name="T17" fmla="*/ 169 h 170"/>
                  <a:gd name="T18" fmla="*/ 3 w 155"/>
                  <a:gd name="T19" fmla="*/ 162 h 170"/>
                  <a:gd name="T20" fmla="*/ 13 w 155"/>
                  <a:gd name="T21" fmla="*/ 153 h 170"/>
                  <a:gd name="T22" fmla="*/ 47 w 155"/>
                  <a:gd name="T23" fmla="*/ 85 h 170"/>
                  <a:gd name="T24" fmla="*/ 13 w 155"/>
                  <a:gd name="T25" fmla="*/ 16 h 170"/>
                  <a:gd name="T26" fmla="*/ 8 w 155"/>
                  <a:gd name="T27" fmla="*/ 0 h 170"/>
                  <a:gd name="T28" fmla="*/ 148 w 155"/>
                  <a:gd name="T29" fmla="*/ 0 h 170"/>
                  <a:gd name="T30" fmla="*/ 127 w 155"/>
                  <a:gd name="T31" fmla="*/ 153 h 170"/>
                  <a:gd name="T32" fmla="*/ 126 w 155"/>
                  <a:gd name="T33" fmla="*/ 146 h 170"/>
                  <a:gd name="T34" fmla="*/ 96 w 155"/>
                  <a:gd name="T35" fmla="*/ 93 h 170"/>
                  <a:gd name="T36" fmla="*/ 96 w 155"/>
                  <a:gd name="T37" fmla="*/ 76 h 170"/>
                  <a:gd name="T38" fmla="*/ 124 w 155"/>
                  <a:gd name="T39" fmla="*/ 32 h 170"/>
                  <a:gd name="T40" fmla="*/ 128 w 155"/>
                  <a:gd name="T41" fmla="*/ 16 h 170"/>
                  <a:gd name="T42" fmla="*/ 28 w 155"/>
                  <a:gd name="T43" fmla="*/ 16 h 170"/>
                  <a:gd name="T44" fmla="*/ 29 w 155"/>
                  <a:gd name="T45" fmla="*/ 23 h 170"/>
                  <a:gd name="T46" fmla="*/ 59 w 155"/>
                  <a:gd name="T47" fmla="*/ 76 h 170"/>
                  <a:gd name="T48" fmla="*/ 59 w 155"/>
                  <a:gd name="T49" fmla="*/ 93 h 170"/>
                  <a:gd name="T50" fmla="*/ 32 w 155"/>
                  <a:gd name="T51" fmla="*/ 137 h 170"/>
                  <a:gd name="T52" fmla="*/ 28 w 155"/>
                  <a:gd name="T53" fmla="*/ 153 h 170"/>
                  <a:gd name="T54" fmla="*/ 127 w 155"/>
                  <a:gd name="T55" fmla="*/ 153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55" h="170">
                    <a:moveTo>
                      <a:pt x="148" y="0"/>
                    </a:moveTo>
                    <a:cubicBezTo>
                      <a:pt x="155" y="8"/>
                      <a:pt x="153" y="13"/>
                      <a:pt x="142" y="16"/>
                    </a:cubicBezTo>
                    <a:cubicBezTo>
                      <a:pt x="139" y="43"/>
                      <a:pt x="126" y="64"/>
                      <a:pt x="108" y="85"/>
                    </a:cubicBezTo>
                    <a:cubicBezTo>
                      <a:pt x="125" y="105"/>
                      <a:pt x="139" y="126"/>
                      <a:pt x="142" y="153"/>
                    </a:cubicBezTo>
                    <a:cubicBezTo>
                      <a:pt x="145" y="154"/>
                      <a:pt x="147" y="154"/>
                      <a:pt x="149" y="156"/>
                    </a:cubicBezTo>
                    <a:cubicBezTo>
                      <a:pt x="150" y="158"/>
                      <a:pt x="152" y="161"/>
                      <a:pt x="152" y="163"/>
                    </a:cubicBezTo>
                    <a:cubicBezTo>
                      <a:pt x="151" y="165"/>
                      <a:pt x="148" y="167"/>
                      <a:pt x="146" y="169"/>
                    </a:cubicBezTo>
                    <a:cubicBezTo>
                      <a:pt x="144" y="170"/>
                      <a:pt x="142" y="169"/>
                      <a:pt x="141" y="169"/>
                    </a:cubicBezTo>
                    <a:cubicBezTo>
                      <a:pt x="99" y="169"/>
                      <a:pt x="57" y="169"/>
                      <a:pt x="15" y="169"/>
                    </a:cubicBezTo>
                    <a:cubicBezTo>
                      <a:pt x="9" y="169"/>
                      <a:pt x="4" y="169"/>
                      <a:pt x="3" y="162"/>
                    </a:cubicBezTo>
                    <a:cubicBezTo>
                      <a:pt x="3" y="156"/>
                      <a:pt x="8" y="154"/>
                      <a:pt x="13" y="153"/>
                    </a:cubicBezTo>
                    <a:cubicBezTo>
                      <a:pt x="16" y="127"/>
                      <a:pt x="30" y="105"/>
                      <a:pt x="47" y="85"/>
                    </a:cubicBezTo>
                    <a:cubicBezTo>
                      <a:pt x="30" y="65"/>
                      <a:pt x="16" y="43"/>
                      <a:pt x="13" y="16"/>
                    </a:cubicBezTo>
                    <a:cubicBezTo>
                      <a:pt x="2" y="13"/>
                      <a:pt x="0" y="8"/>
                      <a:pt x="8" y="0"/>
                    </a:cubicBezTo>
                    <a:cubicBezTo>
                      <a:pt x="54" y="0"/>
                      <a:pt x="101" y="0"/>
                      <a:pt x="148" y="0"/>
                    </a:cubicBezTo>
                    <a:close/>
                    <a:moveTo>
                      <a:pt x="127" y="153"/>
                    </a:moveTo>
                    <a:cubicBezTo>
                      <a:pt x="127" y="151"/>
                      <a:pt x="127" y="149"/>
                      <a:pt x="126" y="146"/>
                    </a:cubicBezTo>
                    <a:cubicBezTo>
                      <a:pt x="122" y="125"/>
                      <a:pt x="110" y="109"/>
                      <a:pt x="96" y="93"/>
                    </a:cubicBezTo>
                    <a:cubicBezTo>
                      <a:pt x="90" y="86"/>
                      <a:pt x="90" y="83"/>
                      <a:pt x="96" y="76"/>
                    </a:cubicBezTo>
                    <a:cubicBezTo>
                      <a:pt x="107" y="63"/>
                      <a:pt x="118" y="49"/>
                      <a:pt x="124" y="32"/>
                    </a:cubicBezTo>
                    <a:cubicBezTo>
                      <a:pt x="125" y="27"/>
                      <a:pt x="126" y="22"/>
                      <a:pt x="128" y="16"/>
                    </a:cubicBezTo>
                    <a:cubicBezTo>
                      <a:pt x="94" y="16"/>
                      <a:pt x="61" y="16"/>
                      <a:pt x="28" y="16"/>
                    </a:cubicBezTo>
                    <a:cubicBezTo>
                      <a:pt x="28" y="19"/>
                      <a:pt x="29" y="21"/>
                      <a:pt x="29" y="23"/>
                    </a:cubicBezTo>
                    <a:cubicBezTo>
                      <a:pt x="33" y="44"/>
                      <a:pt x="46" y="60"/>
                      <a:pt x="59" y="76"/>
                    </a:cubicBezTo>
                    <a:cubicBezTo>
                      <a:pt x="65" y="84"/>
                      <a:pt x="65" y="86"/>
                      <a:pt x="59" y="93"/>
                    </a:cubicBezTo>
                    <a:cubicBezTo>
                      <a:pt x="48" y="106"/>
                      <a:pt x="37" y="120"/>
                      <a:pt x="32" y="137"/>
                    </a:cubicBezTo>
                    <a:cubicBezTo>
                      <a:pt x="30" y="142"/>
                      <a:pt x="29" y="148"/>
                      <a:pt x="28" y="153"/>
                    </a:cubicBezTo>
                    <a:cubicBezTo>
                      <a:pt x="61" y="153"/>
                      <a:pt x="94" y="153"/>
                      <a:pt x="127" y="1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2" name="Freeform 41"/>
              <p:cNvSpPr>
                <a:spLocks/>
              </p:cNvSpPr>
              <p:nvPr/>
            </p:nvSpPr>
            <p:spPr bwMode="auto">
              <a:xfrm>
                <a:off x="-99" y="1796"/>
                <a:ext cx="200" cy="133"/>
              </a:xfrm>
              <a:custGeom>
                <a:avLst/>
                <a:gdLst>
                  <a:gd name="T0" fmla="*/ 41 w 83"/>
                  <a:gd name="T1" fmla="*/ 55 h 55"/>
                  <a:gd name="T2" fmla="*/ 8 w 83"/>
                  <a:gd name="T3" fmla="*/ 55 h 55"/>
                  <a:gd name="T4" fmla="*/ 0 w 83"/>
                  <a:gd name="T5" fmla="*/ 53 h 55"/>
                  <a:gd name="T6" fmla="*/ 3 w 83"/>
                  <a:gd name="T7" fmla="*/ 45 h 55"/>
                  <a:gd name="T8" fmla="*/ 25 w 83"/>
                  <a:gd name="T9" fmla="*/ 22 h 55"/>
                  <a:gd name="T10" fmla="*/ 38 w 83"/>
                  <a:gd name="T11" fmla="*/ 4 h 55"/>
                  <a:gd name="T12" fmla="*/ 41 w 83"/>
                  <a:gd name="T13" fmla="*/ 0 h 55"/>
                  <a:gd name="T14" fmla="*/ 45 w 83"/>
                  <a:gd name="T15" fmla="*/ 4 h 55"/>
                  <a:gd name="T16" fmla="*/ 58 w 83"/>
                  <a:gd name="T17" fmla="*/ 22 h 55"/>
                  <a:gd name="T18" fmla="*/ 81 w 83"/>
                  <a:gd name="T19" fmla="*/ 46 h 55"/>
                  <a:gd name="T20" fmla="*/ 83 w 83"/>
                  <a:gd name="T21" fmla="*/ 53 h 55"/>
                  <a:gd name="T22" fmla="*/ 77 w 83"/>
                  <a:gd name="T23" fmla="*/ 55 h 55"/>
                  <a:gd name="T24" fmla="*/ 41 w 83"/>
                  <a:gd name="T2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55">
                    <a:moveTo>
                      <a:pt x="41" y="55"/>
                    </a:moveTo>
                    <a:cubicBezTo>
                      <a:pt x="30" y="55"/>
                      <a:pt x="19" y="55"/>
                      <a:pt x="8" y="55"/>
                    </a:cubicBezTo>
                    <a:cubicBezTo>
                      <a:pt x="5" y="55"/>
                      <a:pt x="3" y="53"/>
                      <a:pt x="0" y="53"/>
                    </a:cubicBezTo>
                    <a:cubicBezTo>
                      <a:pt x="1" y="50"/>
                      <a:pt x="1" y="47"/>
                      <a:pt x="3" y="45"/>
                    </a:cubicBezTo>
                    <a:cubicBezTo>
                      <a:pt x="10" y="37"/>
                      <a:pt x="17" y="29"/>
                      <a:pt x="25" y="22"/>
                    </a:cubicBezTo>
                    <a:cubicBezTo>
                      <a:pt x="31" y="16"/>
                      <a:pt x="37" y="12"/>
                      <a:pt x="38" y="4"/>
                    </a:cubicBezTo>
                    <a:cubicBezTo>
                      <a:pt x="39" y="2"/>
                      <a:pt x="40" y="1"/>
                      <a:pt x="41" y="0"/>
                    </a:cubicBezTo>
                    <a:cubicBezTo>
                      <a:pt x="43" y="1"/>
                      <a:pt x="45" y="2"/>
                      <a:pt x="45" y="4"/>
                    </a:cubicBezTo>
                    <a:cubicBezTo>
                      <a:pt x="46" y="12"/>
                      <a:pt x="52" y="16"/>
                      <a:pt x="58" y="22"/>
                    </a:cubicBezTo>
                    <a:cubicBezTo>
                      <a:pt x="66" y="29"/>
                      <a:pt x="74" y="38"/>
                      <a:pt x="81" y="46"/>
                    </a:cubicBezTo>
                    <a:cubicBezTo>
                      <a:pt x="82" y="48"/>
                      <a:pt x="83" y="51"/>
                      <a:pt x="83" y="53"/>
                    </a:cubicBezTo>
                    <a:cubicBezTo>
                      <a:pt x="82" y="54"/>
                      <a:pt x="79" y="55"/>
                      <a:pt x="77" y="55"/>
                    </a:cubicBezTo>
                    <a:cubicBezTo>
                      <a:pt x="65" y="55"/>
                      <a:pt x="53" y="55"/>
                      <a:pt x="41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" name="Freeform 42"/>
              <p:cNvSpPr>
                <a:spLocks/>
              </p:cNvSpPr>
              <p:nvPr/>
            </p:nvSpPr>
            <p:spPr bwMode="auto">
              <a:xfrm>
                <a:off x="-55" y="1666"/>
                <a:ext cx="115" cy="109"/>
              </a:xfrm>
              <a:custGeom>
                <a:avLst/>
                <a:gdLst>
                  <a:gd name="T0" fmla="*/ 24 w 48"/>
                  <a:gd name="T1" fmla="*/ 0 h 45"/>
                  <a:gd name="T2" fmla="*/ 41 w 48"/>
                  <a:gd name="T3" fmla="*/ 0 h 45"/>
                  <a:gd name="T4" fmla="*/ 45 w 48"/>
                  <a:gd name="T5" fmla="*/ 7 h 45"/>
                  <a:gd name="T6" fmla="*/ 35 w 48"/>
                  <a:gd name="T7" fmla="*/ 25 h 45"/>
                  <a:gd name="T8" fmla="*/ 27 w 48"/>
                  <a:gd name="T9" fmla="*/ 41 h 45"/>
                  <a:gd name="T10" fmla="*/ 24 w 48"/>
                  <a:gd name="T11" fmla="*/ 45 h 45"/>
                  <a:gd name="T12" fmla="*/ 21 w 48"/>
                  <a:gd name="T13" fmla="*/ 43 h 45"/>
                  <a:gd name="T14" fmla="*/ 7 w 48"/>
                  <a:gd name="T15" fmla="*/ 18 h 45"/>
                  <a:gd name="T16" fmla="*/ 2 w 48"/>
                  <a:gd name="T17" fmla="*/ 7 h 45"/>
                  <a:gd name="T18" fmla="*/ 6 w 48"/>
                  <a:gd name="T19" fmla="*/ 0 h 45"/>
                  <a:gd name="T20" fmla="*/ 24 w 48"/>
                  <a:gd name="T2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8" h="45">
                    <a:moveTo>
                      <a:pt x="24" y="0"/>
                    </a:moveTo>
                    <a:cubicBezTo>
                      <a:pt x="30" y="0"/>
                      <a:pt x="35" y="0"/>
                      <a:pt x="41" y="0"/>
                    </a:cubicBezTo>
                    <a:cubicBezTo>
                      <a:pt x="45" y="0"/>
                      <a:pt x="48" y="2"/>
                      <a:pt x="45" y="7"/>
                    </a:cubicBezTo>
                    <a:cubicBezTo>
                      <a:pt x="42" y="13"/>
                      <a:pt x="39" y="19"/>
                      <a:pt x="35" y="25"/>
                    </a:cubicBezTo>
                    <a:cubicBezTo>
                      <a:pt x="33" y="30"/>
                      <a:pt x="30" y="36"/>
                      <a:pt x="27" y="41"/>
                    </a:cubicBezTo>
                    <a:cubicBezTo>
                      <a:pt x="26" y="43"/>
                      <a:pt x="25" y="44"/>
                      <a:pt x="24" y="45"/>
                    </a:cubicBezTo>
                    <a:cubicBezTo>
                      <a:pt x="23" y="45"/>
                      <a:pt x="21" y="43"/>
                      <a:pt x="21" y="43"/>
                    </a:cubicBezTo>
                    <a:cubicBezTo>
                      <a:pt x="20" y="32"/>
                      <a:pt x="12" y="26"/>
                      <a:pt x="7" y="18"/>
                    </a:cubicBezTo>
                    <a:cubicBezTo>
                      <a:pt x="5" y="14"/>
                      <a:pt x="4" y="10"/>
                      <a:pt x="2" y="7"/>
                    </a:cubicBezTo>
                    <a:cubicBezTo>
                      <a:pt x="0" y="2"/>
                      <a:pt x="2" y="0"/>
                      <a:pt x="6" y="0"/>
                    </a:cubicBezTo>
                    <a:cubicBezTo>
                      <a:pt x="12" y="0"/>
                      <a:pt x="18" y="0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36" name="Прямоугольник 135"/>
          <p:cNvSpPr/>
          <p:nvPr/>
        </p:nvSpPr>
        <p:spPr>
          <a:xfrm>
            <a:off x="1724724" y="4242913"/>
            <a:ext cx="3348049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2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МАЛЫЕ ФОРМЫ ХОЗЯЙСТВОВАНИЯ</a:t>
            </a:r>
          </a:p>
        </p:txBody>
      </p:sp>
      <p:sp>
        <p:nvSpPr>
          <p:cNvPr id="137" name="Прямоугольник 136"/>
          <p:cNvSpPr/>
          <p:nvPr/>
        </p:nvSpPr>
        <p:spPr>
          <a:xfrm>
            <a:off x="1724723" y="4947923"/>
            <a:ext cx="2270260" cy="3766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206"/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 –  ДО 5 МЛН РУБ.</a:t>
            </a:r>
          </a:p>
          <a:p>
            <a:pPr defTabSz="914206"/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 – ДО 9 МЛН РУБ.</a:t>
            </a:r>
          </a:p>
        </p:txBody>
      </p:sp>
      <p:sp>
        <p:nvSpPr>
          <p:cNvPr id="139" name="Прямоугольник 138"/>
          <p:cNvSpPr/>
          <p:nvPr/>
        </p:nvSpPr>
        <p:spPr>
          <a:xfrm>
            <a:off x="1724723" y="5469330"/>
            <a:ext cx="2270260" cy="3766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206"/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120 МЕСЯЦЕВ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5271431" y="3055596"/>
            <a:ext cx="7836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Arial" panose="020B0604020202020204" pitchFamily="34" charset="0"/>
              </a:rPr>
              <a:t>цель</a:t>
            </a:r>
          </a:p>
        </p:txBody>
      </p:sp>
      <p:pic>
        <p:nvPicPr>
          <p:cNvPr id="59" name="Picture 6" descr="http://irkobl.ru/sites/agroline/legal_base/norma%20exp/msh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3058" y="1619642"/>
            <a:ext cx="668635" cy="69179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Прямоугольник 59"/>
          <p:cNvSpPr/>
          <p:nvPr/>
        </p:nvSpPr>
        <p:spPr>
          <a:xfrm>
            <a:off x="5430049" y="5096484"/>
            <a:ext cx="423703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indent="-361950" defTabSz="871888">
              <a:spcBef>
                <a:spcPts val="6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</a:rPr>
              <a:t>Новый вид </a:t>
            </a:r>
            <a:r>
              <a:rPr lang="ru-RU" sz="1200" dirty="0" err="1">
                <a:latin typeface="Arial" panose="020B0604020202020204" pitchFamily="34" charset="0"/>
              </a:rPr>
              <a:t>грантовой</a:t>
            </a:r>
            <a:r>
              <a:rPr lang="ru-RU" sz="1200" dirty="0">
                <a:latin typeface="Arial" panose="020B0604020202020204" pitchFamily="34" charset="0"/>
              </a:rPr>
              <a:t> поддержки – </a:t>
            </a:r>
            <a:r>
              <a:rPr lang="ru-RU" sz="1200" b="1" dirty="0">
                <a:latin typeface="Arial" panose="020B0604020202020204" pitchFamily="34" charset="0"/>
              </a:rPr>
              <a:t>«ГРАНТ НА ПОДДЕРЖКУ НАЧИНАЮЩЕГО ФЕРМЕРА»</a:t>
            </a:r>
          </a:p>
          <a:p>
            <a:pPr marL="361950" lvl="1" indent="-361950" defTabSz="871888">
              <a:spcBef>
                <a:spcPts val="6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</a:rPr>
              <a:t>КЛИЕНТ – КФХ как </a:t>
            </a:r>
            <a:r>
              <a:rPr lang="ru-RU" sz="1200" b="1" dirty="0">
                <a:latin typeface="Arial" panose="020B0604020202020204" pitchFamily="34" charset="0"/>
              </a:rPr>
              <a:t>ЮРИДИЧЕСКОЕ ЛИЦО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15525" y="5944090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To be</a:t>
            </a: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6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41"/>
          <p:cNvSpPr>
            <a:spLocks noChangeArrowheads="1"/>
          </p:cNvSpPr>
          <p:nvPr/>
        </p:nvSpPr>
        <p:spPr bwMode="auto">
          <a:xfrm>
            <a:off x="739124" y="285097"/>
            <a:ext cx="59249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Arial" panose="020B0604020202020204" pitchFamily="34" charset="0"/>
              </a:rPr>
              <a:t>Содействие</a:t>
            </a:r>
            <a:br>
              <a:rPr lang="ru-RU" sz="3200" dirty="0">
                <a:latin typeface="Arial" panose="020B0604020202020204" pitchFamily="34" charset="0"/>
              </a:rPr>
            </a:br>
            <a:r>
              <a:rPr lang="ru-RU" sz="3200" dirty="0">
                <a:latin typeface="Arial" panose="020B0604020202020204" pitchFamily="34" charset="0"/>
              </a:rPr>
              <a:t>развитию фермерства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61C1-2457-E848-BB6B-E1DA9A549776}" type="slidenum">
              <a:rPr lang="en-US" sz="1000"/>
              <a:pPr/>
              <a:t>11</a:t>
            </a:fld>
            <a:endParaRPr lang="en-US" sz="10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560512" y="1949599"/>
            <a:ext cx="4608512" cy="936104"/>
          </a:xfrm>
          <a:prstGeom prst="homePlate">
            <a:avLst/>
          </a:prstGeom>
          <a:solidFill>
            <a:srgbClr val="2B6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/>
          <p:cNvSpPr/>
          <p:nvPr/>
        </p:nvSpPr>
        <p:spPr>
          <a:xfrm flipH="1">
            <a:off x="4808984" y="2448124"/>
            <a:ext cx="4788024" cy="936104"/>
          </a:xfrm>
          <a:prstGeom prst="homePlate">
            <a:avLst/>
          </a:prstGeom>
          <a:solidFill>
            <a:srgbClr val="F8D3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1202381"/>
            <a:ext cx="127856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9481852" y="1858579"/>
            <a:ext cx="127856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40433" y="1538734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918" y="1442333"/>
            <a:ext cx="829117" cy="966996"/>
          </a:xfrm>
          <a:prstGeom prst="rect">
            <a:avLst/>
          </a:prstGeom>
        </p:spPr>
      </p:pic>
      <p:sp>
        <p:nvSpPr>
          <p:cNvPr id="32" name="Freeform 50"/>
          <p:cNvSpPr>
            <a:spLocks noEditPoints="1"/>
          </p:cNvSpPr>
          <p:nvPr/>
        </p:nvSpPr>
        <p:spPr bwMode="auto">
          <a:xfrm>
            <a:off x="5399157" y="2563996"/>
            <a:ext cx="528160" cy="527184"/>
          </a:xfrm>
          <a:custGeom>
            <a:avLst/>
            <a:gdLst>
              <a:gd name="T0" fmla="*/ 4593 w 5497"/>
              <a:gd name="T1" fmla="*/ 1614 h 5487"/>
              <a:gd name="T2" fmla="*/ 5457 w 5497"/>
              <a:gd name="T3" fmla="*/ 750 h 5487"/>
              <a:gd name="T4" fmla="*/ 5458 w 5497"/>
              <a:gd name="T5" fmla="*/ 608 h 5487"/>
              <a:gd name="T6" fmla="*/ 5390 w 5497"/>
              <a:gd name="T7" fmla="*/ 579 h 5487"/>
              <a:gd name="T8" fmla="*/ 5393 w 5497"/>
              <a:gd name="T9" fmla="*/ 585 h 5487"/>
              <a:gd name="T10" fmla="*/ 4923 w 5497"/>
              <a:gd name="T11" fmla="*/ 569 h 5487"/>
              <a:gd name="T12" fmla="*/ 4907 w 5497"/>
              <a:gd name="T13" fmla="*/ 99 h 5487"/>
              <a:gd name="T14" fmla="*/ 4804 w 5497"/>
              <a:gd name="T15" fmla="*/ 2 h 5487"/>
              <a:gd name="T16" fmla="*/ 4736 w 5497"/>
              <a:gd name="T17" fmla="*/ 32 h 5487"/>
              <a:gd name="T18" fmla="*/ 3873 w 5497"/>
              <a:gd name="T19" fmla="*/ 891 h 5487"/>
              <a:gd name="T20" fmla="*/ 3844 w 5497"/>
              <a:gd name="T21" fmla="*/ 965 h 5487"/>
              <a:gd name="T22" fmla="*/ 3844 w 5497"/>
              <a:gd name="T23" fmla="*/ 1065 h 5487"/>
              <a:gd name="T24" fmla="*/ 706 w 5497"/>
              <a:gd name="T25" fmla="*/ 1643 h 5487"/>
              <a:gd name="T26" fmla="*/ 1284 w 5497"/>
              <a:gd name="T27" fmla="*/ 4780 h 5487"/>
              <a:gd name="T28" fmla="*/ 4422 w 5497"/>
              <a:gd name="T29" fmla="*/ 4202 h 5487"/>
              <a:gd name="T30" fmla="*/ 4422 w 5497"/>
              <a:gd name="T31" fmla="*/ 1643 h 5487"/>
              <a:gd name="T32" fmla="*/ 4522 w 5497"/>
              <a:gd name="T33" fmla="*/ 1643 h 5487"/>
              <a:gd name="T34" fmla="*/ 4593 w 5497"/>
              <a:gd name="T35" fmla="*/ 1614 h 5487"/>
              <a:gd name="T36" fmla="*/ 4623 w 5497"/>
              <a:gd name="T37" fmla="*/ 2924 h 5487"/>
              <a:gd name="T38" fmla="*/ 2568 w 5497"/>
              <a:gd name="T39" fmla="*/ 4984 h 5487"/>
              <a:gd name="T40" fmla="*/ 507 w 5497"/>
              <a:gd name="T41" fmla="*/ 2929 h 5487"/>
              <a:gd name="T42" fmla="*/ 2562 w 5497"/>
              <a:gd name="T43" fmla="*/ 868 h 5487"/>
              <a:gd name="T44" fmla="*/ 3856 w 5497"/>
              <a:gd name="T45" fmla="*/ 1324 h 5487"/>
              <a:gd name="T46" fmla="*/ 3861 w 5497"/>
              <a:gd name="T47" fmla="*/ 1491 h 5487"/>
              <a:gd name="T48" fmla="*/ 3461 w 5497"/>
              <a:gd name="T49" fmla="*/ 1891 h 5487"/>
              <a:gd name="T50" fmla="*/ 1528 w 5497"/>
              <a:gd name="T51" fmla="*/ 2018 h 5487"/>
              <a:gd name="T52" fmla="*/ 1655 w 5497"/>
              <a:gd name="T53" fmla="*/ 3951 h 5487"/>
              <a:gd name="T54" fmla="*/ 3588 w 5497"/>
              <a:gd name="T55" fmla="*/ 3824 h 5487"/>
              <a:gd name="T56" fmla="*/ 3601 w 5497"/>
              <a:gd name="T57" fmla="*/ 2033 h 5487"/>
              <a:gd name="T58" fmla="*/ 4001 w 5497"/>
              <a:gd name="T59" fmla="*/ 1633 h 5487"/>
              <a:gd name="T60" fmla="*/ 4166 w 5497"/>
              <a:gd name="T61" fmla="*/ 1639 h 5487"/>
              <a:gd name="T62" fmla="*/ 4623 w 5497"/>
              <a:gd name="T63" fmla="*/ 2924 h 5487"/>
              <a:gd name="T64" fmla="*/ 2501 w 5497"/>
              <a:gd name="T65" fmla="*/ 2991 h 5487"/>
              <a:gd name="T66" fmla="*/ 2642 w 5497"/>
              <a:gd name="T67" fmla="*/ 2991 h 5487"/>
              <a:gd name="T68" fmla="*/ 2842 w 5497"/>
              <a:gd name="T69" fmla="*/ 2791 h 5487"/>
              <a:gd name="T70" fmla="*/ 2872 w 5497"/>
              <a:gd name="T71" fmla="*/ 2920 h 5487"/>
              <a:gd name="T72" fmla="*/ 2572 w 5497"/>
              <a:gd name="T73" fmla="*/ 3220 h 5487"/>
              <a:gd name="T74" fmla="*/ 2272 w 5497"/>
              <a:gd name="T75" fmla="*/ 2920 h 5487"/>
              <a:gd name="T76" fmla="*/ 2572 w 5497"/>
              <a:gd name="T77" fmla="*/ 2620 h 5487"/>
              <a:gd name="T78" fmla="*/ 2701 w 5497"/>
              <a:gd name="T79" fmla="*/ 2650 h 5487"/>
              <a:gd name="T80" fmla="*/ 2501 w 5497"/>
              <a:gd name="T81" fmla="*/ 2850 h 5487"/>
              <a:gd name="T82" fmla="*/ 2501 w 5497"/>
              <a:gd name="T83" fmla="*/ 2991 h 5487"/>
              <a:gd name="T84" fmla="*/ 2847 w 5497"/>
              <a:gd name="T85" fmla="*/ 2503 h 5487"/>
              <a:gd name="T86" fmla="*/ 2154 w 5497"/>
              <a:gd name="T87" fmla="*/ 2644 h 5487"/>
              <a:gd name="T88" fmla="*/ 2295 w 5497"/>
              <a:gd name="T89" fmla="*/ 3337 h 5487"/>
              <a:gd name="T90" fmla="*/ 2988 w 5497"/>
              <a:gd name="T91" fmla="*/ 3196 h 5487"/>
              <a:gd name="T92" fmla="*/ 2988 w 5497"/>
              <a:gd name="T93" fmla="*/ 2644 h 5487"/>
              <a:gd name="T94" fmla="*/ 3462 w 5497"/>
              <a:gd name="T95" fmla="*/ 2170 h 5487"/>
              <a:gd name="T96" fmla="*/ 3321 w 5497"/>
              <a:gd name="T97" fmla="*/ 3815 h 5487"/>
              <a:gd name="T98" fmla="*/ 1675 w 5497"/>
              <a:gd name="T99" fmla="*/ 3674 h 5487"/>
              <a:gd name="T100" fmla="*/ 1816 w 5497"/>
              <a:gd name="T101" fmla="*/ 2029 h 5487"/>
              <a:gd name="T102" fmla="*/ 3321 w 5497"/>
              <a:gd name="T103" fmla="*/ 2029 h 5487"/>
              <a:gd name="T104" fmla="*/ 2847 w 5497"/>
              <a:gd name="T105" fmla="*/ 2503 h 5487"/>
              <a:gd name="T106" fmla="*/ 4063 w 5497"/>
              <a:gd name="T107" fmla="*/ 1429 h 5487"/>
              <a:gd name="T108" fmla="*/ 4049 w 5497"/>
              <a:gd name="T109" fmla="*/ 1003 h 5487"/>
              <a:gd name="T110" fmla="*/ 4719 w 5497"/>
              <a:gd name="T111" fmla="*/ 333 h 5487"/>
              <a:gd name="T112" fmla="*/ 4730 w 5497"/>
              <a:gd name="T113" fmla="*/ 666 h 5487"/>
              <a:gd name="T114" fmla="*/ 4830 w 5497"/>
              <a:gd name="T115" fmla="*/ 766 h 5487"/>
              <a:gd name="T116" fmla="*/ 5163 w 5497"/>
              <a:gd name="T117" fmla="*/ 777 h 5487"/>
              <a:gd name="T118" fmla="*/ 4489 w 5497"/>
              <a:gd name="T119" fmla="*/ 1443 h 5487"/>
              <a:gd name="T120" fmla="*/ 4063 w 5497"/>
              <a:gd name="T121" fmla="*/ 1429 h 5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497" h="5487">
                <a:moveTo>
                  <a:pt x="4593" y="1614"/>
                </a:moveTo>
                <a:lnTo>
                  <a:pt x="5457" y="750"/>
                </a:lnTo>
                <a:cubicBezTo>
                  <a:pt x="5496" y="711"/>
                  <a:pt x="5497" y="647"/>
                  <a:pt x="5458" y="608"/>
                </a:cubicBezTo>
                <a:cubicBezTo>
                  <a:pt x="5440" y="590"/>
                  <a:pt x="5416" y="579"/>
                  <a:pt x="5390" y="579"/>
                </a:cubicBezTo>
                <a:lnTo>
                  <a:pt x="5393" y="585"/>
                </a:lnTo>
                <a:lnTo>
                  <a:pt x="4923" y="569"/>
                </a:lnTo>
                <a:lnTo>
                  <a:pt x="4907" y="99"/>
                </a:lnTo>
                <a:cubicBezTo>
                  <a:pt x="4905" y="43"/>
                  <a:pt x="4859" y="0"/>
                  <a:pt x="4804" y="2"/>
                </a:cubicBezTo>
                <a:cubicBezTo>
                  <a:pt x="4778" y="3"/>
                  <a:pt x="4754" y="13"/>
                  <a:pt x="4736" y="32"/>
                </a:cubicBezTo>
                <a:lnTo>
                  <a:pt x="3873" y="891"/>
                </a:lnTo>
                <a:cubicBezTo>
                  <a:pt x="3854" y="910"/>
                  <a:pt x="3843" y="937"/>
                  <a:pt x="3844" y="965"/>
                </a:cubicBezTo>
                <a:lnTo>
                  <a:pt x="3844" y="1065"/>
                </a:lnTo>
                <a:cubicBezTo>
                  <a:pt x="2818" y="358"/>
                  <a:pt x="1413" y="617"/>
                  <a:pt x="706" y="1643"/>
                </a:cubicBezTo>
                <a:cubicBezTo>
                  <a:pt x="0" y="2669"/>
                  <a:pt x="258" y="4073"/>
                  <a:pt x="1284" y="4780"/>
                </a:cubicBezTo>
                <a:cubicBezTo>
                  <a:pt x="2310" y="5487"/>
                  <a:pt x="3715" y="5228"/>
                  <a:pt x="4422" y="4202"/>
                </a:cubicBezTo>
                <a:cubicBezTo>
                  <a:pt x="4953" y="3432"/>
                  <a:pt x="4953" y="2413"/>
                  <a:pt x="4422" y="1643"/>
                </a:cubicBezTo>
                <a:lnTo>
                  <a:pt x="4522" y="1643"/>
                </a:lnTo>
                <a:cubicBezTo>
                  <a:pt x="4549" y="1643"/>
                  <a:pt x="4574" y="1632"/>
                  <a:pt x="4593" y="1614"/>
                </a:cubicBezTo>
                <a:close/>
                <a:moveTo>
                  <a:pt x="4623" y="2924"/>
                </a:moveTo>
                <a:cubicBezTo>
                  <a:pt x="4625" y="4060"/>
                  <a:pt x="3704" y="4983"/>
                  <a:pt x="2568" y="4984"/>
                </a:cubicBezTo>
                <a:cubicBezTo>
                  <a:pt x="1431" y="4986"/>
                  <a:pt x="509" y="4066"/>
                  <a:pt x="507" y="2929"/>
                </a:cubicBezTo>
                <a:cubicBezTo>
                  <a:pt x="506" y="1792"/>
                  <a:pt x="1426" y="870"/>
                  <a:pt x="2562" y="868"/>
                </a:cubicBezTo>
                <a:cubicBezTo>
                  <a:pt x="3033" y="868"/>
                  <a:pt x="3490" y="1028"/>
                  <a:pt x="3856" y="1324"/>
                </a:cubicBezTo>
                <a:lnTo>
                  <a:pt x="3861" y="1491"/>
                </a:lnTo>
                <a:lnTo>
                  <a:pt x="3461" y="1891"/>
                </a:lnTo>
                <a:cubicBezTo>
                  <a:pt x="2892" y="1392"/>
                  <a:pt x="2026" y="1449"/>
                  <a:pt x="1528" y="2018"/>
                </a:cubicBezTo>
                <a:cubicBezTo>
                  <a:pt x="1029" y="2587"/>
                  <a:pt x="1086" y="3453"/>
                  <a:pt x="1655" y="3951"/>
                </a:cubicBezTo>
                <a:cubicBezTo>
                  <a:pt x="2224" y="4450"/>
                  <a:pt x="3090" y="4393"/>
                  <a:pt x="3588" y="3824"/>
                </a:cubicBezTo>
                <a:cubicBezTo>
                  <a:pt x="4036" y="3313"/>
                  <a:pt x="4042" y="2550"/>
                  <a:pt x="3601" y="2033"/>
                </a:cubicBezTo>
                <a:lnTo>
                  <a:pt x="4001" y="1633"/>
                </a:lnTo>
                <a:lnTo>
                  <a:pt x="4166" y="1639"/>
                </a:lnTo>
                <a:cubicBezTo>
                  <a:pt x="4460" y="2003"/>
                  <a:pt x="4621" y="2456"/>
                  <a:pt x="4623" y="2924"/>
                </a:cubicBezTo>
                <a:close/>
                <a:moveTo>
                  <a:pt x="2501" y="2991"/>
                </a:moveTo>
                <a:cubicBezTo>
                  <a:pt x="2540" y="3029"/>
                  <a:pt x="2603" y="3029"/>
                  <a:pt x="2642" y="2991"/>
                </a:cubicBezTo>
                <a:lnTo>
                  <a:pt x="2842" y="2791"/>
                </a:lnTo>
                <a:cubicBezTo>
                  <a:pt x="2862" y="2831"/>
                  <a:pt x="2872" y="2875"/>
                  <a:pt x="2872" y="2920"/>
                </a:cubicBezTo>
                <a:cubicBezTo>
                  <a:pt x="2872" y="3085"/>
                  <a:pt x="2738" y="3220"/>
                  <a:pt x="2572" y="3220"/>
                </a:cubicBezTo>
                <a:cubicBezTo>
                  <a:pt x="2406" y="3220"/>
                  <a:pt x="2272" y="3085"/>
                  <a:pt x="2272" y="2920"/>
                </a:cubicBezTo>
                <a:cubicBezTo>
                  <a:pt x="2272" y="2754"/>
                  <a:pt x="2406" y="2620"/>
                  <a:pt x="2572" y="2620"/>
                </a:cubicBezTo>
                <a:cubicBezTo>
                  <a:pt x="2617" y="2620"/>
                  <a:pt x="2661" y="2630"/>
                  <a:pt x="2701" y="2650"/>
                </a:cubicBezTo>
                <a:lnTo>
                  <a:pt x="2501" y="2850"/>
                </a:lnTo>
                <a:cubicBezTo>
                  <a:pt x="2462" y="2889"/>
                  <a:pt x="2462" y="2952"/>
                  <a:pt x="2501" y="2991"/>
                </a:cubicBezTo>
                <a:close/>
                <a:moveTo>
                  <a:pt x="2847" y="2503"/>
                </a:moveTo>
                <a:cubicBezTo>
                  <a:pt x="2617" y="2350"/>
                  <a:pt x="2307" y="2413"/>
                  <a:pt x="2154" y="2644"/>
                </a:cubicBezTo>
                <a:cubicBezTo>
                  <a:pt x="2002" y="2874"/>
                  <a:pt x="2065" y="3184"/>
                  <a:pt x="2295" y="3337"/>
                </a:cubicBezTo>
                <a:cubicBezTo>
                  <a:pt x="2525" y="3489"/>
                  <a:pt x="2836" y="3426"/>
                  <a:pt x="2988" y="3196"/>
                </a:cubicBezTo>
                <a:cubicBezTo>
                  <a:pt x="3099" y="3028"/>
                  <a:pt x="3099" y="2811"/>
                  <a:pt x="2988" y="2644"/>
                </a:cubicBezTo>
                <a:lnTo>
                  <a:pt x="3462" y="2170"/>
                </a:lnTo>
                <a:cubicBezTo>
                  <a:pt x="3878" y="2663"/>
                  <a:pt x="3814" y="3400"/>
                  <a:pt x="3321" y="3815"/>
                </a:cubicBezTo>
                <a:cubicBezTo>
                  <a:pt x="2828" y="4231"/>
                  <a:pt x="2091" y="4168"/>
                  <a:pt x="1675" y="3674"/>
                </a:cubicBezTo>
                <a:cubicBezTo>
                  <a:pt x="1260" y="3181"/>
                  <a:pt x="1323" y="2444"/>
                  <a:pt x="1816" y="2029"/>
                </a:cubicBezTo>
                <a:cubicBezTo>
                  <a:pt x="2251" y="1662"/>
                  <a:pt x="2886" y="1662"/>
                  <a:pt x="3321" y="2029"/>
                </a:cubicBezTo>
                <a:lnTo>
                  <a:pt x="2847" y="2503"/>
                </a:lnTo>
                <a:close/>
                <a:moveTo>
                  <a:pt x="4063" y="1429"/>
                </a:moveTo>
                <a:lnTo>
                  <a:pt x="4049" y="1003"/>
                </a:lnTo>
                <a:lnTo>
                  <a:pt x="4719" y="333"/>
                </a:lnTo>
                <a:lnTo>
                  <a:pt x="4730" y="666"/>
                </a:lnTo>
                <a:cubicBezTo>
                  <a:pt x="4730" y="721"/>
                  <a:pt x="4775" y="766"/>
                  <a:pt x="4830" y="766"/>
                </a:cubicBezTo>
                <a:lnTo>
                  <a:pt x="5163" y="777"/>
                </a:lnTo>
                <a:lnTo>
                  <a:pt x="4489" y="1443"/>
                </a:lnTo>
                <a:lnTo>
                  <a:pt x="4063" y="1429"/>
                </a:lnTo>
                <a:close/>
              </a:path>
            </a:pathLst>
          </a:custGeom>
          <a:solidFill>
            <a:schemeClr val="tx1"/>
          </a:solidFill>
          <a:ln w="12700">
            <a:noFill/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703650" y="2079665"/>
            <a:ext cx="2895565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200" dirty="0" err="1">
                <a:solidFill>
                  <a:schemeClr val="bg1"/>
                </a:solidFill>
                <a:latin typeface="Arial" panose="020B0604020202020204" pitchFamily="34" charset="0"/>
              </a:rPr>
              <a:t>Россельхозбанк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</a:rPr>
              <a:t> активно участвует в создании и реализации инструментов содействия развитию фермерства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033120" y="2591113"/>
            <a:ext cx="3312368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</a:rPr>
              <a:t>Популяризация фермерства, содействие созданию новых фермерских хозяйств и сбыту фермерской продукции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-15552" y="6394029"/>
            <a:ext cx="8856984" cy="5460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5430049" y="3758143"/>
            <a:ext cx="374929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indent="-361950" defTabSz="871888">
              <a:spcBef>
                <a:spcPts val="12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endParaRPr lang="ru-RU" sz="1200" dirty="0">
              <a:latin typeface="Arial" panose="020B0604020202020204" pitchFamily="34" charset="0"/>
            </a:endParaRPr>
          </a:p>
          <a:p>
            <a:pPr marL="361950" lvl="1" indent="-361950" defTabSz="871888">
              <a:spcBef>
                <a:spcPts val="12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200" b="1" dirty="0">
                <a:latin typeface="Arial" panose="020B0604020202020204" pitchFamily="34" charset="0"/>
              </a:rPr>
              <a:t>ЛЬГОТНАЯ СТАВКА КРЕДИТОВАНИЯ  ОТ 5% ГОДОВЫХ</a:t>
            </a:r>
          </a:p>
          <a:p>
            <a:pPr marL="361950" lvl="1" indent="-361950" defTabSz="871888">
              <a:spcBef>
                <a:spcPts val="12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</a:rPr>
              <a:t>Собственные средства заемщика в проекте – не менее 50% бюджета проекта</a:t>
            </a:r>
          </a:p>
          <a:p>
            <a:pPr marL="361950" lvl="1" indent="-361950" defTabSz="871888">
              <a:spcBef>
                <a:spcPts val="12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</a:rPr>
              <a:t>Заемщик не использует меры государственной поддержки в виде грантов «Агростартап»/грант на поддержку </a:t>
            </a:r>
            <a:r>
              <a:rPr lang="ru-RU" sz="1200">
                <a:latin typeface="Arial" panose="020B0604020202020204" pitchFamily="34" charset="0"/>
              </a:rPr>
              <a:t>начинающего фермера</a:t>
            </a:r>
            <a:endParaRPr lang="ru-RU" sz="1200" dirty="0">
              <a:latin typeface="Arial" panose="020B0604020202020204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46530" y="3087802"/>
            <a:ext cx="40260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Новая программа</a:t>
            </a:r>
            <a:b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«Агростарт»</a:t>
            </a:r>
            <a:b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вновь созданных хозяйств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9" name="Группа 68"/>
          <p:cNvGrpSpPr/>
          <p:nvPr/>
        </p:nvGrpSpPr>
        <p:grpSpPr>
          <a:xfrm>
            <a:off x="982997" y="4263123"/>
            <a:ext cx="817227" cy="475253"/>
            <a:chOff x="633703" y="4595227"/>
            <a:chExt cx="817227" cy="475253"/>
          </a:xfrm>
        </p:grpSpPr>
        <p:grpSp>
          <p:nvGrpSpPr>
            <p:cNvPr id="81" name="Группа 80"/>
            <p:cNvGrpSpPr/>
            <p:nvPr/>
          </p:nvGrpSpPr>
          <p:grpSpPr>
            <a:xfrm>
              <a:off x="791277" y="4595227"/>
              <a:ext cx="475253" cy="475253"/>
              <a:chOff x="-588233" y="5080746"/>
              <a:chExt cx="475253" cy="475253"/>
            </a:xfrm>
          </p:grpSpPr>
          <p:sp>
            <p:nvSpPr>
              <p:cNvPr id="83" name="Овал 82"/>
              <p:cNvSpPr/>
              <p:nvPr/>
            </p:nvSpPr>
            <p:spPr>
              <a:xfrm>
                <a:off x="-588233" y="5080746"/>
                <a:ext cx="475253" cy="475253"/>
              </a:xfrm>
              <a:prstGeom prst="ellipse">
                <a:avLst/>
              </a:prstGeom>
              <a:solidFill>
                <a:srgbClr val="2B603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84" name="Group 411"/>
              <p:cNvGrpSpPr/>
              <p:nvPr/>
            </p:nvGrpSpPr>
            <p:grpSpPr>
              <a:xfrm>
                <a:off x="-470367" y="5183446"/>
                <a:ext cx="239520" cy="183160"/>
                <a:chOff x="3725863" y="1755775"/>
                <a:chExt cx="674688" cy="476251"/>
              </a:xfrm>
              <a:solidFill>
                <a:schemeClr val="bg1"/>
              </a:solidFill>
            </p:grpSpPr>
            <p:sp>
              <p:nvSpPr>
                <p:cNvPr id="95" name="Freeform 277"/>
                <p:cNvSpPr>
                  <a:spLocks noEditPoints="1"/>
                </p:cNvSpPr>
                <p:nvPr/>
              </p:nvSpPr>
              <p:spPr bwMode="auto">
                <a:xfrm>
                  <a:off x="3844926" y="1755775"/>
                  <a:ext cx="225425" cy="319088"/>
                </a:xfrm>
                <a:custGeom>
                  <a:avLst/>
                  <a:gdLst>
                    <a:gd name="T0" fmla="*/ 42 w 77"/>
                    <a:gd name="T1" fmla="*/ 109 h 109"/>
                    <a:gd name="T2" fmla="*/ 35 w 77"/>
                    <a:gd name="T3" fmla="*/ 109 h 109"/>
                    <a:gd name="T4" fmla="*/ 0 w 77"/>
                    <a:gd name="T5" fmla="*/ 74 h 109"/>
                    <a:gd name="T6" fmla="*/ 0 w 77"/>
                    <a:gd name="T7" fmla="*/ 36 h 109"/>
                    <a:gd name="T8" fmla="*/ 35 w 77"/>
                    <a:gd name="T9" fmla="*/ 0 h 109"/>
                    <a:gd name="T10" fmla="*/ 42 w 77"/>
                    <a:gd name="T11" fmla="*/ 0 h 109"/>
                    <a:gd name="T12" fmla="*/ 77 w 77"/>
                    <a:gd name="T13" fmla="*/ 36 h 109"/>
                    <a:gd name="T14" fmla="*/ 77 w 77"/>
                    <a:gd name="T15" fmla="*/ 74 h 109"/>
                    <a:gd name="T16" fmla="*/ 42 w 77"/>
                    <a:gd name="T17" fmla="*/ 109 h 109"/>
                    <a:gd name="T18" fmla="*/ 35 w 77"/>
                    <a:gd name="T19" fmla="*/ 12 h 109"/>
                    <a:gd name="T20" fmla="*/ 12 w 77"/>
                    <a:gd name="T21" fmla="*/ 36 h 109"/>
                    <a:gd name="T22" fmla="*/ 12 w 77"/>
                    <a:gd name="T23" fmla="*/ 74 h 109"/>
                    <a:gd name="T24" fmla="*/ 35 w 77"/>
                    <a:gd name="T25" fmla="*/ 97 h 109"/>
                    <a:gd name="T26" fmla="*/ 42 w 77"/>
                    <a:gd name="T27" fmla="*/ 97 h 109"/>
                    <a:gd name="T28" fmla="*/ 65 w 77"/>
                    <a:gd name="T29" fmla="*/ 74 h 109"/>
                    <a:gd name="T30" fmla="*/ 65 w 77"/>
                    <a:gd name="T31" fmla="*/ 36 h 109"/>
                    <a:gd name="T32" fmla="*/ 42 w 77"/>
                    <a:gd name="T33" fmla="*/ 12 h 109"/>
                    <a:gd name="T34" fmla="*/ 35 w 77"/>
                    <a:gd name="T35" fmla="*/ 12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7" h="109">
                      <a:moveTo>
                        <a:pt x="42" y="109"/>
                      </a:moveTo>
                      <a:cubicBezTo>
                        <a:pt x="35" y="109"/>
                        <a:pt x="35" y="109"/>
                        <a:pt x="35" y="109"/>
                      </a:cubicBezTo>
                      <a:cubicBezTo>
                        <a:pt x="16" y="109"/>
                        <a:pt x="0" y="93"/>
                        <a:pt x="0" y="74"/>
                      </a:cubicBezTo>
                      <a:cubicBezTo>
                        <a:pt x="0" y="36"/>
                        <a:pt x="0" y="36"/>
                        <a:pt x="0" y="36"/>
                      </a:cubicBezTo>
                      <a:cubicBezTo>
                        <a:pt x="0" y="16"/>
                        <a:pt x="16" y="0"/>
                        <a:pt x="35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61" y="0"/>
                        <a:pt x="77" y="16"/>
                        <a:pt x="77" y="36"/>
                      </a:cubicBezTo>
                      <a:cubicBezTo>
                        <a:pt x="77" y="74"/>
                        <a:pt x="77" y="74"/>
                        <a:pt x="77" y="74"/>
                      </a:cubicBezTo>
                      <a:cubicBezTo>
                        <a:pt x="77" y="93"/>
                        <a:pt x="61" y="109"/>
                        <a:pt x="42" y="109"/>
                      </a:cubicBezTo>
                      <a:close/>
                      <a:moveTo>
                        <a:pt x="35" y="12"/>
                      </a:moveTo>
                      <a:cubicBezTo>
                        <a:pt x="22" y="12"/>
                        <a:pt x="12" y="23"/>
                        <a:pt x="12" y="36"/>
                      </a:cubicBezTo>
                      <a:cubicBezTo>
                        <a:pt x="12" y="74"/>
                        <a:pt x="12" y="74"/>
                        <a:pt x="12" y="74"/>
                      </a:cubicBezTo>
                      <a:cubicBezTo>
                        <a:pt x="12" y="86"/>
                        <a:pt x="22" y="97"/>
                        <a:pt x="35" y="97"/>
                      </a:cubicBezTo>
                      <a:cubicBezTo>
                        <a:pt x="42" y="97"/>
                        <a:pt x="42" y="97"/>
                        <a:pt x="42" y="97"/>
                      </a:cubicBezTo>
                      <a:cubicBezTo>
                        <a:pt x="55" y="97"/>
                        <a:pt x="65" y="86"/>
                        <a:pt x="65" y="74"/>
                      </a:cubicBezTo>
                      <a:cubicBezTo>
                        <a:pt x="65" y="36"/>
                        <a:pt x="65" y="36"/>
                        <a:pt x="65" y="36"/>
                      </a:cubicBezTo>
                      <a:cubicBezTo>
                        <a:pt x="65" y="23"/>
                        <a:pt x="55" y="12"/>
                        <a:pt x="42" y="12"/>
                      </a:cubicBezTo>
                      <a:lnTo>
                        <a:pt x="35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6" name="Freeform 278"/>
                <p:cNvSpPr>
                  <a:spLocks/>
                </p:cNvSpPr>
                <p:nvPr/>
              </p:nvSpPr>
              <p:spPr bwMode="auto">
                <a:xfrm>
                  <a:off x="3725863" y="2044700"/>
                  <a:ext cx="461963" cy="187325"/>
                </a:xfrm>
                <a:custGeom>
                  <a:avLst/>
                  <a:gdLst>
                    <a:gd name="T0" fmla="*/ 152 w 158"/>
                    <a:gd name="T1" fmla="*/ 64 h 64"/>
                    <a:gd name="T2" fmla="*/ 7 w 158"/>
                    <a:gd name="T3" fmla="*/ 64 h 64"/>
                    <a:gd name="T4" fmla="*/ 1 w 158"/>
                    <a:gd name="T5" fmla="*/ 58 h 64"/>
                    <a:gd name="T6" fmla="*/ 1 w 158"/>
                    <a:gd name="T7" fmla="*/ 45 h 64"/>
                    <a:gd name="T8" fmla="*/ 60 w 158"/>
                    <a:gd name="T9" fmla="*/ 14 h 64"/>
                    <a:gd name="T10" fmla="*/ 60 w 158"/>
                    <a:gd name="T11" fmla="*/ 6 h 64"/>
                    <a:gd name="T12" fmla="*/ 66 w 158"/>
                    <a:gd name="T13" fmla="*/ 0 h 64"/>
                    <a:gd name="T14" fmla="*/ 72 w 158"/>
                    <a:gd name="T15" fmla="*/ 6 h 64"/>
                    <a:gd name="T16" fmla="*/ 72 w 158"/>
                    <a:gd name="T17" fmla="*/ 19 h 64"/>
                    <a:gd name="T18" fmla="*/ 67 w 158"/>
                    <a:gd name="T19" fmla="*/ 25 h 64"/>
                    <a:gd name="T20" fmla="*/ 13 w 158"/>
                    <a:gd name="T21" fmla="*/ 45 h 64"/>
                    <a:gd name="T22" fmla="*/ 13 w 158"/>
                    <a:gd name="T23" fmla="*/ 52 h 64"/>
                    <a:gd name="T24" fmla="*/ 152 w 158"/>
                    <a:gd name="T25" fmla="*/ 52 h 64"/>
                    <a:gd name="T26" fmla="*/ 158 w 158"/>
                    <a:gd name="T27" fmla="*/ 58 h 64"/>
                    <a:gd name="T28" fmla="*/ 152 w 158"/>
                    <a:gd name="T29" fmla="*/ 64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58" h="64">
                      <a:moveTo>
                        <a:pt x="152" y="64"/>
                      </a:moveTo>
                      <a:cubicBezTo>
                        <a:pt x="7" y="64"/>
                        <a:pt x="7" y="64"/>
                        <a:pt x="7" y="64"/>
                      </a:cubicBezTo>
                      <a:cubicBezTo>
                        <a:pt x="3" y="64"/>
                        <a:pt x="1" y="62"/>
                        <a:pt x="1" y="58"/>
                      </a:cubicBezTo>
                      <a:cubicBezTo>
                        <a:pt x="1" y="45"/>
                        <a:pt x="1" y="45"/>
                        <a:pt x="1" y="45"/>
                      </a:cubicBezTo>
                      <a:cubicBezTo>
                        <a:pt x="0" y="31"/>
                        <a:pt x="32" y="21"/>
                        <a:pt x="60" y="14"/>
                      </a:cubicBezTo>
                      <a:cubicBezTo>
                        <a:pt x="60" y="6"/>
                        <a:pt x="60" y="6"/>
                        <a:pt x="60" y="6"/>
                      </a:cubicBezTo>
                      <a:cubicBezTo>
                        <a:pt x="60" y="2"/>
                        <a:pt x="63" y="0"/>
                        <a:pt x="66" y="0"/>
                      </a:cubicBezTo>
                      <a:cubicBezTo>
                        <a:pt x="69" y="0"/>
                        <a:pt x="72" y="2"/>
                        <a:pt x="72" y="6"/>
                      </a:cubicBezTo>
                      <a:cubicBezTo>
                        <a:pt x="72" y="19"/>
                        <a:pt x="72" y="19"/>
                        <a:pt x="72" y="19"/>
                      </a:cubicBezTo>
                      <a:cubicBezTo>
                        <a:pt x="72" y="22"/>
                        <a:pt x="70" y="24"/>
                        <a:pt x="67" y="25"/>
                      </a:cubicBezTo>
                      <a:cubicBezTo>
                        <a:pt x="41" y="31"/>
                        <a:pt x="15" y="40"/>
                        <a:pt x="13" y="45"/>
                      </a:cubicBezTo>
                      <a:cubicBezTo>
                        <a:pt x="13" y="52"/>
                        <a:pt x="13" y="52"/>
                        <a:pt x="13" y="52"/>
                      </a:cubicBezTo>
                      <a:cubicBezTo>
                        <a:pt x="152" y="52"/>
                        <a:pt x="152" y="52"/>
                        <a:pt x="152" y="52"/>
                      </a:cubicBezTo>
                      <a:cubicBezTo>
                        <a:pt x="156" y="52"/>
                        <a:pt x="158" y="55"/>
                        <a:pt x="158" y="58"/>
                      </a:cubicBezTo>
                      <a:cubicBezTo>
                        <a:pt x="158" y="62"/>
                        <a:pt x="156" y="64"/>
                        <a:pt x="152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7" name="Freeform 279"/>
                <p:cNvSpPr>
                  <a:spLocks/>
                </p:cNvSpPr>
                <p:nvPr/>
              </p:nvSpPr>
              <p:spPr bwMode="auto">
                <a:xfrm>
                  <a:off x="3979863" y="2041525"/>
                  <a:ext cx="209550" cy="190500"/>
                </a:xfrm>
                <a:custGeom>
                  <a:avLst/>
                  <a:gdLst>
                    <a:gd name="T0" fmla="*/ 65 w 72"/>
                    <a:gd name="T1" fmla="*/ 65 h 65"/>
                    <a:gd name="T2" fmla="*/ 59 w 72"/>
                    <a:gd name="T3" fmla="*/ 59 h 65"/>
                    <a:gd name="T4" fmla="*/ 59 w 72"/>
                    <a:gd name="T5" fmla="*/ 46 h 65"/>
                    <a:gd name="T6" fmla="*/ 5 w 72"/>
                    <a:gd name="T7" fmla="*/ 26 h 65"/>
                    <a:gd name="T8" fmla="*/ 0 w 72"/>
                    <a:gd name="T9" fmla="*/ 20 h 65"/>
                    <a:gd name="T10" fmla="*/ 0 w 72"/>
                    <a:gd name="T11" fmla="*/ 6 h 65"/>
                    <a:gd name="T12" fmla="*/ 6 w 72"/>
                    <a:gd name="T13" fmla="*/ 0 h 65"/>
                    <a:gd name="T14" fmla="*/ 12 w 72"/>
                    <a:gd name="T15" fmla="*/ 6 h 65"/>
                    <a:gd name="T16" fmla="*/ 12 w 72"/>
                    <a:gd name="T17" fmla="*/ 15 h 65"/>
                    <a:gd name="T18" fmla="*/ 71 w 72"/>
                    <a:gd name="T19" fmla="*/ 47 h 65"/>
                    <a:gd name="T20" fmla="*/ 71 w 72"/>
                    <a:gd name="T21" fmla="*/ 59 h 65"/>
                    <a:gd name="T22" fmla="*/ 65 w 72"/>
                    <a:gd name="T23" fmla="*/ 65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2" h="65">
                      <a:moveTo>
                        <a:pt x="65" y="65"/>
                      </a:moveTo>
                      <a:cubicBezTo>
                        <a:pt x="62" y="65"/>
                        <a:pt x="59" y="63"/>
                        <a:pt x="59" y="59"/>
                      </a:cubicBezTo>
                      <a:cubicBezTo>
                        <a:pt x="59" y="46"/>
                        <a:pt x="59" y="46"/>
                        <a:pt x="59" y="46"/>
                      </a:cubicBezTo>
                      <a:cubicBezTo>
                        <a:pt x="57" y="41"/>
                        <a:pt x="31" y="32"/>
                        <a:pt x="5" y="26"/>
                      </a:cubicBezTo>
                      <a:cubicBezTo>
                        <a:pt x="2" y="25"/>
                        <a:pt x="0" y="23"/>
                        <a:pt x="0" y="20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" y="0"/>
                        <a:pt x="12" y="3"/>
                        <a:pt x="12" y="6"/>
                      </a:cubicBezTo>
                      <a:cubicBezTo>
                        <a:pt x="12" y="15"/>
                        <a:pt x="12" y="15"/>
                        <a:pt x="12" y="15"/>
                      </a:cubicBezTo>
                      <a:cubicBezTo>
                        <a:pt x="40" y="22"/>
                        <a:pt x="72" y="32"/>
                        <a:pt x="71" y="47"/>
                      </a:cubicBezTo>
                      <a:cubicBezTo>
                        <a:pt x="71" y="59"/>
                        <a:pt x="71" y="59"/>
                        <a:pt x="71" y="59"/>
                      </a:cubicBezTo>
                      <a:cubicBezTo>
                        <a:pt x="71" y="63"/>
                        <a:pt x="69" y="65"/>
                        <a:pt x="65" y="6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8" name="Freeform 280"/>
                <p:cNvSpPr>
                  <a:spLocks noEditPoints="1"/>
                </p:cNvSpPr>
                <p:nvPr/>
              </p:nvSpPr>
              <p:spPr bwMode="auto">
                <a:xfrm>
                  <a:off x="4116388" y="1843088"/>
                  <a:ext cx="187325" cy="263525"/>
                </a:xfrm>
                <a:custGeom>
                  <a:avLst/>
                  <a:gdLst>
                    <a:gd name="T0" fmla="*/ 35 w 64"/>
                    <a:gd name="T1" fmla="*/ 90 h 90"/>
                    <a:gd name="T2" fmla="*/ 30 w 64"/>
                    <a:gd name="T3" fmla="*/ 90 h 90"/>
                    <a:gd name="T4" fmla="*/ 0 w 64"/>
                    <a:gd name="T5" fmla="*/ 60 h 90"/>
                    <a:gd name="T6" fmla="*/ 0 w 64"/>
                    <a:gd name="T7" fmla="*/ 30 h 90"/>
                    <a:gd name="T8" fmla="*/ 30 w 64"/>
                    <a:gd name="T9" fmla="*/ 0 h 90"/>
                    <a:gd name="T10" fmla="*/ 35 w 64"/>
                    <a:gd name="T11" fmla="*/ 0 h 90"/>
                    <a:gd name="T12" fmla="*/ 64 w 64"/>
                    <a:gd name="T13" fmla="*/ 30 h 90"/>
                    <a:gd name="T14" fmla="*/ 64 w 64"/>
                    <a:gd name="T15" fmla="*/ 60 h 90"/>
                    <a:gd name="T16" fmla="*/ 35 w 64"/>
                    <a:gd name="T17" fmla="*/ 90 h 90"/>
                    <a:gd name="T18" fmla="*/ 30 w 64"/>
                    <a:gd name="T19" fmla="*/ 12 h 90"/>
                    <a:gd name="T20" fmla="*/ 12 w 64"/>
                    <a:gd name="T21" fmla="*/ 30 h 90"/>
                    <a:gd name="T22" fmla="*/ 12 w 64"/>
                    <a:gd name="T23" fmla="*/ 60 h 90"/>
                    <a:gd name="T24" fmla="*/ 30 w 64"/>
                    <a:gd name="T25" fmla="*/ 78 h 90"/>
                    <a:gd name="T26" fmla="*/ 35 w 64"/>
                    <a:gd name="T27" fmla="*/ 78 h 90"/>
                    <a:gd name="T28" fmla="*/ 52 w 64"/>
                    <a:gd name="T29" fmla="*/ 60 h 90"/>
                    <a:gd name="T30" fmla="*/ 52 w 64"/>
                    <a:gd name="T31" fmla="*/ 30 h 90"/>
                    <a:gd name="T32" fmla="*/ 35 w 64"/>
                    <a:gd name="T33" fmla="*/ 12 h 90"/>
                    <a:gd name="T34" fmla="*/ 30 w 64"/>
                    <a:gd name="T35" fmla="*/ 12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64" h="90">
                      <a:moveTo>
                        <a:pt x="35" y="90"/>
                      </a:moveTo>
                      <a:cubicBezTo>
                        <a:pt x="30" y="90"/>
                        <a:pt x="30" y="90"/>
                        <a:pt x="30" y="90"/>
                      </a:cubicBezTo>
                      <a:cubicBezTo>
                        <a:pt x="13" y="90"/>
                        <a:pt x="0" y="76"/>
                        <a:pt x="0" y="60"/>
                      </a:cubicBezTo>
                      <a:cubicBezTo>
                        <a:pt x="0" y="30"/>
                        <a:pt x="0" y="30"/>
                        <a:pt x="0" y="30"/>
                      </a:cubicBezTo>
                      <a:cubicBezTo>
                        <a:pt x="0" y="14"/>
                        <a:pt x="13" y="0"/>
                        <a:pt x="30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51" y="0"/>
                        <a:pt x="64" y="14"/>
                        <a:pt x="64" y="30"/>
                      </a:cubicBezTo>
                      <a:cubicBezTo>
                        <a:pt x="64" y="60"/>
                        <a:pt x="64" y="60"/>
                        <a:pt x="64" y="60"/>
                      </a:cubicBezTo>
                      <a:cubicBezTo>
                        <a:pt x="64" y="76"/>
                        <a:pt x="51" y="90"/>
                        <a:pt x="35" y="90"/>
                      </a:cubicBezTo>
                      <a:close/>
                      <a:moveTo>
                        <a:pt x="30" y="12"/>
                      </a:moveTo>
                      <a:cubicBezTo>
                        <a:pt x="20" y="12"/>
                        <a:pt x="12" y="20"/>
                        <a:pt x="12" y="30"/>
                      </a:cubicBezTo>
                      <a:cubicBezTo>
                        <a:pt x="12" y="60"/>
                        <a:pt x="12" y="60"/>
                        <a:pt x="12" y="60"/>
                      </a:cubicBezTo>
                      <a:cubicBezTo>
                        <a:pt x="12" y="70"/>
                        <a:pt x="20" y="78"/>
                        <a:pt x="30" y="78"/>
                      </a:cubicBezTo>
                      <a:cubicBezTo>
                        <a:pt x="35" y="78"/>
                        <a:pt x="35" y="78"/>
                        <a:pt x="35" y="78"/>
                      </a:cubicBezTo>
                      <a:cubicBezTo>
                        <a:pt x="45" y="78"/>
                        <a:pt x="52" y="70"/>
                        <a:pt x="52" y="60"/>
                      </a:cubicBezTo>
                      <a:cubicBezTo>
                        <a:pt x="52" y="30"/>
                        <a:pt x="52" y="30"/>
                        <a:pt x="52" y="30"/>
                      </a:cubicBezTo>
                      <a:cubicBezTo>
                        <a:pt x="52" y="20"/>
                        <a:pt x="45" y="12"/>
                        <a:pt x="35" y="12"/>
                      </a:cubicBezTo>
                      <a:lnTo>
                        <a:pt x="30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9" name="Freeform 281"/>
                <p:cNvSpPr>
                  <a:spLocks/>
                </p:cNvSpPr>
                <p:nvPr/>
              </p:nvSpPr>
              <p:spPr bwMode="auto">
                <a:xfrm>
                  <a:off x="4164013" y="2074863"/>
                  <a:ext cx="34925" cy="66675"/>
                </a:xfrm>
                <a:custGeom>
                  <a:avLst/>
                  <a:gdLst>
                    <a:gd name="T0" fmla="*/ 6 w 12"/>
                    <a:gd name="T1" fmla="*/ 23 h 23"/>
                    <a:gd name="T2" fmla="*/ 0 w 12"/>
                    <a:gd name="T3" fmla="*/ 17 h 23"/>
                    <a:gd name="T4" fmla="*/ 0 w 12"/>
                    <a:gd name="T5" fmla="*/ 6 h 23"/>
                    <a:gd name="T6" fmla="*/ 6 w 12"/>
                    <a:gd name="T7" fmla="*/ 0 h 23"/>
                    <a:gd name="T8" fmla="*/ 12 w 12"/>
                    <a:gd name="T9" fmla="*/ 6 h 23"/>
                    <a:gd name="T10" fmla="*/ 12 w 12"/>
                    <a:gd name="T11" fmla="*/ 17 h 23"/>
                    <a:gd name="T12" fmla="*/ 6 w 12"/>
                    <a:gd name="T13" fmla="*/ 2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" h="23">
                      <a:moveTo>
                        <a:pt x="6" y="23"/>
                      </a:moveTo>
                      <a:cubicBezTo>
                        <a:pt x="2" y="23"/>
                        <a:pt x="0" y="20"/>
                        <a:pt x="0" y="17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2" y="0"/>
                        <a:pt x="6" y="0"/>
                      </a:cubicBezTo>
                      <a:cubicBezTo>
                        <a:pt x="9" y="0"/>
                        <a:pt x="12" y="3"/>
                        <a:pt x="12" y="6"/>
                      </a:cubicBezTo>
                      <a:cubicBezTo>
                        <a:pt x="12" y="17"/>
                        <a:pt x="12" y="17"/>
                        <a:pt x="12" y="17"/>
                      </a:cubicBezTo>
                      <a:cubicBezTo>
                        <a:pt x="12" y="20"/>
                        <a:pt x="9" y="23"/>
                        <a:pt x="6" y="2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1" name="Freeform 282"/>
                <p:cNvSpPr>
                  <a:spLocks/>
                </p:cNvSpPr>
                <p:nvPr/>
              </p:nvSpPr>
              <p:spPr bwMode="auto">
                <a:xfrm>
                  <a:off x="4227513" y="2197100"/>
                  <a:ext cx="173038" cy="34925"/>
                </a:xfrm>
                <a:custGeom>
                  <a:avLst/>
                  <a:gdLst>
                    <a:gd name="T0" fmla="*/ 53 w 59"/>
                    <a:gd name="T1" fmla="*/ 12 h 12"/>
                    <a:gd name="T2" fmla="*/ 6 w 59"/>
                    <a:gd name="T3" fmla="*/ 12 h 12"/>
                    <a:gd name="T4" fmla="*/ 0 w 59"/>
                    <a:gd name="T5" fmla="*/ 6 h 12"/>
                    <a:gd name="T6" fmla="*/ 6 w 59"/>
                    <a:gd name="T7" fmla="*/ 0 h 12"/>
                    <a:gd name="T8" fmla="*/ 53 w 59"/>
                    <a:gd name="T9" fmla="*/ 0 h 12"/>
                    <a:gd name="T10" fmla="*/ 59 w 59"/>
                    <a:gd name="T11" fmla="*/ 6 h 12"/>
                    <a:gd name="T12" fmla="*/ 53 w 59"/>
                    <a:gd name="T13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9" h="12">
                      <a:moveTo>
                        <a:pt x="53" y="12"/>
                      </a:moveTo>
                      <a:cubicBezTo>
                        <a:pt x="6" y="12"/>
                        <a:pt x="6" y="12"/>
                        <a:pt x="6" y="12"/>
                      </a:cubicBezTo>
                      <a:cubicBezTo>
                        <a:pt x="3" y="12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56" y="0"/>
                        <a:pt x="59" y="3"/>
                        <a:pt x="59" y="6"/>
                      </a:cubicBezTo>
                      <a:cubicBezTo>
                        <a:pt x="59" y="10"/>
                        <a:pt x="56" y="12"/>
                        <a:pt x="53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2" name="Freeform 283"/>
                <p:cNvSpPr>
                  <a:spLocks/>
                </p:cNvSpPr>
                <p:nvPr/>
              </p:nvSpPr>
              <p:spPr bwMode="auto">
                <a:xfrm>
                  <a:off x="4225926" y="2074863"/>
                  <a:ext cx="174625" cy="157163"/>
                </a:xfrm>
                <a:custGeom>
                  <a:avLst/>
                  <a:gdLst>
                    <a:gd name="T0" fmla="*/ 54 w 60"/>
                    <a:gd name="T1" fmla="*/ 54 h 54"/>
                    <a:gd name="T2" fmla="*/ 48 w 60"/>
                    <a:gd name="T3" fmla="*/ 48 h 54"/>
                    <a:gd name="T4" fmla="*/ 48 w 60"/>
                    <a:gd name="T5" fmla="*/ 38 h 54"/>
                    <a:gd name="T6" fmla="*/ 5 w 60"/>
                    <a:gd name="T7" fmla="*/ 23 h 54"/>
                    <a:gd name="T8" fmla="*/ 0 w 60"/>
                    <a:gd name="T9" fmla="*/ 17 h 54"/>
                    <a:gd name="T10" fmla="*/ 0 w 60"/>
                    <a:gd name="T11" fmla="*/ 6 h 54"/>
                    <a:gd name="T12" fmla="*/ 6 w 60"/>
                    <a:gd name="T13" fmla="*/ 0 h 54"/>
                    <a:gd name="T14" fmla="*/ 12 w 60"/>
                    <a:gd name="T15" fmla="*/ 6 h 54"/>
                    <a:gd name="T16" fmla="*/ 12 w 60"/>
                    <a:gd name="T17" fmla="*/ 12 h 54"/>
                    <a:gd name="T18" fmla="*/ 60 w 60"/>
                    <a:gd name="T19" fmla="*/ 38 h 54"/>
                    <a:gd name="T20" fmla="*/ 60 w 60"/>
                    <a:gd name="T21" fmla="*/ 48 h 54"/>
                    <a:gd name="T22" fmla="*/ 54 w 60"/>
                    <a:gd name="T23" fmla="*/ 54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0" h="54">
                      <a:moveTo>
                        <a:pt x="54" y="54"/>
                      </a:moveTo>
                      <a:cubicBezTo>
                        <a:pt x="50" y="54"/>
                        <a:pt x="48" y="52"/>
                        <a:pt x="48" y="48"/>
                      </a:cubicBezTo>
                      <a:cubicBezTo>
                        <a:pt x="48" y="38"/>
                        <a:pt x="48" y="38"/>
                        <a:pt x="48" y="38"/>
                      </a:cubicBezTo>
                      <a:cubicBezTo>
                        <a:pt x="45" y="34"/>
                        <a:pt x="25" y="27"/>
                        <a:pt x="5" y="23"/>
                      </a:cubicBezTo>
                      <a:cubicBezTo>
                        <a:pt x="2" y="22"/>
                        <a:pt x="0" y="20"/>
                        <a:pt x="0" y="17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"/>
                        <a:pt x="3" y="0"/>
                        <a:pt x="6" y="0"/>
                      </a:cubicBezTo>
                      <a:cubicBezTo>
                        <a:pt x="9" y="0"/>
                        <a:pt x="12" y="2"/>
                        <a:pt x="12" y="6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44" y="20"/>
                        <a:pt x="60" y="28"/>
                        <a:pt x="60" y="38"/>
                      </a:cubicBezTo>
                      <a:cubicBezTo>
                        <a:pt x="60" y="48"/>
                        <a:pt x="60" y="48"/>
                        <a:pt x="60" y="48"/>
                      </a:cubicBezTo>
                      <a:cubicBezTo>
                        <a:pt x="60" y="52"/>
                        <a:pt x="57" y="54"/>
                        <a:pt x="54" y="5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82" name="Прямоугольник 81"/>
            <p:cNvSpPr/>
            <p:nvPr/>
          </p:nvSpPr>
          <p:spPr>
            <a:xfrm>
              <a:off x="633703" y="4819920"/>
              <a:ext cx="817227" cy="2443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клиент</a:t>
              </a:r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982997" y="4902460"/>
            <a:ext cx="817227" cy="475253"/>
            <a:chOff x="-792725" y="4047737"/>
            <a:chExt cx="817227" cy="475253"/>
          </a:xfrm>
        </p:grpSpPr>
        <p:sp>
          <p:nvSpPr>
            <p:cNvPr id="104" name="Овал 103"/>
            <p:cNvSpPr/>
            <p:nvPr/>
          </p:nvSpPr>
          <p:spPr>
            <a:xfrm>
              <a:off x="-624029" y="4047737"/>
              <a:ext cx="475253" cy="475253"/>
            </a:xfrm>
            <a:prstGeom prst="ellipse">
              <a:avLst/>
            </a:prstGeom>
            <a:solidFill>
              <a:srgbClr val="2B60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-792725" y="4253256"/>
              <a:ext cx="817227" cy="2443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сумма</a:t>
              </a:r>
            </a:p>
          </p:txBody>
        </p:sp>
        <p:sp>
          <p:nvSpPr>
            <p:cNvPr id="106" name="Freeform 9"/>
            <p:cNvSpPr>
              <a:spLocks noEditPoints="1"/>
            </p:cNvSpPr>
            <p:nvPr/>
          </p:nvSpPr>
          <p:spPr bwMode="auto">
            <a:xfrm>
              <a:off x="-463612" y="4124529"/>
              <a:ext cx="164566" cy="173904"/>
            </a:xfrm>
            <a:custGeom>
              <a:avLst/>
              <a:gdLst>
                <a:gd name="T0" fmla="*/ 240 w 1477"/>
                <a:gd name="T1" fmla="*/ 188 h 1850"/>
                <a:gd name="T2" fmla="*/ 77 w 1477"/>
                <a:gd name="T3" fmla="*/ 577 h 1850"/>
                <a:gd name="T4" fmla="*/ 169 w 1477"/>
                <a:gd name="T5" fmla="*/ 970 h 1850"/>
                <a:gd name="T6" fmla="*/ 162 w 1477"/>
                <a:gd name="T7" fmla="*/ 1240 h 1850"/>
                <a:gd name="T8" fmla="*/ 0 w 1477"/>
                <a:gd name="T9" fmla="*/ 1631 h 1850"/>
                <a:gd name="T10" fmla="*/ 1243 w 1477"/>
                <a:gd name="T11" fmla="*/ 1396 h 1850"/>
                <a:gd name="T12" fmla="*/ 1399 w 1477"/>
                <a:gd name="T13" fmla="*/ 973 h 1850"/>
                <a:gd name="T14" fmla="*/ 1315 w 1477"/>
                <a:gd name="T15" fmla="*/ 611 h 1850"/>
                <a:gd name="T16" fmla="*/ 1472 w 1477"/>
                <a:gd name="T17" fmla="*/ 188 h 1850"/>
                <a:gd name="T18" fmla="*/ 386 w 1477"/>
                <a:gd name="T19" fmla="*/ 508 h 1850"/>
                <a:gd name="T20" fmla="*/ 271 w 1477"/>
                <a:gd name="T21" fmla="*/ 538 h 1850"/>
                <a:gd name="T22" fmla="*/ 693 w 1477"/>
                <a:gd name="T23" fmla="*/ 736 h 1850"/>
                <a:gd name="T24" fmla="*/ 477 w 1477"/>
                <a:gd name="T25" fmla="*/ 541 h 1850"/>
                <a:gd name="T26" fmla="*/ 598 w 1477"/>
                <a:gd name="T27" fmla="*/ 567 h 1850"/>
                <a:gd name="T28" fmla="*/ 689 w 1477"/>
                <a:gd name="T29" fmla="*/ 431 h 1850"/>
                <a:gd name="T30" fmla="*/ 689 w 1477"/>
                <a:gd name="T31" fmla="*/ 579 h 1850"/>
                <a:gd name="T32" fmla="*/ 1023 w 1477"/>
                <a:gd name="T33" fmla="*/ 431 h 1850"/>
                <a:gd name="T34" fmla="*/ 1163 w 1477"/>
                <a:gd name="T35" fmla="*/ 897 h 1850"/>
                <a:gd name="T36" fmla="*/ 1224 w 1477"/>
                <a:gd name="T37" fmla="*/ 846 h 1850"/>
                <a:gd name="T38" fmla="*/ 1113 w 1477"/>
                <a:gd name="T39" fmla="*/ 567 h 1850"/>
                <a:gd name="T40" fmla="*/ 1235 w 1477"/>
                <a:gd name="T41" fmla="*/ 541 h 1850"/>
                <a:gd name="T42" fmla="*/ 951 w 1477"/>
                <a:gd name="T43" fmla="*/ 956 h 1850"/>
                <a:gd name="T44" fmla="*/ 860 w 1477"/>
                <a:gd name="T45" fmla="*/ 820 h 1850"/>
                <a:gd name="T46" fmla="*/ 739 w 1477"/>
                <a:gd name="T47" fmla="*/ 826 h 1850"/>
                <a:gd name="T48" fmla="*/ 648 w 1477"/>
                <a:gd name="T49" fmla="*/ 974 h 1850"/>
                <a:gd name="T50" fmla="*/ 648 w 1477"/>
                <a:gd name="T51" fmla="*/ 826 h 1850"/>
                <a:gd name="T52" fmla="*/ 314 w 1477"/>
                <a:gd name="T53" fmla="*/ 930 h 1850"/>
                <a:gd name="T54" fmla="*/ 163 w 1477"/>
                <a:gd name="T55" fmla="*/ 729 h 1850"/>
                <a:gd name="T56" fmla="*/ 163 w 1477"/>
                <a:gd name="T57" fmla="*/ 846 h 1850"/>
                <a:gd name="T58" fmla="*/ 314 w 1477"/>
                <a:gd name="T59" fmla="*/ 1154 h 1850"/>
                <a:gd name="T60" fmla="*/ 253 w 1477"/>
                <a:gd name="T61" fmla="*/ 1126 h 1850"/>
                <a:gd name="T62" fmla="*/ 91 w 1477"/>
                <a:gd name="T63" fmla="*/ 1514 h 1850"/>
                <a:gd name="T64" fmla="*/ 364 w 1477"/>
                <a:gd name="T65" fmla="*/ 1741 h 1850"/>
                <a:gd name="T66" fmla="*/ 364 w 1477"/>
                <a:gd name="T67" fmla="*/ 1594 h 1850"/>
                <a:gd name="T68" fmla="*/ 454 w 1477"/>
                <a:gd name="T69" fmla="*/ 1752 h 1850"/>
                <a:gd name="T70" fmla="*/ 576 w 1477"/>
                <a:gd name="T71" fmla="*/ 1759 h 1850"/>
                <a:gd name="T72" fmla="*/ 784 w 1477"/>
                <a:gd name="T73" fmla="*/ 1462 h 1850"/>
                <a:gd name="T74" fmla="*/ 91 w 1477"/>
                <a:gd name="T75" fmla="*/ 1393 h 1850"/>
                <a:gd name="T76" fmla="*/ 526 w 1477"/>
                <a:gd name="T77" fmla="*/ 1206 h 1850"/>
                <a:gd name="T78" fmla="*/ 617 w 1477"/>
                <a:gd name="T79" fmla="*/ 1364 h 1850"/>
                <a:gd name="T80" fmla="*/ 738 w 1477"/>
                <a:gd name="T81" fmla="*/ 1370 h 1850"/>
                <a:gd name="T82" fmla="*/ 829 w 1477"/>
                <a:gd name="T83" fmla="*/ 1223 h 1850"/>
                <a:gd name="T84" fmla="*/ 829 w 1477"/>
                <a:gd name="T85" fmla="*/ 1370 h 1850"/>
                <a:gd name="T86" fmla="*/ 667 w 1477"/>
                <a:gd name="T87" fmla="*/ 1611 h 1850"/>
                <a:gd name="T88" fmla="*/ 1000 w 1477"/>
                <a:gd name="T89" fmla="*/ 1715 h 1850"/>
                <a:gd name="T90" fmla="*/ 1000 w 1477"/>
                <a:gd name="T91" fmla="*/ 1571 h 1850"/>
                <a:gd name="T92" fmla="*/ 1091 w 1477"/>
                <a:gd name="T93" fmla="*/ 1682 h 1850"/>
                <a:gd name="T94" fmla="*/ 1152 w 1477"/>
                <a:gd name="T95" fmla="*/ 1631 h 1850"/>
                <a:gd name="T96" fmla="*/ 1041 w 1477"/>
                <a:gd name="T97" fmla="*/ 1206 h 1850"/>
                <a:gd name="T98" fmla="*/ 1314 w 1477"/>
                <a:gd name="T99" fmla="*/ 1243 h 1850"/>
                <a:gd name="T100" fmla="*/ 1314 w 1477"/>
                <a:gd name="T101" fmla="*/ 1126 h 1850"/>
                <a:gd name="T102" fmla="*/ 254 w 1477"/>
                <a:gd name="T103" fmla="*/ 1006 h 1850"/>
                <a:gd name="T104" fmla="*/ 1314 w 1477"/>
                <a:gd name="T105" fmla="*/ 1005 h 1850"/>
                <a:gd name="T106" fmla="*/ 1326 w 1477"/>
                <a:gd name="T107" fmla="*/ 508 h 1850"/>
                <a:gd name="T108" fmla="*/ 1386 w 1477"/>
                <a:gd name="T109" fmla="*/ 458 h 1850"/>
                <a:gd name="T110" fmla="*/ 856 w 1477"/>
                <a:gd name="T111" fmla="*/ 91 h 1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77" h="1850">
                  <a:moveTo>
                    <a:pt x="1472" y="188"/>
                  </a:moveTo>
                  <a:cubicBezTo>
                    <a:pt x="1430" y="59"/>
                    <a:pt x="1133" y="0"/>
                    <a:pt x="856" y="0"/>
                  </a:cubicBezTo>
                  <a:cubicBezTo>
                    <a:pt x="578" y="0"/>
                    <a:pt x="282" y="59"/>
                    <a:pt x="240" y="188"/>
                  </a:cubicBezTo>
                  <a:cubicBezTo>
                    <a:pt x="237" y="194"/>
                    <a:pt x="234" y="201"/>
                    <a:pt x="234" y="208"/>
                  </a:cubicBezTo>
                  <a:cubicBezTo>
                    <a:pt x="234" y="455"/>
                    <a:pt x="234" y="455"/>
                    <a:pt x="234" y="455"/>
                  </a:cubicBezTo>
                  <a:cubicBezTo>
                    <a:pt x="131" y="493"/>
                    <a:pt x="90" y="538"/>
                    <a:pt x="77" y="577"/>
                  </a:cubicBezTo>
                  <a:cubicBezTo>
                    <a:pt x="74" y="583"/>
                    <a:pt x="72" y="590"/>
                    <a:pt x="72" y="597"/>
                  </a:cubicBezTo>
                  <a:cubicBezTo>
                    <a:pt x="72" y="846"/>
                    <a:pt x="72" y="846"/>
                    <a:pt x="72" y="846"/>
                  </a:cubicBezTo>
                  <a:cubicBezTo>
                    <a:pt x="72" y="897"/>
                    <a:pt x="109" y="938"/>
                    <a:pt x="169" y="970"/>
                  </a:cubicBezTo>
                  <a:cubicBezTo>
                    <a:pt x="168" y="971"/>
                    <a:pt x="168" y="972"/>
                    <a:pt x="168" y="973"/>
                  </a:cubicBezTo>
                  <a:cubicBezTo>
                    <a:pt x="164" y="980"/>
                    <a:pt x="162" y="986"/>
                    <a:pt x="162" y="993"/>
                  </a:cubicBezTo>
                  <a:cubicBezTo>
                    <a:pt x="162" y="1240"/>
                    <a:pt x="162" y="1240"/>
                    <a:pt x="162" y="1240"/>
                  </a:cubicBezTo>
                  <a:cubicBezTo>
                    <a:pt x="59" y="1278"/>
                    <a:pt x="18" y="1323"/>
                    <a:pt x="5" y="1362"/>
                  </a:cubicBezTo>
                  <a:cubicBezTo>
                    <a:pt x="2" y="1368"/>
                    <a:pt x="0" y="1375"/>
                    <a:pt x="0" y="1382"/>
                  </a:cubicBezTo>
                  <a:cubicBezTo>
                    <a:pt x="0" y="1631"/>
                    <a:pt x="0" y="1631"/>
                    <a:pt x="0" y="1631"/>
                  </a:cubicBezTo>
                  <a:cubicBezTo>
                    <a:pt x="0" y="1782"/>
                    <a:pt x="322" y="1850"/>
                    <a:pt x="621" y="1850"/>
                  </a:cubicBezTo>
                  <a:cubicBezTo>
                    <a:pt x="920" y="1850"/>
                    <a:pt x="1243" y="1782"/>
                    <a:pt x="1243" y="1631"/>
                  </a:cubicBezTo>
                  <a:cubicBezTo>
                    <a:pt x="1243" y="1396"/>
                    <a:pt x="1243" y="1396"/>
                    <a:pt x="1243" y="1396"/>
                  </a:cubicBezTo>
                  <a:cubicBezTo>
                    <a:pt x="1340" y="1361"/>
                    <a:pt x="1405" y="1310"/>
                    <a:pt x="1405" y="1243"/>
                  </a:cubicBezTo>
                  <a:cubicBezTo>
                    <a:pt x="1405" y="993"/>
                    <a:pt x="1405" y="993"/>
                    <a:pt x="1405" y="993"/>
                  </a:cubicBezTo>
                  <a:cubicBezTo>
                    <a:pt x="1405" y="986"/>
                    <a:pt x="1403" y="979"/>
                    <a:pt x="1399" y="973"/>
                  </a:cubicBezTo>
                  <a:cubicBezTo>
                    <a:pt x="1388" y="938"/>
                    <a:pt x="1358" y="907"/>
                    <a:pt x="1308" y="880"/>
                  </a:cubicBezTo>
                  <a:cubicBezTo>
                    <a:pt x="1312" y="869"/>
                    <a:pt x="1315" y="858"/>
                    <a:pt x="1315" y="846"/>
                  </a:cubicBezTo>
                  <a:cubicBezTo>
                    <a:pt x="1315" y="611"/>
                    <a:pt x="1315" y="611"/>
                    <a:pt x="1315" y="611"/>
                  </a:cubicBezTo>
                  <a:cubicBezTo>
                    <a:pt x="1413" y="576"/>
                    <a:pt x="1477" y="525"/>
                    <a:pt x="1477" y="458"/>
                  </a:cubicBezTo>
                  <a:cubicBezTo>
                    <a:pt x="1477" y="208"/>
                    <a:pt x="1477" y="208"/>
                    <a:pt x="1477" y="208"/>
                  </a:cubicBezTo>
                  <a:cubicBezTo>
                    <a:pt x="1477" y="201"/>
                    <a:pt x="1475" y="194"/>
                    <a:pt x="1472" y="188"/>
                  </a:cubicBezTo>
                  <a:close/>
                  <a:moveTo>
                    <a:pt x="325" y="341"/>
                  </a:moveTo>
                  <a:cubicBezTo>
                    <a:pt x="343" y="351"/>
                    <a:pt x="364" y="361"/>
                    <a:pt x="386" y="369"/>
                  </a:cubicBezTo>
                  <a:cubicBezTo>
                    <a:pt x="386" y="508"/>
                    <a:pt x="386" y="508"/>
                    <a:pt x="386" y="508"/>
                  </a:cubicBezTo>
                  <a:cubicBezTo>
                    <a:pt x="346" y="489"/>
                    <a:pt x="325" y="471"/>
                    <a:pt x="325" y="458"/>
                  </a:cubicBezTo>
                  <a:lnTo>
                    <a:pt x="325" y="341"/>
                  </a:lnTo>
                  <a:close/>
                  <a:moveTo>
                    <a:pt x="271" y="538"/>
                  </a:moveTo>
                  <a:cubicBezTo>
                    <a:pt x="363" y="633"/>
                    <a:pt x="616" y="677"/>
                    <a:pt x="856" y="677"/>
                  </a:cubicBezTo>
                  <a:cubicBezTo>
                    <a:pt x="969" y="677"/>
                    <a:pt x="1085" y="667"/>
                    <a:pt x="1186" y="647"/>
                  </a:cubicBezTo>
                  <a:cubicBezTo>
                    <a:pt x="1116" y="688"/>
                    <a:pt x="951" y="736"/>
                    <a:pt x="693" y="736"/>
                  </a:cubicBezTo>
                  <a:cubicBezTo>
                    <a:pt x="343" y="736"/>
                    <a:pt x="163" y="646"/>
                    <a:pt x="163" y="608"/>
                  </a:cubicBezTo>
                  <a:cubicBezTo>
                    <a:pt x="163" y="599"/>
                    <a:pt x="184" y="569"/>
                    <a:pt x="271" y="538"/>
                  </a:cubicBezTo>
                  <a:close/>
                  <a:moveTo>
                    <a:pt x="477" y="541"/>
                  </a:moveTo>
                  <a:cubicBezTo>
                    <a:pt x="477" y="397"/>
                    <a:pt x="477" y="397"/>
                    <a:pt x="477" y="397"/>
                  </a:cubicBezTo>
                  <a:cubicBezTo>
                    <a:pt x="515" y="407"/>
                    <a:pt x="556" y="415"/>
                    <a:pt x="598" y="421"/>
                  </a:cubicBezTo>
                  <a:cubicBezTo>
                    <a:pt x="598" y="567"/>
                    <a:pt x="598" y="567"/>
                    <a:pt x="598" y="567"/>
                  </a:cubicBezTo>
                  <a:cubicBezTo>
                    <a:pt x="552" y="560"/>
                    <a:pt x="511" y="551"/>
                    <a:pt x="477" y="541"/>
                  </a:cubicBezTo>
                  <a:close/>
                  <a:moveTo>
                    <a:pt x="689" y="579"/>
                  </a:moveTo>
                  <a:cubicBezTo>
                    <a:pt x="689" y="431"/>
                    <a:pt x="689" y="431"/>
                    <a:pt x="689" y="431"/>
                  </a:cubicBezTo>
                  <a:cubicBezTo>
                    <a:pt x="729" y="435"/>
                    <a:pt x="770" y="437"/>
                    <a:pt x="811" y="438"/>
                  </a:cubicBezTo>
                  <a:cubicBezTo>
                    <a:pt x="811" y="585"/>
                    <a:pt x="811" y="585"/>
                    <a:pt x="811" y="585"/>
                  </a:cubicBezTo>
                  <a:cubicBezTo>
                    <a:pt x="767" y="584"/>
                    <a:pt x="726" y="582"/>
                    <a:pt x="689" y="579"/>
                  </a:cubicBezTo>
                  <a:close/>
                  <a:moveTo>
                    <a:pt x="901" y="585"/>
                  </a:moveTo>
                  <a:cubicBezTo>
                    <a:pt x="901" y="438"/>
                    <a:pt x="901" y="438"/>
                    <a:pt x="901" y="438"/>
                  </a:cubicBezTo>
                  <a:cubicBezTo>
                    <a:pt x="942" y="437"/>
                    <a:pt x="983" y="435"/>
                    <a:pt x="1023" y="431"/>
                  </a:cubicBezTo>
                  <a:cubicBezTo>
                    <a:pt x="1023" y="579"/>
                    <a:pt x="1023" y="579"/>
                    <a:pt x="1023" y="579"/>
                  </a:cubicBezTo>
                  <a:cubicBezTo>
                    <a:pt x="985" y="582"/>
                    <a:pt x="945" y="584"/>
                    <a:pt x="901" y="585"/>
                  </a:cubicBezTo>
                  <a:close/>
                  <a:moveTo>
                    <a:pt x="1163" y="897"/>
                  </a:moveTo>
                  <a:cubicBezTo>
                    <a:pt x="1163" y="758"/>
                    <a:pt x="1163" y="758"/>
                    <a:pt x="1163" y="758"/>
                  </a:cubicBezTo>
                  <a:cubicBezTo>
                    <a:pt x="1186" y="749"/>
                    <a:pt x="1206" y="739"/>
                    <a:pt x="1224" y="729"/>
                  </a:cubicBezTo>
                  <a:cubicBezTo>
                    <a:pt x="1224" y="846"/>
                    <a:pt x="1224" y="846"/>
                    <a:pt x="1224" y="846"/>
                  </a:cubicBezTo>
                  <a:cubicBezTo>
                    <a:pt x="1224" y="859"/>
                    <a:pt x="1203" y="878"/>
                    <a:pt x="1163" y="897"/>
                  </a:cubicBezTo>
                  <a:close/>
                  <a:moveTo>
                    <a:pt x="1235" y="541"/>
                  </a:moveTo>
                  <a:cubicBezTo>
                    <a:pt x="1200" y="551"/>
                    <a:pt x="1160" y="560"/>
                    <a:pt x="1113" y="567"/>
                  </a:cubicBezTo>
                  <a:cubicBezTo>
                    <a:pt x="1113" y="421"/>
                    <a:pt x="1113" y="421"/>
                    <a:pt x="1113" y="421"/>
                  </a:cubicBezTo>
                  <a:cubicBezTo>
                    <a:pt x="1156" y="415"/>
                    <a:pt x="1197" y="407"/>
                    <a:pt x="1235" y="397"/>
                  </a:cubicBezTo>
                  <a:lnTo>
                    <a:pt x="1235" y="541"/>
                  </a:lnTo>
                  <a:close/>
                  <a:moveTo>
                    <a:pt x="1073" y="786"/>
                  </a:moveTo>
                  <a:cubicBezTo>
                    <a:pt x="1073" y="930"/>
                    <a:pt x="1073" y="930"/>
                    <a:pt x="1073" y="930"/>
                  </a:cubicBezTo>
                  <a:cubicBezTo>
                    <a:pt x="1038" y="939"/>
                    <a:pt x="997" y="948"/>
                    <a:pt x="951" y="956"/>
                  </a:cubicBezTo>
                  <a:cubicBezTo>
                    <a:pt x="951" y="809"/>
                    <a:pt x="951" y="809"/>
                    <a:pt x="951" y="809"/>
                  </a:cubicBezTo>
                  <a:cubicBezTo>
                    <a:pt x="994" y="803"/>
                    <a:pt x="1035" y="795"/>
                    <a:pt x="1073" y="786"/>
                  </a:cubicBezTo>
                  <a:close/>
                  <a:moveTo>
                    <a:pt x="860" y="820"/>
                  </a:moveTo>
                  <a:cubicBezTo>
                    <a:pt x="860" y="967"/>
                    <a:pt x="860" y="967"/>
                    <a:pt x="860" y="967"/>
                  </a:cubicBezTo>
                  <a:cubicBezTo>
                    <a:pt x="823" y="971"/>
                    <a:pt x="782" y="973"/>
                    <a:pt x="739" y="974"/>
                  </a:cubicBezTo>
                  <a:cubicBezTo>
                    <a:pt x="739" y="826"/>
                    <a:pt x="739" y="826"/>
                    <a:pt x="739" y="826"/>
                  </a:cubicBezTo>
                  <a:cubicBezTo>
                    <a:pt x="779" y="825"/>
                    <a:pt x="820" y="823"/>
                    <a:pt x="860" y="820"/>
                  </a:cubicBezTo>
                  <a:close/>
                  <a:moveTo>
                    <a:pt x="648" y="826"/>
                  </a:moveTo>
                  <a:cubicBezTo>
                    <a:pt x="648" y="974"/>
                    <a:pt x="648" y="974"/>
                    <a:pt x="648" y="974"/>
                  </a:cubicBezTo>
                  <a:cubicBezTo>
                    <a:pt x="605" y="973"/>
                    <a:pt x="564" y="971"/>
                    <a:pt x="526" y="967"/>
                  </a:cubicBezTo>
                  <a:cubicBezTo>
                    <a:pt x="526" y="820"/>
                    <a:pt x="526" y="820"/>
                    <a:pt x="526" y="820"/>
                  </a:cubicBezTo>
                  <a:cubicBezTo>
                    <a:pt x="566" y="823"/>
                    <a:pt x="607" y="825"/>
                    <a:pt x="648" y="826"/>
                  </a:cubicBezTo>
                  <a:close/>
                  <a:moveTo>
                    <a:pt x="436" y="809"/>
                  </a:moveTo>
                  <a:cubicBezTo>
                    <a:pt x="436" y="956"/>
                    <a:pt x="436" y="956"/>
                    <a:pt x="436" y="956"/>
                  </a:cubicBezTo>
                  <a:cubicBezTo>
                    <a:pt x="389" y="948"/>
                    <a:pt x="349" y="939"/>
                    <a:pt x="314" y="930"/>
                  </a:cubicBezTo>
                  <a:cubicBezTo>
                    <a:pt x="314" y="786"/>
                    <a:pt x="314" y="786"/>
                    <a:pt x="314" y="786"/>
                  </a:cubicBezTo>
                  <a:cubicBezTo>
                    <a:pt x="352" y="795"/>
                    <a:pt x="393" y="803"/>
                    <a:pt x="436" y="809"/>
                  </a:cubicBezTo>
                  <a:close/>
                  <a:moveTo>
                    <a:pt x="163" y="729"/>
                  </a:moveTo>
                  <a:cubicBezTo>
                    <a:pt x="181" y="739"/>
                    <a:pt x="201" y="749"/>
                    <a:pt x="223" y="758"/>
                  </a:cubicBezTo>
                  <a:cubicBezTo>
                    <a:pt x="223" y="897"/>
                    <a:pt x="223" y="897"/>
                    <a:pt x="223" y="897"/>
                  </a:cubicBezTo>
                  <a:cubicBezTo>
                    <a:pt x="183" y="878"/>
                    <a:pt x="163" y="859"/>
                    <a:pt x="163" y="846"/>
                  </a:cubicBezTo>
                  <a:lnTo>
                    <a:pt x="163" y="729"/>
                  </a:lnTo>
                  <a:close/>
                  <a:moveTo>
                    <a:pt x="253" y="1126"/>
                  </a:moveTo>
                  <a:cubicBezTo>
                    <a:pt x="271" y="1136"/>
                    <a:pt x="291" y="1146"/>
                    <a:pt x="314" y="1154"/>
                  </a:cubicBezTo>
                  <a:cubicBezTo>
                    <a:pt x="314" y="1293"/>
                    <a:pt x="314" y="1293"/>
                    <a:pt x="314" y="1293"/>
                  </a:cubicBezTo>
                  <a:cubicBezTo>
                    <a:pt x="274" y="1274"/>
                    <a:pt x="253" y="1256"/>
                    <a:pt x="253" y="1243"/>
                  </a:cubicBezTo>
                  <a:lnTo>
                    <a:pt x="253" y="1126"/>
                  </a:lnTo>
                  <a:close/>
                  <a:moveTo>
                    <a:pt x="151" y="1682"/>
                  </a:moveTo>
                  <a:cubicBezTo>
                    <a:pt x="111" y="1663"/>
                    <a:pt x="91" y="1644"/>
                    <a:pt x="91" y="1631"/>
                  </a:cubicBezTo>
                  <a:cubicBezTo>
                    <a:pt x="91" y="1514"/>
                    <a:pt x="91" y="1514"/>
                    <a:pt x="91" y="1514"/>
                  </a:cubicBezTo>
                  <a:cubicBezTo>
                    <a:pt x="109" y="1524"/>
                    <a:pt x="129" y="1534"/>
                    <a:pt x="151" y="1543"/>
                  </a:cubicBezTo>
                  <a:lnTo>
                    <a:pt x="151" y="1682"/>
                  </a:lnTo>
                  <a:close/>
                  <a:moveTo>
                    <a:pt x="364" y="1741"/>
                  </a:moveTo>
                  <a:cubicBezTo>
                    <a:pt x="317" y="1733"/>
                    <a:pt x="277" y="1724"/>
                    <a:pt x="242" y="1715"/>
                  </a:cubicBezTo>
                  <a:cubicBezTo>
                    <a:pt x="242" y="1571"/>
                    <a:pt x="242" y="1571"/>
                    <a:pt x="242" y="1571"/>
                  </a:cubicBezTo>
                  <a:cubicBezTo>
                    <a:pt x="280" y="1580"/>
                    <a:pt x="321" y="1588"/>
                    <a:pt x="364" y="1594"/>
                  </a:cubicBezTo>
                  <a:lnTo>
                    <a:pt x="364" y="1741"/>
                  </a:lnTo>
                  <a:close/>
                  <a:moveTo>
                    <a:pt x="576" y="1759"/>
                  </a:moveTo>
                  <a:cubicBezTo>
                    <a:pt x="533" y="1758"/>
                    <a:pt x="492" y="1756"/>
                    <a:pt x="454" y="1752"/>
                  </a:cubicBezTo>
                  <a:cubicBezTo>
                    <a:pt x="454" y="1605"/>
                    <a:pt x="454" y="1605"/>
                    <a:pt x="454" y="1605"/>
                  </a:cubicBezTo>
                  <a:cubicBezTo>
                    <a:pt x="494" y="1608"/>
                    <a:pt x="535" y="1610"/>
                    <a:pt x="576" y="1611"/>
                  </a:cubicBezTo>
                  <a:lnTo>
                    <a:pt x="576" y="1759"/>
                  </a:lnTo>
                  <a:close/>
                  <a:moveTo>
                    <a:pt x="91" y="1393"/>
                  </a:moveTo>
                  <a:cubicBezTo>
                    <a:pt x="91" y="1384"/>
                    <a:pt x="112" y="1354"/>
                    <a:pt x="199" y="1323"/>
                  </a:cubicBezTo>
                  <a:cubicBezTo>
                    <a:pt x="291" y="1418"/>
                    <a:pt x="544" y="1462"/>
                    <a:pt x="784" y="1462"/>
                  </a:cubicBezTo>
                  <a:cubicBezTo>
                    <a:pt x="897" y="1462"/>
                    <a:pt x="1013" y="1452"/>
                    <a:pt x="1114" y="1432"/>
                  </a:cubicBezTo>
                  <a:cubicBezTo>
                    <a:pt x="1044" y="1473"/>
                    <a:pt x="879" y="1521"/>
                    <a:pt x="621" y="1521"/>
                  </a:cubicBezTo>
                  <a:cubicBezTo>
                    <a:pt x="271" y="1521"/>
                    <a:pt x="91" y="1431"/>
                    <a:pt x="91" y="1393"/>
                  </a:cubicBezTo>
                  <a:close/>
                  <a:moveTo>
                    <a:pt x="404" y="1326"/>
                  </a:moveTo>
                  <a:cubicBezTo>
                    <a:pt x="404" y="1182"/>
                    <a:pt x="404" y="1182"/>
                    <a:pt x="404" y="1182"/>
                  </a:cubicBezTo>
                  <a:cubicBezTo>
                    <a:pt x="442" y="1192"/>
                    <a:pt x="483" y="1200"/>
                    <a:pt x="526" y="1206"/>
                  </a:cubicBezTo>
                  <a:cubicBezTo>
                    <a:pt x="526" y="1352"/>
                    <a:pt x="526" y="1352"/>
                    <a:pt x="526" y="1352"/>
                  </a:cubicBezTo>
                  <a:cubicBezTo>
                    <a:pt x="480" y="1345"/>
                    <a:pt x="439" y="1336"/>
                    <a:pt x="404" y="1326"/>
                  </a:cubicBezTo>
                  <a:close/>
                  <a:moveTo>
                    <a:pt x="617" y="1364"/>
                  </a:moveTo>
                  <a:cubicBezTo>
                    <a:pt x="617" y="1216"/>
                    <a:pt x="617" y="1216"/>
                    <a:pt x="617" y="1216"/>
                  </a:cubicBezTo>
                  <a:cubicBezTo>
                    <a:pt x="657" y="1220"/>
                    <a:pt x="698" y="1222"/>
                    <a:pt x="738" y="1223"/>
                  </a:cubicBezTo>
                  <a:cubicBezTo>
                    <a:pt x="738" y="1370"/>
                    <a:pt x="738" y="1370"/>
                    <a:pt x="738" y="1370"/>
                  </a:cubicBezTo>
                  <a:cubicBezTo>
                    <a:pt x="695" y="1369"/>
                    <a:pt x="654" y="1367"/>
                    <a:pt x="617" y="1364"/>
                  </a:cubicBezTo>
                  <a:close/>
                  <a:moveTo>
                    <a:pt x="829" y="1370"/>
                  </a:moveTo>
                  <a:cubicBezTo>
                    <a:pt x="829" y="1223"/>
                    <a:pt x="829" y="1223"/>
                    <a:pt x="829" y="1223"/>
                  </a:cubicBezTo>
                  <a:cubicBezTo>
                    <a:pt x="870" y="1222"/>
                    <a:pt x="911" y="1220"/>
                    <a:pt x="951" y="1216"/>
                  </a:cubicBezTo>
                  <a:cubicBezTo>
                    <a:pt x="951" y="1364"/>
                    <a:pt x="951" y="1364"/>
                    <a:pt x="951" y="1364"/>
                  </a:cubicBezTo>
                  <a:cubicBezTo>
                    <a:pt x="913" y="1367"/>
                    <a:pt x="872" y="1369"/>
                    <a:pt x="829" y="1370"/>
                  </a:cubicBezTo>
                  <a:close/>
                  <a:moveTo>
                    <a:pt x="788" y="1752"/>
                  </a:moveTo>
                  <a:cubicBezTo>
                    <a:pt x="751" y="1756"/>
                    <a:pt x="710" y="1758"/>
                    <a:pt x="667" y="1759"/>
                  </a:cubicBezTo>
                  <a:cubicBezTo>
                    <a:pt x="667" y="1611"/>
                    <a:pt x="667" y="1611"/>
                    <a:pt x="667" y="1611"/>
                  </a:cubicBezTo>
                  <a:cubicBezTo>
                    <a:pt x="707" y="1610"/>
                    <a:pt x="748" y="1608"/>
                    <a:pt x="788" y="1605"/>
                  </a:cubicBezTo>
                  <a:lnTo>
                    <a:pt x="788" y="1752"/>
                  </a:lnTo>
                  <a:close/>
                  <a:moveTo>
                    <a:pt x="1000" y="1715"/>
                  </a:moveTo>
                  <a:cubicBezTo>
                    <a:pt x="966" y="1724"/>
                    <a:pt x="925" y="1733"/>
                    <a:pt x="879" y="1741"/>
                  </a:cubicBezTo>
                  <a:cubicBezTo>
                    <a:pt x="879" y="1594"/>
                    <a:pt x="879" y="1594"/>
                    <a:pt x="879" y="1594"/>
                  </a:cubicBezTo>
                  <a:cubicBezTo>
                    <a:pt x="921" y="1588"/>
                    <a:pt x="963" y="1580"/>
                    <a:pt x="1000" y="1571"/>
                  </a:cubicBezTo>
                  <a:lnTo>
                    <a:pt x="1000" y="1715"/>
                  </a:lnTo>
                  <a:close/>
                  <a:moveTo>
                    <a:pt x="1152" y="1631"/>
                  </a:moveTo>
                  <a:cubicBezTo>
                    <a:pt x="1152" y="1644"/>
                    <a:pt x="1131" y="1663"/>
                    <a:pt x="1091" y="1682"/>
                  </a:cubicBezTo>
                  <a:cubicBezTo>
                    <a:pt x="1091" y="1543"/>
                    <a:pt x="1091" y="1543"/>
                    <a:pt x="1091" y="1543"/>
                  </a:cubicBezTo>
                  <a:cubicBezTo>
                    <a:pt x="1113" y="1534"/>
                    <a:pt x="1134" y="1524"/>
                    <a:pt x="1152" y="1514"/>
                  </a:cubicBezTo>
                  <a:lnTo>
                    <a:pt x="1152" y="1631"/>
                  </a:lnTo>
                  <a:close/>
                  <a:moveTo>
                    <a:pt x="1163" y="1326"/>
                  </a:moveTo>
                  <a:cubicBezTo>
                    <a:pt x="1128" y="1336"/>
                    <a:pt x="1088" y="1345"/>
                    <a:pt x="1041" y="1352"/>
                  </a:cubicBezTo>
                  <a:cubicBezTo>
                    <a:pt x="1041" y="1206"/>
                    <a:pt x="1041" y="1206"/>
                    <a:pt x="1041" y="1206"/>
                  </a:cubicBezTo>
                  <a:cubicBezTo>
                    <a:pt x="1084" y="1200"/>
                    <a:pt x="1125" y="1192"/>
                    <a:pt x="1163" y="1182"/>
                  </a:cubicBezTo>
                  <a:lnTo>
                    <a:pt x="1163" y="1326"/>
                  </a:lnTo>
                  <a:close/>
                  <a:moveTo>
                    <a:pt x="1314" y="1243"/>
                  </a:moveTo>
                  <a:cubicBezTo>
                    <a:pt x="1314" y="1256"/>
                    <a:pt x="1294" y="1274"/>
                    <a:pt x="1254" y="1293"/>
                  </a:cubicBezTo>
                  <a:cubicBezTo>
                    <a:pt x="1254" y="1154"/>
                    <a:pt x="1254" y="1154"/>
                    <a:pt x="1254" y="1154"/>
                  </a:cubicBezTo>
                  <a:cubicBezTo>
                    <a:pt x="1276" y="1146"/>
                    <a:pt x="1296" y="1136"/>
                    <a:pt x="1314" y="1126"/>
                  </a:cubicBezTo>
                  <a:lnTo>
                    <a:pt x="1314" y="1243"/>
                  </a:lnTo>
                  <a:close/>
                  <a:moveTo>
                    <a:pt x="784" y="1133"/>
                  </a:moveTo>
                  <a:cubicBezTo>
                    <a:pt x="439" y="1133"/>
                    <a:pt x="259" y="1046"/>
                    <a:pt x="254" y="1006"/>
                  </a:cubicBezTo>
                  <a:cubicBezTo>
                    <a:pt x="373" y="1046"/>
                    <a:pt x="536" y="1065"/>
                    <a:pt x="693" y="1065"/>
                  </a:cubicBezTo>
                  <a:cubicBezTo>
                    <a:pt x="911" y="1065"/>
                    <a:pt x="1139" y="1029"/>
                    <a:pt x="1249" y="951"/>
                  </a:cubicBezTo>
                  <a:cubicBezTo>
                    <a:pt x="1302" y="976"/>
                    <a:pt x="1314" y="998"/>
                    <a:pt x="1314" y="1005"/>
                  </a:cubicBezTo>
                  <a:cubicBezTo>
                    <a:pt x="1314" y="1043"/>
                    <a:pt x="1134" y="1133"/>
                    <a:pt x="784" y="1133"/>
                  </a:cubicBezTo>
                  <a:close/>
                  <a:moveTo>
                    <a:pt x="1386" y="458"/>
                  </a:moveTo>
                  <a:cubicBezTo>
                    <a:pt x="1386" y="471"/>
                    <a:pt x="1366" y="489"/>
                    <a:pt x="1326" y="508"/>
                  </a:cubicBezTo>
                  <a:cubicBezTo>
                    <a:pt x="1326" y="369"/>
                    <a:pt x="1326" y="369"/>
                    <a:pt x="1326" y="369"/>
                  </a:cubicBezTo>
                  <a:cubicBezTo>
                    <a:pt x="1348" y="361"/>
                    <a:pt x="1368" y="351"/>
                    <a:pt x="1386" y="341"/>
                  </a:cubicBezTo>
                  <a:lnTo>
                    <a:pt x="1386" y="458"/>
                  </a:lnTo>
                  <a:close/>
                  <a:moveTo>
                    <a:pt x="856" y="348"/>
                  </a:moveTo>
                  <a:cubicBezTo>
                    <a:pt x="506" y="348"/>
                    <a:pt x="325" y="258"/>
                    <a:pt x="325" y="220"/>
                  </a:cubicBezTo>
                  <a:cubicBezTo>
                    <a:pt x="325" y="181"/>
                    <a:pt x="506" y="91"/>
                    <a:pt x="856" y="91"/>
                  </a:cubicBezTo>
                  <a:cubicBezTo>
                    <a:pt x="1206" y="91"/>
                    <a:pt x="1386" y="181"/>
                    <a:pt x="1386" y="220"/>
                  </a:cubicBezTo>
                  <a:cubicBezTo>
                    <a:pt x="1386" y="258"/>
                    <a:pt x="1206" y="348"/>
                    <a:pt x="856" y="3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982997" y="5445225"/>
            <a:ext cx="817227" cy="475253"/>
            <a:chOff x="2273440" y="5295480"/>
            <a:chExt cx="817227" cy="475253"/>
          </a:xfrm>
        </p:grpSpPr>
        <p:grpSp>
          <p:nvGrpSpPr>
            <p:cNvPr id="129" name="Группа 128"/>
            <p:cNvGrpSpPr/>
            <p:nvPr/>
          </p:nvGrpSpPr>
          <p:grpSpPr>
            <a:xfrm>
              <a:off x="2273440" y="5295480"/>
              <a:ext cx="817227" cy="475253"/>
              <a:chOff x="-792725" y="4047737"/>
              <a:chExt cx="817227" cy="475253"/>
            </a:xfrm>
          </p:grpSpPr>
          <p:sp>
            <p:nvSpPr>
              <p:cNvPr id="134" name="Овал 133"/>
              <p:cNvSpPr/>
              <p:nvPr/>
            </p:nvSpPr>
            <p:spPr>
              <a:xfrm>
                <a:off x="-624029" y="4047737"/>
                <a:ext cx="475253" cy="475253"/>
              </a:xfrm>
              <a:prstGeom prst="ellipse">
                <a:avLst/>
              </a:prstGeom>
              <a:solidFill>
                <a:srgbClr val="2B603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" name="Прямоугольник 134"/>
              <p:cNvSpPr/>
              <p:nvPr/>
            </p:nvSpPr>
            <p:spPr>
              <a:xfrm>
                <a:off x="-792725" y="4253256"/>
                <a:ext cx="817227" cy="24439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срок</a:t>
                </a:r>
              </a:p>
            </p:txBody>
          </p:sp>
        </p:grpSp>
        <p:grpSp>
          <p:nvGrpSpPr>
            <p:cNvPr id="130" name="Group 39"/>
            <p:cNvGrpSpPr>
              <a:grpSpLocks noChangeAspect="1"/>
            </p:cNvGrpSpPr>
            <p:nvPr/>
          </p:nvGrpSpPr>
          <p:grpSpPr bwMode="auto">
            <a:xfrm>
              <a:off x="2615575" y="5399902"/>
              <a:ext cx="131234" cy="143868"/>
              <a:chOff x="-186" y="1572"/>
              <a:chExt cx="374" cy="410"/>
            </a:xfrm>
            <a:solidFill>
              <a:schemeClr val="bg1"/>
            </a:solidFill>
          </p:grpSpPr>
          <p:sp>
            <p:nvSpPr>
              <p:cNvPr id="131" name="Freeform 40"/>
              <p:cNvSpPr>
                <a:spLocks noEditPoints="1"/>
              </p:cNvSpPr>
              <p:nvPr/>
            </p:nvSpPr>
            <p:spPr bwMode="auto">
              <a:xfrm>
                <a:off x="-186" y="1572"/>
                <a:ext cx="374" cy="410"/>
              </a:xfrm>
              <a:custGeom>
                <a:avLst/>
                <a:gdLst>
                  <a:gd name="T0" fmla="*/ 148 w 155"/>
                  <a:gd name="T1" fmla="*/ 0 h 170"/>
                  <a:gd name="T2" fmla="*/ 142 w 155"/>
                  <a:gd name="T3" fmla="*/ 16 h 170"/>
                  <a:gd name="T4" fmla="*/ 108 w 155"/>
                  <a:gd name="T5" fmla="*/ 85 h 170"/>
                  <a:gd name="T6" fmla="*/ 142 w 155"/>
                  <a:gd name="T7" fmla="*/ 153 h 170"/>
                  <a:gd name="T8" fmla="*/ 149 w 155"/>
                  <a:gd name="T9" fmla="*/ 156 h 170"/>
                  <a:gd name="T10" fmla="*/ 152 w 155"/>
                  <a:gd name="T11" fmla="*/ 163 h 170"/>
                  <a:gd name="T12" fmla="*/ 146 w 155"/>
                  <a:gd name="T13" fmla="*/ 169 h 170"/>
                  <a:gd name="T14" fmla="*/ 141 w 155"/>
                  <a:gd name="T15" fmla="*/ 169 h 170"/>
                  <a:gd name="T16" fmla="*/ 15 w 155"/>
                  <a:gd name="T17" fmla="*/ 169 h 170"/>
                  <a:gd name="T18" fmla="*/ 3 w 155"/>
                  <a:gd name="T19" fmla="*/ 162 h 170"/>
                  <a:gd name="T20" fmla="*/ 13 w 155"/>
                  <a:gd name="T21" fmla="*/ 153 h 170"/>
                  <a:gd name="T22" fmla="*/ 47 w 155"/>
                  <a:gd name="T23" fmla="*/ 85 h 170"/>
                  <a:gd name="T24" fmla="*/ 13 w 155"/>
                  <a:gd name="T25" fmla="*/ 16 h 170"/>
                  <a:gd name="T26" fmla="*/ 8 w 155"/>
                  <a:gd name="T27" fmla="*/ 0 h 170"/>
                  <a:gd name="T28" fmla="*/ 148 w 155"/>
                  <a:gd name="T29" fmla="*/ 0 h 170"/>
                  <a:gd name="T30" fmla="*/ 127 w 155"/>
                  <a:gd name="T31" fmla="*/ 153 h 170"/>
                  <a:gd name="T32" fmla="*/ 126 w 155"/>
                  <a:gd name="T33" fmla="*/ 146 h 170"/>
                  <a:gd name="T34" fmla="*/ 96 w 155"/>
                  <a:gd name="T35" fmla="*/ 93 h 170"/>
                  <a:gd name="T36" fmla="*/ 96 w 155"/>
                  <a:gd name="T37" fmla="*/ 76 h 170"/>
                  <a:gd name="T38" fmla="*/ 124 w 155"/>
                  <a:gd name="T39" fmla="*/ 32 h 170"/>
                  <a:gd name="T40" fmla="*/ 128 w 155"/>
                  <a:gd name="T41" fmla="*/ 16 h 170"/>
                  <a:gd name="T42" fmla="*/ 28 w 155"/>
                  <a:gd name="T43" fmla="*/ 16 h 170"/>
                  <a:gd name="T44" fmla="*/ 29 w 155"/>
                  <a:gd name="T45" fmla="*/ 23 h 170"/>
                  <a:gd name="T46" fmla="*/ 59 w 155"/>
                  <a:gd name="T47" fmla="*/ 76 h 170"/>
                  <a:gd name="T48" fmla="*/ 59 w 155"/>
                  <a:gd name="T49" fmla="*/ 93 h 170"/>
                  <a:gd name="T50" fmla="*/ 32 w 155"/>
                  <a:gd name="T51" fmla="*/ 137 h 170"/>
                  <a:gd name="T52" fmla="*/ 28 w 155"/>
                  <a:gd name="T53" fmla="*/ 153 h 170"/>
                  <a:gd name="T54" fmla="*/ 127 w 155"/>
                  <a:gd name="T55" fmla="*/ 153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55" h="170">
                    <a:moveTo>
                      <a:pt x="148" y="0"/>
                    </a:moveTo>
                    <a:cubicBezTo>
                      <a:pt x="155" y="8"/>
                      <a:pt x="153" y="13"/>
                      <a:pt x="142" y="16"/>
                    </a:cubicBezTo>
                    <a:cubicBezTo>
                      <a:pt x="139" y="43"/>
                      <a:pt x="126" y="64"/>
                      <a:pt x="108" y="85"/>
                    </a:cubicBezTo>
                    <a:cubicBezTo>
                      <a:pt x="125" y="105"/>
                      <a:pt x="139" y="126"/>
                      <a:pt x="142" y="153"/>
                    </a:cubicBezTo>
                    <a:cubicBezTo>
                      <a:pt x="145" y="154"/>
                      <a:pt x="147" y="154"/>
                      <a:pt x="149" y="156"/>
                    </a:cubicBezTo>
                    <a:cubicBezTo>
                      <a:pt x="150" y="158"/>
                      <a:pt x="152" y="161"/>
                      <a:pt x="152" y="163"/>
                    </a:cubicBezTo>
                    <a:cubicBezTo>
                      <a:pt x="151" y="165"/>
                      <a:pt x="148" y="167"/>
                      <a:pt x="146" y="169"/>
                    </a:cubicBezTo>
                    <a:cubicBezTo>
                      <a:pt x="144" y="170"/>
                      <a:pt x="142" y="169"/>
                      <a:pt x="141" y="169"/>
                    </a:cubicBezTo>
                    <a:cubicBezTo>
                      <a:pt x="99" y="169"/>
                      <a:pt x="57" y="169"/>
                      <a:pt x="15" y="169"/>
                    </a:cubicBezTo>
                    <a:cubicBezTo>
                      <a:pt x="9" y="169"/>
                      <a:pt x="4" y="169"/>
                      <a:pt x="3" y="162"/>
                    </a:cubicBezTo>
                    <a:cubicBezTo>
                      <a:pt x="3" y="156"/>
                      <a:pt x="8" y="154"/>
                      <a:pt x="13" y="153"/>
                    </a:cubicBezTo>
                    <a:cubicBezTo>
                      <a:pt x="16" y="127"/>
                      <a:pt x="30" y="105"/>
                      <a:pt x="47" y="85"/>
                    </a:cubicBezTo>
                    <a:cubicBezTo>
                      <a:pt x="30" y="65"/>
                      <a:pt x="16" y="43"/>
                      <a:pt x="13" y="16"/>
                    </a:cubicBezTo>
                    <a:cubicBezTo>
                      <a:pt x="2" y="13"/>
                      <a:pt x="0" y="8"/>
                      <a:pt x="8" y="0"/>
                    </a:cubicBezTo>
                    <a:cubicBezTo>
                      <a:pt x="54" y="0"/>
                      <a:pt x="101" y="0"/>
                      <a:pt x="148" y="0"/>
                    </a:cubicBezTo>
                    <a:close/>
                    <a:moveTo>
                      <a:pt x="127" y="153"/>
                    </a:moveTo>
                    <a:cubicBezTo>
                      <a:pt x="127" y="151"/>
                      <a:pt x="127" y="149"/>
                      <a:pt x="126" y="146"/>
                    </a:cubicBezTo>
                    <a:cubicBezTo>
                      <a:pt x="122" y="125"/>
                      <a:pt x="110" y="109"/>
                      <a:pt x="96" y="93"/>
                    </a:cubicBezTo>
                    <a:cubicBezTo>
                      <a:pt x="90" y="86"/>
                      <a:pt x="90" y="83"/>
                      <a:pt x="96" y="76"/>
                    </a:cubicBezTo>
                    <a:cubicBezTo>
                      <a:pt x="107" y="63"/>
                      <a:pt x="118" y="49"/>
                      <a:pt x="124" y="32"/>
                    </a:cubicBezTo>
                    <a:cubicBezTo>
                      <a:pt x="125" y="27"/>
                      <a:pt x="126" y="22"/>
                      <a:pt x="128" y="16"/>
                    </a:cubicBezTo>
                    <a:cubicBezTo>
                      <a:pt x="94" y="16"/>
                      <a:pt x="61" y="16"/>
                      <a:pt x="28" y="16"/>
                    </a:cubicBezTo>
                    <a:cubicBezTo>
                      <a:pt x="28" y="19"/>
                      <a:pt x="29" y="21"/>
                      <a:pt x="29" y="23"/>
                    </a:cubicBezTo>
                    <a:cubicBezTo>
                      <a:pt x="33" y="44"/>
                      <a:pt x="46" y="60"/>
                      <a:pt x="59" y="76"/>
                    </a:cubicBezTo>
                    <a:cubicBezTo>
                      <a:pt x="65" y="84"/>
                      <a:pt x="65" y="86"/>
                      <a:pt x="59" y="93"/>
                    </a:cubicBezTo>
                    <a:cubicBezTo>
                      <a:pt x="48" y="106"/>
                      <a:pt x="37" y="120"/>
                      <a:pt x="32" y="137"/>
                    </a:cubicBezTo>
                    <a:cubicBezTo>
                      <a:pt x="30" y="142"/>
                      <a:pt x="29" y="148"/>
                      <a:pt x="28" y="153"/>
                    </a:cubicBezTo>
                    <a:cubicBezTo>
                      <a:pt x="61" y="153"/>
                      <a:pt x="94" y="153"/>
                      <a:pt x="127" y="1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2" name="Freeform 41"/>
              <p:cNvSpPr>
                <a:spLocks/>
              </p:cNvSpPr>
              <p:nvPr/>
            </p:nvSpPr>
            <p:spPr bwMode="auto">
              <a:xfrm>
                <a:off x="-99" y="1796"/>
                <a:ext cx="200" cy="133"/>
              </a:xfrm>
              <a:custGeom>
                <a:avLst/>
                <a:gdLst>
                  <a:gd name="T0" fmla="*/ 41 w 83"/>
                  <a:gd name="T1" fmla="*/ 55 h 55"/>
                  <a:gd name="T2" fmla="*/ 8 w 83"/>
                  <a:gd name="T3" fmla="*/ 55 h 55"/>
                  <a:gd name="T4" fmla="*/ 0 w 83"/>
                  <a:gd name="T5" fmla="*/ 53 h 55"/>
                  <a:gd name="T6" fmla="*/ 3 w 83"/>
                  <a:gd name="T7" fmla="*/ 45 h 55"/>
                  <a:gd name="T8" fmla="*/ 25 w 83"/>
                  <a:gd name="T9" fmla="*/ 22 h 55"/>
                  <a:gd name="T10" fmla="*/ 38 w 83"/>
                  <a:gd name="T11" fmla="*/ 4 h 55"/>
                  <a:gd name="T12" fmla="*/ 41 w 83"/>
                  <a:gd name="T13" fmla="*/ 0 h 55"/>
                  <a:gd name="T14" fmla="*/ 45 w 83"/>
                  <a:gd name="T15" fmla="*/ 4 h 55"/>
                  <a:gd name="T16" fmla="*/ 58 w 83"/>
                  <a:gd name="T17" fmla="*/ 22 h 55"/>
                  <a:gd name="T18" fmla="*/ 81 w 83"/>
                  <a:gd name="T19" fmla="*/ 46 h 55"/>
                  <a:gd name="T20" fmla="*/ 83 w 83"/>
                  <a:gd name="T21" fmla="*/ 53 h 55"/>
                  <a:gd name="T22" fmla="*/ 77 w 83"/>
                  <a:gd name="T23" fmla="*/ 55 h 55"/>
                  <a:gd name="T24" fmla="*/ 41 w 83"/>
                  <a:gd name="T2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55">
                    <a:moveTo>
                      <a:pt x="41" y="55"/>
                    </a:moveTo>
                    <a:cubicBezTo>
                      <a:pt x="30" y="55"/>
                      <a:pt x="19" y="55"/>
                      <a:pt x="8" y="55"/>
                    </a:cubicBezTo>
                    <a:cubicBezTo>
                      <a:pt x="5" y="55"/>
                      <a:pt x="3" y="53"/>
                      <a:pt x="0" y="53"/>
                    </a:cubicBezTo>
                    <a:cubicBezTo>
                      <a:pt x="1" y="50"/>
                      <a:pt x="1" y="47"/>
                      <a:pt x="3" y="45"/>
                    </a:cubicBezTo>
                    <a:cubicBezTo>
                      <a:pt x="10" y="37"/>
                      <a:pt x="17" y="29"/>
                      <a:pt x="25" y="22"/>
                    </a:cubicBezTo>
                    <a:cubicBezTo>
                      <a:pt x="31" y="16"/>
                      <a:pt x="37" y="12"/>
                      <a:pt x="38" y="4"/>
                    </a:cubicBezTo>
                    <a:cubicBezTo>
                      <a:pt x="39" y="2"/>
                      <a:pt x="40" y="1"/>
                      <a:pt x="41" y="0"/>
                    </a:cubicBezTo>
                    <a:cubicBezTo>
                      <a:pt x="43" y="1"/>
                      <a:pt x="45" y="2"/>
                      <a:pt x="45" y="4"/>
                    </a:cubicBezTo>
                    <a:cubicBezTo>
                      <a:pt x="46" y="12"/>
                      <a:pt x="52" y="16"/>
                      <a:pt x="58" y="22"/>
                    </a:cubicBezTo>
                    <a:cubicBezTo>
                      <a:pt x="66" y="29"/>
                      <a:pt x="74" y="38"/>
                      <a:pt x="81" y="46"/>
                    </a:cubicBezTo>
                    <a:cubicBezTo>
                      <a:pt x="82" y="48"/>
                      <a:pt x="83" y="51"/>
                      <a:pt x="83" y="53"/>
                    </a:cubicBezTo>
                    <a:cubicBezTo>
                      <a:pt x="82" y="54"/>
                      <a:pt x="79" y="55"/>
                      <a:pt x="77" y="55"/>
                    </a:cubicBezTo>
                    <a:cubicBezTo>
                      <a:pt x="65" y="55"/>
                      <a:pt x="53" y="55"/>
                      <a:pt x="41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" name="Freeform 42"/>
              <p:cNvSpPr>
                <a:spLocks/>
              </p:cNvSpPr>
              <p:nvPr/>
            </p:nvSpPr>
            <p:spPr bwMode="auto">
              <a:xfrm>
                <a:off x="-55" y="1666"/>
                <a:ext cx="115" cy="109"/>
              </a:xfrm>
              <a:custGeom>
                <a:avLst/>
                <a:gdLst>
                  <a:gd name="T0" fmla="*/ 24 w 48"/>
                  <a:gd name="T1" fmla="*/ 0 h 45"/>
                  <a:gd name="T2" fmla="*/ 41 w 48"/>
                  <a:gd name="T3" fmla="*/ 0 h 45"/>
                  <a:gd name="T4" fmla="*/ 45 w 48"/>
                  <a:gd name="T5" fmla="*/ 7 h 45"/>
                  <a:gd name="T6" fmla="*/ 35 w 48"/>
                  <a:gd name="T7" fmla="*/ 25 h 45"/>
                  <a:gd name="T8" fmla="*/ 27 w 48"/>
                  <a:gd name="T9" fmla="*/ 41 h 45"/>
                  <a:gd name="T10" fmla="*/ 24 w 48"/>
                  <a:gd name="T11" fmla="*/ 45 h 45"/>
                  <a:gd name="T12" fmla="*/ 21 w 48"/>
                  <a:gd name="T13" fmla="*/ 43 h 45"/>
                  <a:gd name="T14" fmla="*/ 7 w 48"/>
                  <a:gd name="T15" fmla="*/ 18 h 45"/>
                  <a:gd name="T16" fmla="*/ 2 w 48"/>
                  <a:gd name="T17" fmla="*/ 7 h 45"/>
                  <a:gd name="T18" fmla="*/ 6 w 48"/>
                  <a:gd name="T19" fmla="*/ 0 h 45"/>
                  <a:gd name="T20" fmla="*/ 24 w 48"/>
                  <a:gd name="T2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8" h="45">
                    <a:moveTo>
                      <a:pt x="24" y="0"/>
                    </a:moveTo>
                    <a:cubicBezTo>
                      <a:pt x="30" y="0"/>
                      <a:pt x="35" y="0"/>
                      <a:pt x="41" y="0"/>
                    </a:cubicBezTo>
                    <a:cubicBezTo>
                      <a:pt x="45" y="0"/>
                      <a:pt x="48" y="2"/>
                      <a:pt x="45" y="7"/>
                    </a:cubicBezTo>
                    <a:cubicBezTo>
                      <a:pt x="42" y="13"/>
                      <a:pt x="39" y="19"/>
                      <a:pt x="35" y="25"/>
                    </a:cubicBezTo>
                    <a:cubicBezTo>
                      <a:pt x="33" y="30"/>
                      <a:pt x="30" y="36"/>
                      <a:pt x="27" y="41"/>
                    </a:cubicBezTo>
                    <a:cubicBezTo>
                      <a:pt x="26" y="43"/>
                      <a:pt x="25" y="44"/>
                      <a:pt x="24" y="45"/>
                    </a:cubicBezTo>
                    <a:cubicBezTo>
                      <a:pt x="23" y="45"/>
                      <a:pt x="21" y="43"/>
                      <a:pt x="21" y="43"/>
                    </a:cubicBezTo>
                    <a:cubicBezTo>
                      <a:pt x="20" y="32"/>
                      <a:pt x="12" y="26"/>
                      <a:pt x="7" y="18"/>
                    </a:cubicBezTo>
                    <a:cubicBezTo>
                      <a:pt x="5" y="14"/>
                      <a:pt x="4" y="10"/>
                      <a:pt x="2" y="7"/>
                    </a:cubicBezTo>
                    <a:cubicBezTo>
                      <a:pt x="0" y="2"/>
                      <a:pt x="2" y="0"/>
                      <a:pt x="6" y="0"/>
                    </a:cubicBezTo>
                    <a:cubicBezTo>
                      <a:pt x="12" y="0"/>
                      <a:pt x="18" y="0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36" name="Прямоугольник 135"/>
          <p:cNvSpPr/>
          <p:nvPr/>
        </p:nvSpPr>
        <p:spPr>
          <a:xfrm>
            <a:off x="1724724" y="4242913"/>
            <a:ext cx="3348049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2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МАЛЫЕ ФОРМЫ ХОЗЯЙСТВОВАНИЯ</a:t>
            </a:r>
          </a:p>
        </p:txBody>
      </p:sp>
      <p:sp>
        <p:nvSpPr>
          <p:cNvPr id="137" name="Прямоугольник 136"/>
          <p:cNvSpPr/>
          <p:nvPr/>
        </p:nvSpPr>
        <p:spPr>
          <a:xfrm>
            <a:off x="1724723" y="4947923"/>
            <a:ext cx="2270260" cy="3766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206"/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 – ДО 5 МЛН РУБ.</a:t>
            </a:r>
          </a:p>
        </p:txBody>
      </p:sp>
      <p:sp>
        <p:nvSpPr>
          <p:cNvPr id="139" name="Прямоугольник 138"/>
          <p:cNvSpPr/>
          <p:nvPr/>
        </p:nvSpPr>
        <p:spPr>
          <a:xfrm>
            <a:off x="1724723" y="5469330"/>
            <a:ext cx="2270260" cy="3766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206"/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120 МЕСЯЦЕВ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5271431" y="3055596"/>
            <a:ext cx="7836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Arial" panose="020B0604020202020204" pitchFamily="34" charset="0"/>
              </a:rPr>
              <a:t>цель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15525" y="5944090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To be</a:t>
            </a: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48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41"/>
          <p:cNvSpPr>
            <a:spLocks noChangeArrowheads="1"/>
          </p:cNvSpPr>
          <p:nvPr/>
        </p:nvSpPr>
        <p:spPr bwMode="auto">
          <a:xfrm>
            <a:off x="748649" y="285097"/>
            <a:ext cx="59249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Arial" panose="020B0604020202020204" pitchFamily="34" charset="0"/>
              </a:rPr>
              <a:t>Специализированная поддержка фермерства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61C1-2457-E848-BB6B-E1DA9A549776}" type="slidenum">
              <a:rPr lang="en-US" sz="1000"/>
              <a:pPr/>
              <a:t>12</a:t>
            </a:fld>
            <a:endParaRPr lang="en-US" sz="10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560512" y="1949599"/>
            <a:ext cx="4608512" cy="936104"/>
          </a:xfrm>
          <a:prstGeom prst="homePlate">
            <a:avLst/>
          </a:prstGeom>
          <a:solidFill>
            <a:srgbClr val="2B6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/>
          <p:cNvSpPr/>
          <p:nvPr/>
        </p:nvSpPr>
        <p:spPr>
          <a:xfrm flipH="1">
            <a:off x="4808984" y="2448124"/>
            <a:ext cx="4788024" cy="936104"/>
          </a:xfrm>
          <a:prstGeom prst="homePlate">
            <a:avLst/>
          </a:prstGeom>
          <a:solidFill>
            <a:srgbClr val="F8D3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1124744"/>
            <a:ext cx="127856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9481852" y="1858579"/>
            <a:ext cx="127856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40433" y="1538734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918" y="1442333"/>
            <a:ext cx="829117" cy="966996"/>
          </a:xfrm>
          <a:prstGeom prst="rect">
            <a:avLst/>
          </a:prstGeom>
        </p:spPr>
      </p:pic>
      <p:sp>
        <p:nvSpPr>
          <p:cNvPr id="32" name="Freeform 50"/>
          <p:cNvSpPr>
            <a:spLocks noEditPoints="1"/>
          </p:cNvSpPr>
          <p:nvPr/>
        </p:nvSpPr>
        <p:spPr bwMode="auto">
          <a:xfrm>
            <a:off x="5399157" y="2563996"/>
            <a:ext cx="528160" cy="527184"/>
          </a:xfrm>
          <a:custGeom>
            <a:avLst/>
            <a:gdLst>
              <a:gd name="T0" fmla="*/ 4593 w 5497"/>
              <a:gd name="T1" fmla="*/ 1614 h 5487"/>
              <a:gd name="T2" fmla="*/ 5457 w 5497"/>
              <a:gd name="T3" fmla="*/ 750 h 5487"/>
              <a:gd name="T4" fmla="*/ 5458 w 5497"/>
              <a:gd name="T5" fmla="*/ 608 h 5487"/>
              <a:gd name="T6" fmla="*/ 5390 w 5497"/>
              <a:gd name="T7" fmla="*/ 579 h 5487"/>
              <a:gd name="T8" fmla="*/ 5393 w 5497"/>
              <a:gd name="T9" fmla="*/ 585 h 5487"/>
              <a:gd name="T10" fmla="*/ 4923 w 5497"/>
              <a:gd name="T11" fmla="*/ 569 h 5487"/>
              <a:gd name="T12" fmla="*/ 4907 w 5497"/>
              <a:gd name="T13" fmla="*/ 99 h 5487"/>
              <a:gd name="T14" fmla="*/ 4804 w 5497"/>
              <a:gd name="T15" fmla="*/ 2 h 5487"/>
              <a:gd name="T16" fmla="*/ 4736 w 5497"/>
              <a:gd name="T17" fmla="*/ 32 h 5487"/>
              <a:gd name="T18" fmla="*/ 3873 w 5497"/>
              <a:gd name="T19" fmla="*/ 891 h 5487"/>
              <a:gd name="T20" fmla="*/ 3844 w 5497"/>
              <a:gd name="T21" fmla="*/ 965 h 5487"/>
              <a:gd name="T22" fmla="*/ 3844 w 5497"/>
              <a:gd name="T23" fmla="*/ 1065 h 5487"/>
              <a:gd name="T24" fmla="*/ 706 w 5497"/>
              <a:gd name="T25" fmla="*/ 1643 h 5487"/>
              <a:gd name="T26" fmla="*/ 1284 w 5497"/>
              <a:gd name="T27" fmla="*/ 4780 h 5487"/>
              <a:gd name="T28" fmla="*/ 4422 w 5497"/>
              <a:gd name="T29" fmla="*/ 4202 h 5487"/>
              <a:gd name="T30" fmla="*/ 4422 w 5497"/>
              <a:gd name="T31" fmla="*/ 1643 h 5487"/>
              <a:gd name="T32" fmla="*/ 4522 w 5497"/>
              <a:gd name="T33" fmla="*/ 1643 h 5487"/>
              <a:gd name="T34" fmla="*/ 4593 w 5497"/>
              <a:gd name="T35" fmla="*/ 1614 h 5487"/>
              <a:gd name="T36" fmla="*/ 4623 w 5497"/>
              <a:gd name="T37" fmla="*/ 2924 h 5487"/>
              <a:gd name="T38" fmla="*/ 2568 w 5497"/>
              <a:gd name="T39" fmla="*/ 4984 h 5487"/>
              <a:gd name="T40" fmla="*/ 507 w 5497"/>
              <a:gd name="T41" fmla="*/ 2929 h 5487"/>
              <a:gd name="T42" fmla="*/ 2562 w 5497"/>
              <a:gd name="T43" fmla="*/ 868 h 5487"/>
              <a:gd name="T44" fmla="*/ 3856 w 5497"/>
              <a:gd name="T45" fmla="*/ 1324 h 5487"/>
              <a:gd name="T46" fmla="*/ 3861 w 5497"/>
              <a:gd name="T47" fmla="*/ 1491 h 5487"/>
              <a:gd name="T48" fmla="*/ 3461 w 5497"/>
              <a:gd name="T49" fmla="*/ 1891 h 5487"/>
              <a:gd name="T50" fmla="*/ 1528 w 5497"/>
              <a:gd name="T51" fmla="*/ 2018 h 5487"/>
              <a:gd name="T52" fmla="*/ 1655 w 5497"/>
              <a:gd name="T53" fmla="*/ 3951 h 5487"/>
              <a:gd name="T54" fmla="*/ 3588 w 5497"/>
              <a:gd name="T55" fmla="*/ 3824 h 5487"/>
              <a:gd name="T56" fmla="*/ 3601 w 5497"/>
              <a:gd name="T57" fmla="*/ 2033 h 5487"/>
              <a:gd name="T58" fmla="*/ 4001 w 5497"/>
              <a:gd name="T59" fmla="*/ 1633 h 5487"/>
              <a:gd name="T60" fmla="*/ 4166 w 5497"/>
              <a:gd name="T61" fmla="*/ 1639 h 5487"/>
              <a:gd name="T62" fmla="*/ 4623 w 5497"/>
              <a:gd name="T63" fmla="*/ 2924 h 5487"/>
              <a:gd name="T64" fmla="*/ 2501 w 5497"/>
              <a:gd name="T65" fmla="*/ 2991 h 5487"/>
              <a:gd name="T66" fmla="*/ 2642 w 5497"/>
              <a:gd name="T67" fmla="*/ 2991 h 5487"/>
              <a:gd name="T68" fmla="*/ 2842 w 5497"/>
              <a:gd name="T69" fmla="*/ 2791 h 5487"/>
              <a:gd name="T70" fmla="*/ 2872 w 5497"/>
              <a:gd name="T71" fmla="*/ 2920 h 5487"/>
              <a:gd name="T72" fmla="*/ 2572 w 5497"/>
              <a:gd name="T73" fmla="*/ 3220 h 5487"/>
              <a:gd name="T74" fmla="*/ 2272 w 5497"/>
              <a:gd name="T75" fmla="*/ 2920 h 5487"/>
              <a:gd name="T76" fmla="*/ 2572 w 5497"/>
              <a:gd name="T77" fmla="*/ 2620 h 5487"/>
              <a:gd name="T78" fmla="*/ 2701 w 5497"/>
              <a:gd name="T79" fmla="*/ 2650 h 5487"/>
              <a:gd name="T80" fmla="*/ 2501 w 5497"/>
              <a:gd name="T81" fmla="*/ 2850 h 5487"/>
              <a:gd name="T82" fmla="*/ 2501 w 5497"/>
              <a:gd name="T83" fmla="*/ 2991 h 5487"/>
              <a:gd name="T84" fmla="*/ 2847 w 5497"/>
              <a:gd name="T85" fmla="*/ 2503 h 5487"/>
              <a:gd name="T86" fmla="*/ 2154 w 5497"/>
              <a:gd name="T87" fmla="*/ 2644 h 5487"/>
              <a:gd name="T88" fmla="*/ 2295 w 5497"/>
              <a:gd name="T89" fmla="*/ 3337 h 5487"/>
              <a:gd name="T90" fmla="*/ 2988 w 5497"/>
              <a:gd name="T91" fmla="*/ 3196 h 5487"/>
              <a:gd name="T92" fmla="*/ 2988 w 5497"/>
              <a:gd name="T93" fmla="*/ 2644 h 5487"/>
              <a:gd name="T94" fmla="*/ 3462 w 5497"/>
              <a:gd name="T95" fmla="*/ 2170 h 5487"/>
              <a:gd name="T96" fmla="*/ 3321 w 5497"/>
              <a:gd name="T97" fmla="*/ 3815 h 5487"/>
              <a:gd name="T98" fmla="*/ 1675 w 5497"/>
              <a:gd name="T99" fmla="*/ 3674 h 5487"/>
              <a:gd name="T100" fmla="*/ 1816 w 5497"/>
              <a:gd name="T101" fmla="*/ 2029 h 5487"/>
              <a:gd name="T102" fmla="*/ 3321 w 5497"/>
              <a:gd name="T103" fmla="*/ 2029 h 5487"/>
              <a:gd name="T104" fmla="*/ 2847 w 5497"/>
              <a:gd name="T105" fmla="*/ 2503 h 5487"/>
              <a:gd name="T106" fmla="*/ 4063 w 5497"/>
              <a:gd name="T107" fmla="*/ 1429 h 5487"/>
              <a:gd name="T108" fmla="*/ 4049 w 5497"/>
              <a:gd name="T109" fmla="*/ 1003 h 5487"/>
              <a:gd name="T110" fmla="*/ 4719 w 5497"/>
              <a:gd name="T111" fmla="*/ 333 h 5487"/>
              <a:gd name="T112" fmla="*/ 4730 w 5497"/>
              <a:gd name="T113" fmla="*/ 666 h 5487"/>
              <a:gd name="T114" fmla="*/ 4830 w 5497"/>
              <a:gd name="T115" fmla="*/ 766 h 5487"/>
              <a:gd name="T116" fmla="*/ 5163 w 5497"/>
              <a:gd name="T117" fmla="*/ 777 h 5487"/>
              <a:gd name="T118" fmla="*/ 4489 w 5497"/>
              <a:gd name="T119" fmla="*/ 1443 h 5487"/>
              <a:gd name="T120" fmla="*/ 4063 w 5497"/>
              <a:gd name="T121" fmla="*/ 1429 h 5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497" h="5487">
                <a:moveTo>
                  <a:pt x="4593" y="1614"/>
                </a:moveTo>
                <a:lnTo>
                  <a:pt x="5457" y="750"/>
                </a:lnTo>
                <a:cubicBezTo>
                  <a:pt x="5496" y="711"/>
                  <a:pt x="5497" y="647"/>
                  <a:pt x="5458" y="608"/>
                </a:cubicBezTo>
                <a:cubicBezTo>
                  <a:pt x="5440" y="590"/>
                  <a:pt x="5416" y="579"/>
                  <a:pt x="5390" y="579"/>
                </a:cubicBezTo>
                <a:lnTo>
                  <a:pt x="5393" y="585"/>
                </a:lnTo>
                <a:lnTo>
                  <a:pt x="4923" y="569"/>
                </a:lnTo>
                <a:lnTo>
                  <a:pt x="4907" y="99"/>
                </a:lnTo>
                <a:cubicBezTo>
                  <a:pt x="4905" y="43"/>
                  <a:pt x="4859" y="0"/>
                  <a:pt x="4804" y="2"/>
                </a:cubicBezTo>
                <a:cubicBezTo>
                  <a:pt x="4778" y="3"/>
                  <a:pt x="4754" y="13"/>
                  <a:pt x="4736" y="32"/>
                </a:cubicBezTo>
                <a:lnTo>
                  <a:pt x="3873" y="891"/>
                </a:lnTo>
                <a:cubicBezTo>
                  <a:pt x="3854" y="910"/>
                  <a:pt x="3843" y="937"/>
                  <a:pt x="3844" y="965"/>
                </a:cubicBezTo>
                <a:lnTo>
                  <a:pt x="3844" y="1065"/>
                </a:lnTo>
                <a:cubicBezTo>
                  <a:pt x="2818" y="358"/>
                  <a:pt x="1413" y="617"/>
                  <a:pt x="706" y="1643"/>
                </a:cubicBezTo>
                <a:cubicBezTo>
                  <a:pt x="0" y="2669"/>
                  <a:pt x="258" y="4073"/>
                  <a:pt x="1284" y="4780"/>
                </a:cubicBezTo>
                <a:cubicBezTo>
                  <a:pt x="2310" y="5487"/>
                  <a:pt x="3715" y="5228"/>
                  <a:pt x="4422" y="4202"/>
                </a:cubicBezTo>
                <a:cubicBezTo>
                  <a:pt x="4953" y="3432"/>
                  <a:pt x="4953" y="2413"/>
                  <a:pt x="4422" y="1643"/>
                </a:cubicBezTo>
                <a:lnTo>
                  <a:pt x="4522" y="1643"/>
                </a:lnTo>
                <a:cubicBezTo>
                  <a:pt x="4549" y="1643"/>
                  <a:pt x="4574" y="1632"/>
                  <a:pt x="4593" y="1614"/>
                </a:cubicBezTo>
                <a:close/>
                <a:moveTo>
                  <a:pt x="4623" y="2924"/>
                </a:moveTo>
                <a:cubicBezTo>
                  <a:pt x="4625" y="4060"/>
                  <a:pt x="3704" y="4983"/>
                  <a:pt x="2568" y="4984"/>
                </a:cubicBezTo>
                <a:cubicBezTo>
                  <a:pt x="1431" y="4986"/>
                  <a:pt x="509" y="4066"/>
                  <a:pt x="507" y="2929"/>
                </a:cubicBezTo>
                <a:cubicBezTo>
                  <a:pt x="506" y="1792"/>
                  <a:pt x="1426" y="870"/>
                  <a:pt x="2562" y="868"/>
                </a:cubicBezTo>
                <a:cubicBezTo>
                  <a:pt x="3033" y="868"/>
                  <a:pt x="3490" y="1028"/>
                  <a:pt x="3856" y="1324"/>
                </a:cubicBezTo>
                <a:lnTo>
                  <a:pt x="3861" y="1491"/>
                </a:lnTo>
                <a:lnTo>
                  <a:pt x="3461" y="1891"/>
                </a:lnTo>
                <a:cubicBezTo>
                  <a:pt x="2892" y="1392"/>
                  <a:pt x="2026" y="1449"/>
                  <a:pt x="1528" y="2018"/>
                </a:cubicBezTo>
                <a:cubicBezTo>
                  <a:pt x="1029" y="2587"/>
                  <a:pt x="1086" y="3453"/>
                  <a:pt x="1655" y="3951"/>
                </a:cubicBezTo>
                <a:cubicBezTo>
                  <a:pt x="2224" y="4450"/>
                  <a:pt x="3090" y="4393"/>
                  <a:pt x="3588" y="3824"/>
                </a:cubicBezTo>
                <a:cubicBezTo>
                  <a:pt x="4036" y="3313"/>
                  <a:pt x="4042" y="2550"/>
                  <a:pt x="3601" y="2033"/>
                </a:cubicBezTo>
                <a:lnTo>
                  <a:pt x="4001" y="1633"/>
                </a:lnTo>
                <a:lnTo>
                  <a:pt x="4166" y="1639"/>
                </a:lnTo>
                <a:cubicBezTo>
                  <a:pt x="4460" y="2003"/>
                  <a:pt x="4621" y="2456"/>
                  <a:pt x="4623" y="2924"/>
                </a:cubicBezTo>
                <a:close/>
                <a:moveTo>
                  <a:pt x="2501" y="2991"/>
                </a:moveTo>
                <a:cubicBezTo>
                  <a:pt x="2540" y="3029"/>
                  <a:pt x="2603" y="3029"/>
                  <a:pt x="2642" y="2991"/>
                </a:cubicBezTo>
                <a:lnTo>
                  <a:pt x="2842" y="2791"/>
                </a:lnTo>
                <a:cubicBezTo>
                  <a:pt x="2862" y="2831"/>
                  <a:pt x="2872" y="2875"/>
                  <a:pt x="2872" y="2920"/>
                </a:cubicBezTo>
                <a:cubicBezTo>
                  <a:pt x="2872" y="3085"/>
                  <a:pt x="2738" y="3220"/>
                  <a:pt x="2572" y="3220"/>
                </a:cubicBezTo>
                <a:cubicBezTo>
                  <a:pt x="2406" y="3220"/>
                  <a:pt x="2272" y="3085"/>
                  <a:pt x="2272" y="2920"/>
                </a:cubicBezTo>
                <a:cubicBezTo>
                  <a:pt x="2272" y="2754"/>
                  <a:pt x="2406" y="2620"/>
                  <a:pt x="2572" y="2620"/>
                </a:cubicBezTo>
                <a:cubicBezTo>
                  <a:pt x="2617" y="2620"/>
                  <a:pt x="2661" y="2630"/>
                  <a:pt x="2701" y="2650"/>
                </a:cubicBezTo>
                <a:lnTo>
                  <a:pt x="2501" y="2850"/>
                </a:lnTo>
                <a:cubicBezTo>
                  <a:pt x="2462" y="2889"/>
                  <a:pt x="2462" y="2952"/>
                  <a:pt x="2501" y="2991"/>
                </a:cubicBezTo>
                <a:close/>
                <a:moveTo>
                  <a:pt x="2847" y="2503"/>
                </a:moveTo>
                <a:cubicBezTo>
                  <a:pt x="2617" y="2350"/>
                  <a:pt x="2307" y="2413"/>
                  <a:pt x="2154" y="2644"/>
                </a:cubicBezTo>
                <a:cubicBezTo>
                  <a:pt x="2002" y="2874"/>
                  <a:pt x="2065" y="3184"/>
                  <a:pt x="2295" y="3337"/>
                </a:cubicBezTo>
                <a:cubicBezTo>
                  <a:pt x="2525" y="3489"/>
                  <a:pt x="2836" y="3426"/>
                  <a:pt x="2988" y="3196"/>
                </a:cubicBezTo>
                <a:cubicBezTo>
                  <a:pt x="3099" y="3028"/>
                  <a:pt x="3099" y="2811"/>
                  <a:pt x="2988" y="2644"/>
                </a:cubicBezTo>
                <a:lnTo>
                  <a:pt x="3462" y="2170"/>
                </a:lnTo>
                <a:cubicBezTo>
                  <a:pt x="3878" y="2663"/>
                  <a:pt x="3814" y="3400"/>
                  <a:pt x="3321" y="3815"/>
                </a:cubicBezTo>
                <a:cubicBezTo>
                  <a:pt x="2828" y="4231"/>
                  <a:pt x="2091" y="4168"/>
                  <a:pt x="1675" y="3674"/>
                </a:cubicBezTo>
                <a:cubicBezTo>
                  <a:pt x="1260" y="3181"/>
                  <a:pt x="1323" y="2444"/>
                  <a:pt x="1816" y="2029"/>
                </a:cubicBezTo>
                <a:cubicBezTo>
                  <a:pt x="2251" y="1662"/>
                  <a:pt x="2886" y="1662"/>
                  <a:pt x="3321" y="2029"/>
                </a:cubicBezTo>
                <a:lnTo>
                  <a:pt x="2847" y="2503"/>
                </a:lnTo>
                <a:close/>
                <a:moveTo>
                  <a:pt x="4063" y="1429"/>
                </a:moveTo>
                <a:lnTo>
                  <a:pt x="4049" y="1003"/>
                </a:lnTo>
                <a:lnTo>
                  <a:pt x="4719" y="333"/>
                </a:lnTo>
                <a:lnTo>
                  <a:pt x="4730" y="666"/>
                </a:lnTo>
                <a:cubicBezTo>
                  <a:pt x="4730" y="721"/>
                  <a:pt x="4775" y="766"/>
                  <a:pt x="4830" y="766"/>
                </a:cubicBezTo>
                <a:lnTo>
                  <a:pt x="5163" y="777"/>
                </a:lnTo>
                <a:lnTo>
                  <a:pt x="4489" y="1443"/>
                </a:lnTo>
                <a:lnTo>
                  <a:pt x="4063" y="1429"/>
                </a:lnTo>
                <a:close/>
              </a:path>
            </a:pathLst>
          </a:custGeom>
          <a:solidFill>
            <a:schemeClr val="tx1"/>
          </a:solidFill>
          <a:ln w="12700">
            <a:noFill/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703650" y="2100094"/>
            <a:ext cx="2895565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200" dirty="0" err="1">
                <a:solidFill>
                  <a:schemeClr val="bg1"/>
                </a:solidFill>
                <a:latin typeface="Arial" panose="020B0604020202020204" pitchFamily="34" charset="0"/>
              </a:rPr>
              <a:t>Россельхозбанк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</a:rPr>
              <a:t> активно участвует в создании и реализации инструментов содействия развитию фермерства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033120" y="2591113"/>
            <a:ext cx="3312368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</a:rPr>
              <a:t>Поддержка создания комплексов по производству и переработке животноводческой продукции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381000" y="6394029"/>
            <a:ext cx="8316416" cy="5460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5271430" y="3509521"/>
            <a:ext cx="3901182" cy="2913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indent="-361950" defTabSz="871888">
              <a:spcBef>
                <a:spcPts val="12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000" b="1" dirty="0">
                <a:latin typeface="Arial" panose="020B0604020202020204" pitchFamily="34" charset="0"/>
              </a:rPr>
              <a:t>ТИПОВЫЕ БИЗНЕС-ПЛАНЫ:</a:t>
            </a:r>
          </a:p>
          <a:p>
            <a:pPr marL="628650" lvl="1" indent="-171450" defTabSz="871888">
              <a:spcBef>
                <a:spcPts val="2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–"/>
            </a:pPr>
            <a:r>
              <a:rPr lang="ru-RU" sz="1000" dirty="0">
                <a:latin typeface="Arial" panose="020B0604020202020204" pitchFamily="34" charset="0"/>
              </a:rPr>
              <a:t>Создание комплексов/ объектов по производству молока на 100 голов дойного стада КРС</a:t>
            </a:r>
          </a:p>
          <a:p>
            <a:pPr marL="628650" lvl="1" indent="-171450" defTabSz="871888">
              <a:spcBef>
                <a:spcPts val="2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–"/>
            </a:pPr>
            <a:r>
              <a:rPr lang="ru-RU" sz="1000" dirty="0">
                <a:latin typeface="Arial" panose="020B0604020202020204" pitchFamily="34" charset="0"/>
              </a:rPr>
              <a:t>Приобретение КРС для развития семейной животноводческой фермы по производству мяса-говядины на базе КФХ</a:t>
            </a:r>
          </a:p>
          <a:p>
            <a:pPr marL="361950" lvl="1" indent="-361950" defTabSz="871888">
              <a:spcBef>
                <a:spcPts val="12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000" b="1" dirty="0">
                <a:latin typeface="Arial" panose="020B0604020202020204" pitchFamily="34" charset="0"/>
              </a:rPr>
              <a:t>ГРАНТ УЧИТЫВАЕТСЯ В КАЧЕСТВЕ СОБСТВЕННОГО УЧАСТИЯ КЛИЕНТА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ru-RU" sz="1000" b="1" dirty="0">
                <a:latin typeface="Arial" panose="020B0604020202020204" pitchFamily="34" charset="0"/>
              </a:rPr>
              <a:t>ПРОГРАММЫ ГОСУДАРСТВЕННОЙ ПОДДЕРЖКИ (Пост. Правительства РФ от 14.07.2012 № 717, от 29.12.2016 № 1528)</a:t>
            </a:r>
            <a:r>
              <a:rPr lang="ru-RU" sz="1000" dirty="0">
                <a:latin typeface="Arial" panose="020B0604020202020204" pitchFamily="34" charset="0"/>
              </a:rPr>
              <a:t> </a:t>
            </a:r>
            <a:endParaRPr lang="ru-RU" sz="1000" b="1" dirty="0">
              <a:latin typeface="Arial" panose="020B0604020202020204" pitchFamily="34" charset="0"/>
            </a:endParaRPr>
          </a:p>
          <a:p>
            <a:pPr marL="361950" lvl="1" indent="-361950" defTabSz="871888">
              <a:spcBef>
                <a:spcPts val="12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000" b="1" dirty="0">
                <a:latin typeface="Arial" panose="020B0604020202020204" pitchFamily="34" charset="0"/>
              </a:rPr>
              <a:t>КРЕДИТОВАНИЕ НА УСЛОВИЯХ ПРОЕКТНОГО ФИНАНСИРОВАНИЯ</a:t>
            </a:r>
          </a:p>
          <a:p>
            <a:pPr marL="361950" lvl="1" indent="-361950" defTabSz="871888">
              <a:spcBef>
                <a:spcPts val="12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000" dirty="0">
                <a:latin typeface="Arial" panose="020B0604020202020204" pitchFamily="34" charset="0"/>
              </a:rPr>
              <a:t>Использование типовых бизнес-моделей создания основных отраслевых сельхозпредприятий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646530" y="3087803"/>
            <a:ext cx="428644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Кредитование</a:t>
            </a:r>
            <a:b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latin typeface="Arial" panose="020B0604020202020204" pitchFamily="34" charset="0"/>
              </a:rPr>
              <a:t>на цели создания комплексов/ объектов по производству молока, мяса-говядины</a:t>
            </a:r>
          </a:p>
        </p:txBody>
      </p:sp>
      <p:grpSp>
        <p:nvGrpSpPr>
          <p:cNvPr id="60" name="Группа 59"/>
          <p:cNvGrpSpPr/>
          <p:nvPr/>
        </p:nvGrpSpPr>
        <p:grpSpPr>
          <a:xfrm>
            <a:off x="982997" y="4167873"/>
            <a:ext cx="817227" cy="475253"/>
            <a:chOff x="633703" y="4595227"/>
            <a:chExt cx="817227" cy="475253"/>
          </a:xfrm>
        </p:grpSpPr>
        <p:grpSp>
          <p:nvGrpSpPr>
            <p:cNvPr id="61" name="Группа 60"/>
            <p:cNvGrpSpPr/>
            <p:nvPr/>
          </p:nvGrpSpPr>
          <p:grpSpPr>
            <a:xfrm>
              <a:off x="791277" y="4595227"/>
              <a:ext cx="475253" cy="475253"/>
              <a:chOff x="-588233" y="5080746"/>
              <a:chExt cx="475253" cy="475253"/>
            </a:xfrm>
          </p:grpSpPr>
          <p:sp>
            <p:nvSpPr>
              <p:cNvPr id="64" name="Овал 63"/>
              <p:cNvSpPr/>
              <p:nvPr/>
            </p:nvSpPr>
            <p:spPr>
              <a:xfrm>
                <a:off x="-588233" y="5080746"/>
                <a:ext cx="475253" cy="475253"/>
              </a:xfrm>
              <a:prstGeom prst="ellipse">
                <a:avLst/>
              </a:prstGeom>
              <a:solidFill>
                <a:srgbClr val="2B603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65" name="Group 411"/>
              <p:cNvGrpSpPr/>
              <p:nvPr/>
            </p:nvGrpSpPr>
            <p:grpSpPr>
              <a:xfrm>
                <a:off x="-470367" y="5183446"/>
                <a:ext cx="239520" cy="183160"/>
                <a:chOff x="3725863" y="1755775"/>
                <a:chExt cx="674688" cy="476251"/>
              </a:xfrm>
              <a:solidFill>
                <a:schemeClr val="bg1"/>
              </a:solidFill>
            </p:grpSpPr>
            <p:sp>
              <p:nvSpPr>
                <p:cNvPr id="66" name="Freeform 277"/>
                <p:cNvSpPr>
                  <a:spLocks noEditPoints="1"/>
                </p:cNvSpPr>
                <p:nvPr/>
              </p:nvSpPr>
              <p:spPr bwMode="auto">
                <a:xfrm>
                  <a:off x="3844926" y="1755775"/>
                  <a:ext cx="225425" cy="319088"/>
                </a:xfrm>
                <a:custGeom>
                  <a:avLst/>
                  <a:gdLst>
                    <a:gd name="T0" fmla="*/ 42 w 77"/>
                    <a:gd name="T1" fmla="*/ 109 h 109"/>
                    <a:gd name="T2" fmla="*/ 35 w 77"/>
                    <a:gd name="T3" fmla="*/ 109 h 109"/>
                    <a:gd name="T4" fmla="*/ 0 w 77"/>
                    <a:gd name="T5" fmla="*/ 74 h 109"/>
                    <a:gd name="T6" fmla="*/ 0 w 77"/>
                    <a:gd name="T7" fmla="*/ 36 h 109"/>
                    <a:gd name="T8" fmla="*/ 35 w 77"/>
                    <a:gd name="T9" fmla="*/ 0 h 109"/>
                    <a:gd name="T10" fmla="*/ 42 w 77"/>
                    <a:gd name="T11" fmla="*/ 0 h 109"/>
                    <a:gd name="T12" fmla="*/ 77 w 77"/>
                    <a:gd name="T13" fmla="*/ 36 h 109"/>
                    <a:gd name="T14" fmla="*/ 77 w 77"/>
                    <a:gd name="T15" fmla="*/ 74 h 109"/>
                    <a:gd name="T16" fmla="*/ 42 w 77"/>
                    <a:gd name="T17" fmla="*/ 109 h 109"/>
                    <a:gd name="T18" fmla="*/ 35 w 77"/>
                    <a:gd name="T19" fmla="*/ 12 h 109"/>
                    <a:gd name="T20" fmla="*/ 12 w 77"/>
                    <a:gd name="T21" fmla="*/ 36 h 109"/>
                    <a:gd name="T22" fmla="*/ 12 w 77"/>
                    <a:gd name="T23" fmla="*/ 74 h 109"/>
                    <a:gd name="T24" fmla="*/ 35 w 77"/>
                    <a:gd name="T25" fmla="*/ 97 h 109"/>
                    <a:gd name="T26" fmla="*/ 42 w 77"/>
                    <a:gd name="T27" fmla="*/ 97 h 109"/>
                    <a:gd name="T28" fmla="*/ 65 w 77"/>
                    <a:gd name="T29" fmla="*/ 74 h 109"/>
                    <a:gd name="T30" fmla="*/ 65 w 77"/>
                    <a:gd name="T31" fmla="*/ 36 h 109"/>
                    <a:gd name="T32" fmla="*/ 42 w 77"/>
                    <a:gd name="T33" fmla="*/ 12 h 109"/>
                    <a:gd name="T34" fmla="*/ 35 w 77"/>
                    <a:gd name="T35" fmla="*/ 12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7" h="109">
                      <a:moveTo>
                        <a:pt x="42" y="109"/>
                      </a:moveTo>
                      <a:cubicBezTo>
                        <a:pt x="35" y="109"/>
                        <a:pt x="35" y="109"/>
                        <a:pt x="35" y="109"/>
                      </a:cubicBezTo>
                      <a:cubicBezTo>
                        <a:pt x="16" y="109"/>
                        <a:pt x="0" y="93"/>
                        <a:pt x="0" y="74"/>
                      </a:cubicBezTo>
                      <a:cubicBezTo>
                        <a:pt x="0" y="36"/>
                        <a:pt x="0" y="36"/>
                        <a:pt x="0" y="36"/>
                      </a:cubicBezTo>
                      <a:cubicBezTo>
                        <a:pt x="0" y="16"/>
                        <a:pt x="16" y="0"/>
                        <a:pt x="35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61" y="0"/>
                        <a:pt x="77" y="16"/>
                        <a:pt x="77" y="36"/>
                      </a:cubicBezTo>
                      <a:cubicBezTo>
                        <a:pt x="77" y="74"/>
                        <a:pt x="77" y="74"/>
                        <a:pt x="77" y="74"/>
                      </a:cubicBezTo>
                      <a:cubicBezTo>
                        <a:pt x="77" y="93"/>
                        <a:pt x="61" y="109"/>
                        <a:pt x="42" y="109"/>
                      </a:cubicBezTo>
                      <a:close/>
                      <a:moveTo>
                        <a:pt x="35" y="12"/>
                      </a:moveTo>
                      <a:cubicBezTo>
                        <a:pt x="22" y="12"/>
                        <a:pt x="12" y="23"/>
                        <a:pt x="12" y="36"/>
                      </a:cubicBezTo>
                      <a:cubicBezTo>
                        <a:pt x="12" y="74"/>
                        <a:pt x="12" y="74"/>
                        <a:pt x="12" y="74"/>
                      </a:cubicBezTo>
                      <a:cubicBezTo>
                        <a:pt x="12" y="86"/>
                        <a:pt x="22" y="97"/>
                        <a:pt x="35" y="97"/>
                      </a:cubicBezTo>
                      <a:cubicBezTo>
                        <a:pt x="42" y="97"/>
                        <a:pt x="42" y="97"/>
                        <a:pt x="42" y="97"/>
                      </a:cubicBezTo>
                      <a:cubicBezTo>
                        <a:pt x="55" y="97"/>
                        <a:pt x="65" y="86"/>
                        <a:pt x="65" y="74"/>
                      </a:cubicBezTo>
                      <a:cubicBezTo>
                        <a:pt x="65" y="36"/>
                        <a:pt x="65" y="36"/>
                        <a:pt x="65" y="36"/>
                      </a:cubicBezTo>
                      <a:cubicBezTo>
                        <a:pt x="65" y="23"/>
                        <a:pt x="55" y="12"/>
                        <a:pt x="42" y="12"/>
                      </a:cubicBezTo>
                      <a:lnTo>
                        <a:pt x="35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7" name="Freeform 278"/>
                <p:cNvSpPr>
                  <a:spLocks/>
                </p:cNvSpPr>
                <p:nvPr/>
              </p:nvSpPr>
              <p:spPr bwMode="auto">
                <a:xfrm>
                  <a:off x="3725863" y="2044700"/>
                  <a:ext cx="461963" cy="187325"/>
                </a:xfrm>
                <a:custGeom>
                  <a:avLst/>
                  <a:gdLst>
                    <a:gd name="T0" fmla="*/ 152 w 158"/>
                    <a:gd name="T1" fmla="*/ 64 h 64"/>
                    <a:gd name="T2" fmla="*/ 7 w 158"/>
                    <a:gd name="T3" fmla="*/ 64 h 64"/>
                    <a:gd name="T4" fmla="*/ 1 w 158"/>
                    <a:gd name="T5" fmla="*/ 58 h 64"/>
                    <a:gd name="T6" fmla="*/ 1 w 158"/>
                    <a:gd name="T7" fmla="*/ 45 h 64"/>
                    <a:gd name="T8" fmla="*/ 60 w 158"/>
                    <a:gd name="T9" fmla="*/ 14 h 64"/>
                    <a:gd name="T10" fmla="*/ 60 w 158"/>
                    <a:gd name="T11" fmla="*/ 6 h 64"/>
                    <a:gd name="T12" fmla="*/ 66 w 158"/>
                    <a:gd name="T13" fmla="*/ 0 h 64"/>
                    <a:gd name="T14" fmla="*/ 72 w 158"/>
                    <a:gd name="T15" fmla="*/ 6 h 64"/>
                    <a:gd name="T16" fmla="*/ 72 w 158"/>
                    <a:gd name="T17" fmla="*/ 19 h 64"/>
                    <a:gd name="T18" fmla="*/ 67 w 158"/>
                    <a:gd name="T19" fmla="*/ 25 h 64"/>
                    <a:gd name="T20" fmla="*/ 13 w 158"/>
                    <a:gd name="T21" fmla="*/ 45 h 64"/>
                    <a:gd name="T22" fmla="*/ 13 w 158"/>
                    <a:gd name="T23" fmla="*/ 52 h 64"/>
                    <a:gd name="T24" fmla="*/ 152 w 158"/>
                    <a:gd name="T25" fmla="*/ 52 h 64"/>
                    <a:gd name="T26" fmla="*/ 158 w 158"/>
                    <a:gd name="T27" fmla="*/ 58 h 64"/>
                    <a:gd name="T28" fmla="*/ 152 w 158"/>
                    <a:gd name="T29" fmla="*/ 64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58" h="64">
                      <a:moveTo>
                        <a:pt x="152" y="64"/>
                      </a:moveTo>
                      <a:cubicBezTo>
                        <a:pt x="7" y="64"/>
                        <a:pt x="7" y="64"/>
                        <a:pt x="7" y="64"/>
                      </a:cubicBezTo>
                      <a:cubicBezTo>
                        <a:pt x="3" y="64"/>
                        <a:pt x="1" y="62"/>
                        <a:pt x="1" y="58"/>
                      </a:cubicBezTo>
                      <a:cubicBezTo>
                        <a:pt x="1" y="45"/>
                        <a:pt x="1" y="45"/>
                        <a:pt x="1" y="45"/>
                      </a:cubicBezTo>
                      <a:cubicBezTo>
                        <a:pt x="0" y="31"/>
                        <a:pt x="32" y="21"/>
                        <a:pt x="60" y="14"/>
                      </a:cubicBezTo>
                      <a:cubicBezTo>
                        <a:pt x="60" y="6"/>
                        <a:pt x="60" y="6"/>
                        <a:pt x="60" y="6"/>
                      </a:cubicBezTo>
                      <a:cubicBezTo>
                        <a:pt x="60" y="2"/>
                        <a:pt x="63" y="0"/>
                        <a:pt x="66" y="0"/>
                      </a:cubicBezTo>
                      <a:cubicBezTo>
                        <a:pt x="69" y="0"/>
                        <a:pt x="72" y="2"/>
                        <a:pt x="72" y="6"/>
                      </a:cubicBezTo>
                      <a:cubicBezTo>
                        <a:pt x="72" y="19"/>
                        <a:pt x="72" y="19"/>
                        <a:pt x="72" y="19"/>
                      </a:cubicBezTo>
                      <a:cubicBezTo>
                        <a:pt x="72" y="22"/>
                        <a:pt x="70" y="24"/>
                        <a:pt x="67" y="25"/>
                      </a:cubicBezTo>
                      <a:cubicBezTo>
                        <a:pt x="41" y="31"/>
                        <a:pt x="15" y="40"/>
                        <a:pt x="13" y="45"/>
                      </a:cubicBezTo>
                      <a:cubicBezTo>
                        <a:pt x="13" y="52"/>
                        <a:pt x="13" y="52"/>
                        <a:pt x="13" y="52"/>
                      </a:cubicBezTo>
                      <a:cubicBezTo>
                        <a:pt x="152" y="52"/>
                        <a:pt x="152" y="52"/>
                        <a:pt x="152" y="52"/>
                      </a:cubicBezTo>
                      <a:cubicBezTo>
                        <a:pt x="156" y="52"/>
                        <a:pt x="158" y="55"/>
                        <a:pt x="158" y="58"/>
                      </a:cubicBezTo>
                      <a:cubicBezTo>
                        <a:pt x="158" y="62"/>
                        <a:pt x="156" y="64"/>
                        <a:pt x="152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8" name="Freeform 279"/>
                <p:cNvSpPr>
                  <a:spLocks/>
                </p:cNvSpPr>
                <p:nvPr/>
              </p:nvSpPr>
              <p:spPr bwMode="auto">
                <a:xfrm>
                  <a:off x="3979863" y="2041525"/>
                  <a:ext cx="209550" cy="190500"/>
                </a:xfrm>
                <a:custGeom>
                  <a:avLst/>
                  <a:gdLst>
                    <a:gd name="T0" fmla="*/ 65 w 72"/>
                    <a:gd name="T1" fmla="*/ 65 h 65"/>
                    <a:gd name="T2" fmla="*/ 59 w 72"/>
                    <a:gd name="T3" fmla="*/ 59 h 65"/>
                    <a:gd name="T4" fmla="*/ 59 w 72"/>
                    <a:gd name="T5" fmla="*/ 46 h 65"/>
                    <a:gd name="T6" fmla="*/ 5 w 72"/>
                    <a:gd name="T7" fmla="*/ 26 h 65"/>
                    <a:gd name="T8" fmla="*/ 0 w 72"/>
                    <a:gd name="T9" fmla="*/ 20 h 65"/>
                    <a:gd name="T10" fmla="*/ 0 w 72"/>
                    <a:gd name="T11" fmla="*/ 6 h 65"/>
                    <a:gd name="T12" fmla="*/ 6 w 72"/>
                    <a:gd name="T13" fmla="*/ 0 h 65"/>
                    <a:gd name="T14" fmla="*/ 12 w 72"/>
                    <a:gd name="T15" fmla="*/ 6 h 65"/>
                    <a:gd name="T16" fmla="*/ 12 w 72"/>
                    <a:gd name="T17" fmla="*/ 15 h 65"/>
                    <a:gd name="T18" fmla="*/ 71 w 72"/>
                    <a:gd name="T19" fmla="*/ 47 h 65"/>
                    <a:gd name="T20" fmla="*/ 71 w 72"/>
                    <a:gd name="T21" fmla="*/ 59 h 65"/>
                    <a:gd name="T22" fmla="*/ 65 w 72"/>
                    <a:gd name="T23" fmla="*/ 65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2" h="65">
                      <a:moveTo>
                        <a:pt x="65" y="65"/>
                      </a:moveTo>
                      <a:cubicBezTo>
                        <a:pt x="62" y="65"/>
                        <a:pt x="59" y="63"/>
                        <a:pt x="59" y="59"/>
                      </a:cubicBezTo>
                      <a:cubicBezTo>
                        <a:pt x="59" y="46"/>
                        <a:pt x="59" y="46"/>
                        <a:pt x="59" y="46"/>
                      </a:cubicBezTo>
                      <a:cubicBezTo>
                        <a:pt x="57" y="41"/>
                        <a:pt x="31" y="32"/>
                        <a:pt x="5" y="26"/>
                      </a:cubicBezTo>
                      <a:cubicBezTo>
                        <a:pt x="2" y="25"/>
                        <a:pt x="0" y="23"/>
                        <a:pt x="0" y="20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" y="0"/>
                        <a:pt x="12" y="3"/>
                        <a:pt x="12" y="6"/>
                      </a:cubicBezTo>
                      <a:cubicBezTo>
                        <a:pt x="12" y="15"/>
                        <a:pt x="12" y="15"/>
                        <a:pt x="12" y="15"/>
                      </a:cubicBezTo>
                      <a:cubicBezTo>
                        <a:pt x="40" y="22"/>
                        <a:pt x="72" y="32"/>
                        <a:pt x="71" y="47"/>
                      </a:cubicBezTo>
                      <a:cubicBezTo>
                        <a:pt x="71" y="59"/>
                        <a:pt x="71" y="59"/>
                        <a:pt x="71" y="59"/>
                      </a:cubicBezTo>
                      <a:cubicBezTo>
                        <a:pt x="71" y="63"/>
                        <a:pt x="69" y="65"/>
                        <a:pt x="65" y="6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0" name="Freeform 280"/>
                <p:cNvSpPr>
                  <a:spLocks noEditPoints="1"/>
                </p:cNvSpPr>
                <p:nvPr/>
              </p:nvSpPr>
              <p:spPr bwMode="auto">
                <a:xfrm>
                  <a:off x="4116388" y="1843088"/>
                  <a:ext cx="187325" cy="263525"/>
                </a:xfrm>
                <a:custGeom>
                  <a:avLst/>
                  <a:gdLst>
                    <a:gd name="T0" fmla="*/ 35 w 64"/>
                    <a:gd name="T1" fmla="*/ 90 h 90"/>
                    <a:gd name="T2" fmla="*/ 30 w 64"/>
                    <a:gd name="T3" fmla="*/ 90 h 90"/>
                    <a:gd name="T4" fmla="*/ 0 w 64"/>
                    <a:gd name="T5" fmla="*/ 60 h 90"/>
                    <a:gd name="T6" fmla="*/ 0 w 64"/>
                    <a:gd name="T7" fmla="*/ 30 h 90"/>
                    <a:gd name="T8" fmla="*/ 30 w 64"/>
                    <a:gd name="T9" fmla="*/ 0 h 90"/>
                    <a:gd name="T10" fmla="*/ 35 w 64"/>
                    <a:gd name="T11" fmla="*/ 0 h 90"/>
                    <a:gd name="T12" fmla="*/ 64 w 64"/>
                    <a:gd name="T13" fmla="*/ 30 h 90"/>
                    <a:gd name="T14" fmla="*/ 64 w 64"/>
                    <a:gd name="T15" fmla="*/ 60 h 90"/>
                    <a:gd name="T16" fmla="*/ 35 w 64"/>
                    <a:gd name="T17" fmla="*/ 90 h 90"/>
                    <a:gd name="T18" fmla="*/ 30 w 64"/>
                    <a:gd name="T19" fmla="*/ 12 h 90"/>
                    <a:gd name="T20" fmla="*/ 12 w 64"/>
                    <a:gd name="T21" fmla="*/ 30 h 90"/>
                    <a:gd name="T22" fmla="*/ 12 w 64"/>
                    <a:gd name="T23" fmla="*/ 60 h 90"/>
                    <a:gd name="T24" fmla="*/ 30 w 64"/>
                    <a:gd name="T25" fmla="*/ 78 h 90"/>
                    <a:gd name="T26" fmla="*/ 35 w 64"/>
                    <a:gd name="T27" fmla="*/ 78 h 90"/>
                    <a:gd name="T28" fmla="*/ 52 w 64"/>
                    <a:gd name="T29" fmla="*/ 60 h 90"/>
                    <a:gd name="T30" fmla="*/ 52 w 64"/>
                    <a:gd name="T31" fmla="*/ 30 h 90"/>
                    <a:gd name="T32" fmla="*/ 35 w 64"/>
                    <a:gd name="T33" fmla="*/ 12 h 90"/>
                    <a:gd name="T34" fmla="*/ 30 w 64"/>
                    <a:gd name="T35" fmla="*/ 12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64" h="90">
                      <a:moveTo>
                        <a:pt x="35" y="90"/>
                      </a:moveTo>
                      <a:cubicBezTo>
                        <a:pt x="30" y="90"/>
                        <a:pt x="30" y="90"/>
                        <a:pt x="30" y="90"/>
                      </a:cubicBezTo>
                      <a:cubicBezTo>
                        <a:pt x="13" y="90"/>
                        <a:pt x="0" y="76"/>
                        <a:pt x="0" y="60"/>
                      </a:cubicBezTo>
                      <a:cubicBezTo>
                        <a:pt x="0" y="30"/>
                        <a:pt x="0" y="30"/>
                        <a:pt x="0" y="30"/>
                      </a:cubicBezTo>
                      <a:cubicBezTo>
                        <a:pt x="0" y="14"/>
                        <a:pt x="13" y="0"/>
                        <a:pt x="30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51" y="0"/>
                        <a:pt x="64" y="14"/>
                        <a:pt x="64" y="30"/>
                      </a:cubicBezTo>
                      <a:cubicBezTo>
                        <a:pt x="64" y="60"/>
                        <a:pt x="64" y="60"/>
                        <a:pt x="64" y="60"/>
                      </a:cubicBezTo>
                      <a:cubicBezTo>
                        <a:pt x="64" y="76"/>
                        <a:pt x="51" y="90"/>
                        <a:pt x="35" y="90"/>
                      </a:cubicBezTo>
                      <a:close/>
                      <a:moveTo>
                        <a:pt x="30" y="12"/>
                      </a:moveTo>
                      <a:cubicBezTo>
                        <a:pt x="20" y="12"/>
                        <a:pt x="12" y="20"/>
                        <a:pt x="12" y="30"/>
                      </a:cubicBezTo>
                      <a:cubicBezTo>
                        <a:pt x="12" y="60"/>
                        <a:pt x="12" y="60"/>
                        <a:pt x="12" y="60"/>
                      </a:cubicBezTo>
                      <a:cubicBezTo>
                        <a:pt x="12" y="70"/>
                        <a:pt x="20" y="78"/>
                        <a:pt x="30" y="78"/>
                      </a:cubicBezTo>
                      <a:cubicBezTo>
                        <a:pt x="35" y="78"/>
                        <a:pt x="35" y="78"/>
                        <a:pt x="35" y="78"/>
                      </a:cubicBezTo>
                      <a:cubicBezTo>
                        <a:pt x="45" y="78"/>
                        <a:pt x="52" y="70"/>
                        <a:pt x="52" y="60"/>
                      </a:cubicBezTo>
                      <a:cubicBezTo>
                        <a:pt x="52" y="30"/>
                        <a:pt x="52" y="30"/>
                        <a:pt x="52" y="30"/>
                      </a:cubicBezTo>
                      <a:cubicBezTo>
                        <a:pt x="52" y="20"/>
                        <a:pt x="45" y="12"/>
                        <a:pt x="35" y="12"/>
                      </a:cubicBezTo>
                      <a:lnTo>
                        <a:pt x="30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1" name="Freeform 281"/>
                <p:cNvSpPr>
                  <a:spLocks/>
                </p:cNvSpPr>
                <p:nvPr/>
              </p:nvSpPr>
              <p:spPr bwMode="auto">
                <a:xfrm>
                  <a:off x="4164013" y="2074863"/>
                  <a:ext cx="34925" cy="66675"/>
                </a:xfrm>
                <a:custGeom>
                  <a:avLst/>
                  <a:gdLst>
                    <a:gd name="T0" fmla="*/ 6 w 12"/>
                    <a:gd name="T1" fmla="*/ 23 h 23"/>
                    <a:gd name="T2" fmla="*/ 0 w 12"/>
                    <a:gd name="T3" fmla="*/ 17 h 23"/>
                    <a:gd name="T4" fmla="*/ 0 w 12"/>
                    <a:gd name="T5" fmla="*/ 6 h 23"/>
                    <a:gd name="T6" fmla="*/ 6 w 12"/>
                    <a:gd name="T7" fmla="*/ 0 h 23"/>
                    <a:gd name="T8" fmla="*/ 12 w 12"/>
                    <a:gd name="T9" fmla="*/ 6 h 23"/>
                    <a:gd name="T10" fmla="*/ 12 w 12"/>
                    <a:gd name="T11" fmla="*/ 17 h 23"/>
                    <a:gd name="T12" fmla="*/ 6 w 12"/>
                    <a:gd name="T13" fmla="*/ 2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" h="23">
                      <a:moveTo>
                        <a:pt x="6" y="23"/>
                      </a:moveTo>
                      <a:cubicBezTo>
                        <a:pt x="2" y="23"/>
                        <a:pt x="0" y="20"/>
                        <a:pt x="0" y="17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2" y="0"/>
                        <a:pt x="6" y="0"/>
                      </a:cubicBezTo>
                      <a:cubicBezTo>
                        <a:pt x="9" y="0"/>
                        <a:pt x="12" y="3"/>
                        <a:pt x="12" y="6"/>
                      </a:cubicBezTo>
                      <a:cubicBezTo>
                        <a:pt x="12" y="17"/>
                        <a:pt x="12" y="17"/>
                        <a:pt x="12" y="17"/>
                      </a:cubicBezTo>
                      <a:cubicBezTo>
                        <a:pt x="12" y="20"/>
                        <a:pt x="9" y="23"/>
                        <a:pt x="6" y="2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2" name="Freeform 282"/>
                <p:cNvSpPr>
                  <a:spLocks/>
                </p:cNvSpPr>
                <p:nvPr/>
              </p:nvSpPr>
              <p:spPr bwMode="auto">
                <a:xfrm>
                  <a:off x="4227513" y="2197100"/>
                  <a:ext cx="173038" cy="34925"/>
                </a:xfrm>
                <a:custGeom>
                  <a:avLst/>
                  <a:gdLst>
                    <a:gd name="T0" fmla="*/ 53 w 59"/>
                    <a:gd name="T1" fmla="*/ 12 h 12"/>
                    <a:gd name="T2" fmla="*/ 6 w 59"/>
                    <a:gd name="T3" fmla="*/ 12 h 12"/>
                    <a:gd name="T4" fmla="*/ 0 w 59"/>
                    <a:gd name="T5" fmla="*/ 6 h 12"/>
                    <a:gd name="T6" fmla="*/ 6 w 59"/>
                    <a:gd name="T7" fmla="*/ 0 h 12"/>
                    <a:gd name="T8" fmla="*/ 53 w 59"/>
                    <a:gd name="T9" fmla="*/ 0 h 12"/>
                    <a:gd name="T10" fmla="*/ 59 w 59"/>
                    <a:gd name="T11" fmla="*/ 6 h 12"/>
                    <a:gd name="T12" fmla="*/ 53 w 59"/>
                    <a:gd name="T13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9" h="12">
                      <a:moveTo>
                        <a:pt x="53" y="12"/>
                      </a:moveTo>
                      <a:cubicBezTo>
                        <a:pt x="6" y="12"/>
                        <a:pt x="6" y="12"/>
                        <a:pt x="6" y="12"/>
                      </a:cubicBezTo>
                      <a:cubicBezTo>
                        <a:pt x="3" y="12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56" y="0"/>
                        <a:pt x="59" y="3"/>
                        <a:pt x="59" y="6"/>
                      </a:cubicBezTo>
                      <a:cubicBezTo>
                        <a:pt x="59" y="10"/>
                        <a:pt x="56" y="12"/>
                        <a:pt x="53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3" name="Freeform 283"/>
                <p:cNvSpPr>
                  <a:spLocks/>
                </p:cNvSpPr>
                <p:nvPr/>
              </p:nvSpPr>
              <p:spPr bwMode="auto">
                <a:xfrm>
                  <a:off x="4225926" y="2074863"/>
                  <a:ext cx="174625" cy="157163"/>
                </a:xfrm>
                <a:custGeom>
                  <a:avLst/>
                  <a:gdLst>
                    <a:gd name="T0" fmla="*/ 54 w 60"/>
                    <a:gd name="T1" fmla="*/ 54 h 54"/>
                    <a:gd name="T2" fmla="*/ 48 w 60"/>
                    <a:gd name="T3" fmla="*/ 48 h 54"/>
                    <a:gd name="T4" fmla="*/ 48 w 60"/>
                    <a:gd name="T5" fmla="*/ 38 h 54"/>
                    <a:gd name="T6" fmla="*/ 5 w 60"/>
                    <a:gd name="T7" fmla="*/ 23 h 54"/>
                    <a:gd name="T8" fmla="*/ 0 w 60"/>
                    <a:gd name="T9" fmla="*/ 17 h 54"/>
                    <a:gd name="T10" fmla="*/ 0 w 60"/>
                    <a:gd name="T11" fmla="*/ 6 h 54"/>
                    <a:gd name="T12" fmla="*/ 6 w 60"/>
                    <a:gd name="T13" fmla="*/ 0 h 54"/>
                    <a:gd name="T14" fmla="*/ 12 w 60"/>
                    <a:gd name="T15" fmla="*/ 6 h 54"/>
                    <a:gd name="T16" fmla="*/ 12 w 60"/>
                    <a:gd name="T17" fmla="*/ 12 h 54"/>
                    <a:gd name="T18" fmla="*/ 60 w 60"/>
                    <a:gd name="T19" fmla="*/ 38 h 54"/>
                    <a:gd name="T20" fmla="*/ 60 w 60"/>
                    <a:gd name="T21" fmla="*/ 48 h 54"/>
                    <a:gd name="T22" fmla="*/ 54 w 60"/>
                    <a:gd name="T23" fmla="*/ 54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0" h="54">
                      <a:moveTo>
                        <a:pt x="54" y="54"/>
                      </a:moveTo>
                      <a:cubicBezTo>
                        <a:pt x="50" y="54"/>
                        <a:pt x="48" y="52"/>
                        <a:pt x="48" y="48"/>
                      </a:cubicBezTo>
                      <a:cubicBezTo>
                        <a:pt x="48" y="38"/>
                        <a:pt x="48" y="38"/>
                        <a:pt x="48" y="38"/>
                      </a:cubicBezTo>
                      <a:cubicBezTo>
                        <a:pt x="45" y="34"/>
                        <a:pt x="25" y="27"/>
                        <a:pt x="5" y="23"/>
                      </a:cubicBezTo>
                      <a:cubicBezTo>
                        <a:pt x="2" y="22"/>
                        <a:pt x="0" y="20"/>
                        <a:pt x="0" y="17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"/>
                        <a:pt x="3" y="0"/>
                        <a:pt x="6" y="0"/>
                      </a:cubicBezTo>
                      <a:cubicBezTo>
                        <a:pt x="9" y="0"/>
                        <a:pt x="12" y="2"/>
                        <a:pt x="12" y="6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44" y="20"/>
                        <a:pt x="60" y="28"/>
                        <a:pt x="60" y="38"/>
                      </a:cubicBezTo>
                      <a:cubicBezTo>
                        <a:pt x="60" y="48"/>
                        <a:pt x="60" y="48"/>
                        <a:pt x="60" y="48"/>
                      </a:cubicBezTo>
                      <a:cubicBezTo>
                        <a:pt x="60" y="52"/>
                        <a:pt x="57" y="54"/>
                        <a:pt x="54" y="5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62" name="Прямоугольник 61"/>
            <p:cNvSpPr/>
            <p:nvPr/>
          </p:nvSpPr>
          <p:spPr>
            <a:xfrm>
              <a:off x="633703" y="4819920"/>
              <a:ext cx="817227" cy="2443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клиент</a:t>
              </a:r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982997" y="4807210"/>
            <a:ext cx="817227" cy="475253"/>
            <a:chOff x="-792725" y="4047737"/>
            <a:chExt cx="817227" cy="475253"/>
          </a:xfrm>
        </p:grpSpPr>
        <p:sp>
          <p:nvSpPr>
            <p:cNvPr id="75" name="Овал 74"/>
            <p:cNvSpPr/>
            <p:nvPr/>
          </p:nvSpPr>
          <p:spPr>
            <a:xfrm>
              <a:off x="-624029" y="4047737"/>
              <a:ext cx="475253" cy="475253"/>
            </a:xfrm>
            <a:prstGeom prst="ellipse">
              <a:avLst/>
            </a:prstGeom>
            <a:solidFill>
              <a:srgbClr val="2B60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-792725" y="4253256"/>
              <a:ext cx="817227" cy="2443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сумма</a:t>
              </a:r>
            </a:p>
          </p:txBody>
        </p:sp>
        <p:sp>
          <p:nvSpPr>
            <p:cNvPr id="77" name="Freeform 9"/>
            <p:cNvSpPr>
              <a:spLocks noEditPoints="1"/>
            </p:cNvSpPr>
            <p:nvPr/>
          </p:nvSpPr>
          <p:spPr bwMode="auto">
            <a:xfrm>
              <a:off x="-463612" y="4124529"/>
              <a:ext cx="164566" cy="173904"/>
            </a:xfrm>
            <a:custGeom>
              <a:avLst/>
              <a:gdLst>
                <a:gd name="T0" fmla="*/ 240 w 1477"/>
                <a:gd name="T1" fmla="*/ 188 h 1850"/>
                <a:gd name="T2" fmla="*/ 77 w 1477"/>
                <a:gd name="T3" fmla="*/ 577 h 1850"/>
                <a:gd name="T4" fmla="*/ 169 w 1477"/>
                <a:gd name="T5" fmla="*/ 970 h 1850"/>
                <a:gd name="T6" fmla="*/ 162 w 1477"/>
                <a:gd name="T7" fmla="*/ 1240 h 1850"/>
                <a:gd name="T8" fmla="*/ 0 w 1477"/>
                <a:gd name="T9" fmla="*/ 1631 h 1850"/>
                <a:gd name="T10" fmla="*/ 1243 w 1477"/>
                <a:gd name="T11" fmla="*/ 1396 h 1850"/>
                <a:gd name="T12" fmla="*/ 1399 w 1477"/>
                <a:gd name="T13" fmla="*/ 973 h 1850"/>
                <a:gd name="T14" fmla="*/ 1315 w 1477"/>
                <a:gd name="T15" fmla="*/ 611 h 1850"/>
                <a:gd name="T16" fmla="*/ 1472 w 1477"/>
                <a:gd name="T17" fmla="*/ 188 h 1850"/>
                <a:gd name="T18" fmla="*/ 386 w 1477"/>
                <a:gd name="T19" fmla="*/ 508 h 1850"/>
                <a:gd name="T20" fmla="*/ 271 w 1477"/>
                <a:gd name="T21" fmla="*/ 538 h 1850"/>
                <a:gd name="T22" fmla="*/ 693 w 1477"/>
                <a:gd name="T23" fmla="*/ 736 h 1850"/>
                <a:gd name="T24" fmla="*/ 477 w 1477"/>
                <a:gd name="T25" fmla="*/ 541 h 1850"/>
                <a:gd name="T26" fmla="*/ 598 w 1477"/>
                <a:gd name="T27" fmla="*/ 567 h 1850"/>
                <a:gd name="T28" fmla="*/ 689 w 1477"/>
                <a:gd name="T29" fmla="*/ 431 h 1850"/>
                <a:gd name="T30" fmla="*/ 689 w 1477"/>
                <a:gd name="T31" fmla="*/ 579 h 1850"/>
                <a:gd name="T32" fmla="*/ 1023 w 1477"/>
                <a:gd name="T33" fmla="*/ 431 h 1850"/>
                <a:gd name="T34" fmla="*/ 1163 w 1477"/>
                <a:gd name="T35" fmla="*/ 897 h 1850"/>
                <a:gd name="T36" fmla="*/ 1224 w 1477"/>
                <a:gd name="T37" fmla="*/ 846 h 1850"/>
                <a:gd name="T38" fmla="*/ 1113 w 1477"/>
                <a:gd name="T39" fmla="*/ 567 h 1850"/>
                <a:gd name="T40" fmla="*/ 1235 w 1477"/>
                <a:gd name="T41" fmla="*/ 541 h 1850"/>
                <a:gd name="T42" fmla="*/ 951 w 1477"/>
                <a:gd name="T43" fmla="*/ 956 h 1850"/>
                <a:gd name="T44" fmla="*/ 860 w 1477"/>
                <a:gd name="T45" fmla="*/ 820 h 1850"/>
                <a:gd name="T46" fmla="*/ 739 w 1477"/>
                <a:gd name="T47" fmla="*/ 826 h 1850"/>
                <a:gd name="T48" fmla="*/ 648 w 1477"/>
                <a:gd name="T49" fmla="*/ 974 h 1850"/>
                <a:gd name="T50" fmla="*/ 648 w 1477"/>
                <a:gd name="T51" fmla="*/ 826 h 1850"/>
                <a:gd name="T52" fmla="*/ 314 w 1477"/>
                <a:gd name="T53" fmla="*/ 930 h 1850"/>
                <a:gd name="T54" fmla="*/ 163 w 1477"/>
                <a:gd name="T55" fmla="*/ 729 h 1850"/>
                <a:gd name="T56" fmla="*/ 163 w 1477"/>
                <a:gd name="T57" fmla="*/ 846 h 1850"/>
                <a:gd name="T58" fmla="*/ 314 w 1477"/>
                <a:gd name="T59" fmla="*/ 1154 h 1850"/>
                <a:gd name="T60" fmla="*/ 253 w 1477"/>
                <a:gd name="T61" fmla="*/ 1126 h 1850"/>
                <a:gd name="T62" fmla="*/ 91 w 1477"/>
                <a:gd name="T63" fmla="*/ 1514 h 1850"/>
                <a:gd name="T64" fmla="*/ 364 w 1477"/>
                <a:gd name="T65" fmla="*/ 1741 h 1850"/>
                <a:gd name="T66" fmla="*/ 364 w 1477"/>
                <a:gd name="T67" fmla="*/ 1594 h 1850"/>
                <a:gd name="T68" fmla="*/ 454 w 1477"/>
                <a:gd name="T69" fmla="*/ 1752 h 1850"/>
                <a:gd name="T70" fmla="*/ 576 w 1477"/>
                <a:gd name="T71" fmla="*/ 1759 h 1850"/>
                <a:gd name="T72" fmla="*/ 784 w 1477"/>
                <a:gd name="T73" fmla="*/ 1462 h 1850"/>
                <a:gd name="T74" fmla="*/ 91 w 1477"/>
                <a:gd name="T75" fmla="*/ 1393 h 1850"/>
                <a:gd name="T76" fmla="*/ 526 w 1477"/>
                <a:gd name="T77" fmla="*/ 1206 h 1850"/>
                <a:gd name="T78" fmla="*/ 617 w 1477"/>
                <a:gd name="T79" fmla="*/ 1364 h 1850"/>
                <a:gd name="T80" fmla="*/ 738 w 1477"/>
                <a:gd name="T81" fmla="*/ 1370 h 1850"/>
                <a:gd name="T82" fmla="*/ 829 w 1477"/>
                <a:gd name="T83" fmla="*/ 1223 h 1850"/>
                <a:gd name="T84" fmla="*/ 829 w 1477"/>
                <a:gd name="T85" fmla="*/ 1370 h 1850"/>
                <a:gd name="T86" fmla="*/ 667 w 1477"/>
                <a:gd name="T87" fmla="*/ 1611 h 1850"/>
                <a:gd name="T88" fmla="*/ 1000 w 1477"/>
                <a:gd name="T89" fmla="*/ 1715 h 1850"/>
                <a:gd name="T90" fmla="*/ 1000 w 1477"/>
                <a:gd name="T91" fmla="*/ 1571 h 1850"/>
                <a:gd name="T92" fmla="*/ 1091 w 1477"/>
                <a:gd name="T93" fmla="*/ 1682 h 1850"/>
                <a:gd name="T94" fmla="*/ 1152 w 1477"/>
                <a:gd name="T95" fmla="*/ 1631 h 1850"/>
                <a:gd name="T96" fmla="*/ 1041 w 1477"/>
                <a:gd name="T97" fmla="*/ 1206 h 1850"/>
                <a:gd name="T98" fmla="*/ 1314 w 1477"/>
                <a:gd name="T99" fmla="*/ 1243 h 1850"/>
                <a:gd name="T100" fmla="*/ 1314 w 1477"/>
                <a:gd name="T101" fmla="*/ 1126 h 1850"/>
                <a:gd name="T102" fmla="*/ 254 w 1477"/>
                <a:gd name="T103" fmla="*/ 1006 h 1850"/>
                <a:gd name="T104" fmla="*/ 1314 w 1477"/>
                <a:gd name="T105" fmla="*/ 1005 h 1850"/>
                <a:gd name="T106" fmla="*/ 1326 w 1477"/>
                <a:gd name="T107" fmla="*/ 508 h 1850"/>
                <a:gd name="T108" fmla="*/ 1386 w 1477"/>
                <a:gd name="T109" fmla="*/ 458 h 1850"/>
                <a:gd name="T110" fmla="*/ 856 w 1477"/>
                <a:gd name="T111" fmla="*/ 91 h 1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77" h="1850">
                  <a:moveTo>
                    <a:pt x="1472" y="188"/>
                  </a:moveTo>
                  <a:cubicBezTo>
                    <a:pt x="1430" y="59"/>
                    <a:pt x="1133" y="0"/>
                    <a:pt x="856" y="0"/>
                  </a:cubicBezTo>
                  <a:cubicBezTo>
                    <a:pt x="578" y="0"/>
                    <a:pt x="282" y="59"/>
                    <a:pt x="240" y="188"/>
                  </a:cubicBezTo>
                  <a:cubicBezTo>
                    <a:pt x="237" y="194"/>
                    <a:pt x="234" y="201"/>
                    <a:pt x="234" y="208"/>
                  </a:cubicBezTo>
                  <a:cubicBezTo>
                    <a:pt x="234" y="455"/>
                    <a:pt x="234" y="455"/>
                    <a:pt x="234" y="455"/>
                  </a:cubicBezTo>
                  <a:cubicBezTo>
                    <a:pt x="131" y="493"/>
                    <a:pt x="90" y="538"/>
                    <a:pt x="77" y="577"/>
                  </a:cubicBezTo>
                  <a:cubicBezTo>
                    <a:pt x="74" y="583"/>
                    <a:pt x="72" y="590"/>
                    <a:pt x="72" y="597"/>
                  </a:cubicBezTo>
                  <a:cubicBezTo>
                    <a:pt x="72" y="846"/>
                    <a:pt x="72" y="846"/>
                    <a:pt x="72" y="846"/>
                  </a:cubicBezTo>
                  <a:cubicBezTo>
                    <a:pt x="72" y="897"/>
                    <a:pt x="109" y="938"/>
                    <a:pt x="169" y="970"/>
                  </a:cubicBezTo>
                  <a:cubicBezTo>
                    <a:pt x="168" y="971"/>
                    <a:pt x="168" y="972"/>
                    <a:pt x="168" y="973"/>
                  </a:cubicBezTo>
                  <a:cubicBezTo>
                    <a:pt x="164" y="980"/>
                    <a:pt x="162" y="986"/>
                    <a:pt x="162" y="993"/>
                  </a:cubicBezTo>
                  <a:cubicBezTo>
                    <a:pt x="162" y="1240"/>
                    <a:pt x="162" y="1240"/>
                    <a:pt x="162" y="1240"/>
                  </a:cubicBezTo>
                  <a:cubicBezTo>
                    <a:pt x="59" y="1278"/>
                    <a:pt x="18" y="1323"/>
                    <a:pt x="5" y="1362"/>
                  </a:cubicBezTo>
                  <a:cubicBezTo>
                    <a:pt x="2" y="1368"/>
                    <a:pt x="0" y="1375"/>
                    <a:pt x="0" y="1382"/>
                  </a:cubicBezTo>
                  <a:cubicBezTo>
                    <a:pt x="0" y="1631"/>
                    <a:pt x="0" y="1631"/>
                    <a:pt x="0" y="1631"/>
                  </a:cubicBezTo>
                  <a:cubicBezTo>
                    <a:pt x="0" y="1782"/>
                    <a:pt x="322" y="1850"/>
                    <a:pt x="621" y="1850"/>
                  </a:cubicBezTo>
                  <a:cubicBezTo>
                    <a:pt x="920" y="1850"/>
                    <a:pt x="1243" y="1782"/>
                    <a:pt x="1243" y="1631"/>
                  </a:cubicBezTo>
                  <a:cubicBezTo>
                    <a:pt x="1243" y="1396"/>
                    <a:pt x="1243" y="1396"/>
                    <a:pt x="1243" y="1396"/>
                  </a:cubicBezTo>
                  <a:cubicBezTo>
                    <a:pt x="1340" y="1361"/>
                    <a:pt x="1405" y="1310"/>
                    <a:pt x="1405" y="1243"/>
                  </a:cubicBezTo>
                  <a:cubicBezTo>
                    <a:pt x="1405" y="993"/>
                    <a:pt x="1405" y="993"/>
                    <a:pt x="1405" y="993"/>
                  </a:cubicBezTo>
                  <a:cubicBezTo>
                    <a:pt x="1405" y="986"/>
                    <a:pt x="1403" y="979"/>
                    <a:pt x="1399" y="973"/>
                  </a:cubicBezTo>
                  <a:cubicBezTo>
                    <a:pt x="1388" y="938"/>
                    <a:pt x="1358" y="907"/>
                    <a:pt x="1308" y="880"/>
                  </a:cubicBezTo>
                  <a:cubicBezTo>
                    <a:pt x="1312" y="869"/>
                    <a:pt x="1315" y="858"/>
                    <a:pt x="1315" y="846"/>
                  </a:cubicBezTo>
                  <a:cubicBezTo>
                    <a:pt x="1315" y="611"/>
                    <a:pt x="1315" y="611"/>
                    <a:pt x="1315" y="611"/>
                  </a:cubicBezTo>
                  <a:cubicBezTo>
                    <a:pt x="1413" y="576"/>
                    <a:pt x="1477" y="525"/>
                    <a:pt x="1477" y="458"/>
                  </a:cubicBezTo>
                  <a:cubicBezTo>
                    <a:pt x="1477" y="208"/>
                    <a:pt x="1477" y="208"/>
                    <a:pt x="1477" y="208"/>
                  </a:cubicBezTo>
                  <a:cubicBezTo>
                    <a:pt x="1477" y="201"/>
                    <a:pt x="1475" y="194"/>
                    <a:pt x="1472" y="188"/>
                  </a:cubicBezTo>
                  <a:close/>
                  <a:moveTo>
                    <a:pt x="325" y="341"/>
                  </a:moveTo>
                  <a:cubicBezTo>
                    <a:pt x="343" y="351"/>
                    <a:pt x="364" y="361"/>
                    <a:pt x="386" y="369"/>
                  </a:cubicBezTo>
                  <a:cubicBezTo>
                    <a:pt x="386" y="508"/>
                    <a:pt x="386" y="508"/>
                    <a:pt x="386" y="508"/>
                  </a:cubicBezTo>
                  <a:cubicBezTo>
                    <a:pt x="346" y="489"/>
                    <a:pt x="325" y="471"/>
                    <a:pt x="325" y="458"/>
                  </a:cubicBezTo>
                  <a:lnTo>
                    <a:pt x="325" y="341"/>
                  </a:lnTo>
                  <a:close/>
                  <a:moveTo>
                    <a:pt x="271" y="538"/>
                  </a:moveTo>
                  <a:cubicBezTo>
                    <a:pt x="363" y="633"/>
                    <a:pt x="616" y="677"/>
                    <a:pt x="856" y="677"/>
                  </a:cubicBezTo>
                  <a:cubicBezTo>
                    <a:pt x="969" y="677"/>
                    <a:pt x="1085" y="667"/>
                    <a:pt x="1186" y="647"/>
                  </a:cubicBezTo>
                  <a:cubicBezTo>
                    <a:pt x="1116" y="688"/>
                    <a:pt x="951" y="736"/>
                    <a:pt x="693" y="736"/>
                  </a:cubicBezTo>
                  <a:cubicBezTo>
                    <a:pt x="343" y="736"/>
                    <a:pt x="163" y="646"/>
                    <a:pt x="163" y="608"/>
                  </a:cubicBezTo>
                  <a:cubicBezTo>
                    <a:pt x="163" y="599"/>
                    <a:pt x="184" y="569"/>
                    <a:pt x="271" y="538"/>
                  </a:cubicBezTo>
                  <a:close/>
                  <a:moveTo>
                    <a:pt x="477" y="541"/>
                  </a:moveTo>
                  <a:cubicBezTo>
                    <a:pt x="477" y="397"/>
                    <a:pt x="477" y="397"/>
                    <a:pt x="477" y="397"/>
                  </a:cubicBezTo>
                  <a:cubicBezTo>
                    <a:pt x="515" y="407"/>
                    <a:pt x="556" y="415"/>
                    <a:pt x="598" y="421"/>
                  </a:cubicBezTo>
                  <a:cubicBezTo>
                    <a:pt x="598" y="567"/>
                    <a:pt x="598" y="567"/>
                    <a:pt x="598" y="567"/>
                  </a:cubicBezTo>
                  <a:cubicBezTo>
                    <a:pt x="552" y="560"/>
                    <a:pt x="511" y="551"/>
                    <a:pt x="477" y="541"/>
                  </a:cubicBezTo>
                  <a:close/>
                  <a:moveTo>
                    <a:pt x="689" y="579"/>
                  </a:moveTo>
                  <a:cubicBezTo>
                    <a:pt x="689" y="431"/>
                    <a:pt x="689" y="431"/>
                    <a:pt x="689" y="431"/>
                  </a:cubicBezTo>
                  <a:cubicBezTo>
                    <a:pt x="729" y="435"/>
                    <a:pt x="770" y="437"/>
                    <a:pt x="811" y="438"/>
                  </a:cubicBezTo>
                  <a:cubicBezTo>
                    <a:pt x="811" y="585"/>
                    <a:pt x="811" y="585"/>
                    <a:pt x="811" y="585"/>
                  </a:cubicBezTo>
                  <a:cubicBezTo>
                    <a:pt x="767" y="584"/>
                    <a:pt x="726" y="582"/>
                    <a:pt x="689" y="579"/>
                  </a:cubicBezTo>
                  <a:close/>
                  <a:moveTo>
                    <a:pt x="901" y="585"/>
                  </a:moveTo>
                  <a:cubicBezTo>
                    <a:pt x="901" y="438"/>
                    <a:pt x="901" y="438"/>
                    <a:pt x="901" y="438"/>
                  </a:cubicBezTo>
                  <a:cubicBezTo>
                    <a:pt x="942" y="437"/>
                    <a:pt x="983" y="435"/>
                    <a:pt x="1023" y="431"/>
                  </a:cubicBezTo>
                  <a:cubicBezTo>
                    <a:pt x="1023" y="579"/>
                    <a:pt x="1023" y="579"/>
                    <a:pt x="1023" y="579"/>
                  </a:cubicBezTo>
                  <a:cubicBezTo>
                    <a:pt x="985" y="582"/>
                    <a:pt x="945" y="584"/>
                    <a:pt x="901" y="585"/>
                  </a:cubicBezTo>
                  <a:close/>
                  <a:moveTo>
                    <a:pt x="1163" y="897"/>
                  </a:moveTo>
                  <a:cubicBezTo>
                    <a:pt x="1163" y="758"/>
                    <a:pt x="1163" y="758"/>
                    <a:pt x="1163" y="758"/>
                  </a:cubicBezTo>
                  <a:cubicBezTo>
                    <a:pt x="1186" y="749"/>
                    <a:pt x="1206" y="739"/>
                    <a:pt x="1224" y="729"/>
                  </a:cubicBezTo>
                  <a:cubicBezTo>
                    <a:pt x="1224" y="846"/>
                    <a:pt x="1224" y="846"/>
                    <a:pt x="1224" y="846"/>
                  </a:cubicBezTo>
                  <a:cubicBezTo>
                    <a:pt x="1224" y="859"/>
                    <a:pt x="1203" y="878"/>
                    <a:pt x="1163" y="897"/>
                  </a:cubicBezTo>
                  <a:close/>
                  <a:moveTo>
                    <a:pt x="1235" y="541"/>
                  </a:moveTo>
                  <a:cubicBezTo>
                    <a:pt x="1200" y="551"/>
                    <a:pt x="1160" y="560"/>
                    <a:pt x="1113" y="567"/>
                  </a:cubicBezTo>
                  <a:cubicBezTo>
                    <a:pt x="1113" y="421"/>
                    <a:pt x="1113" y="421"/>
                    <a:pt x="1113" y="421"/>
                  </a:cubicBezTo>
                  <a:cubicBezTo>
                    <a:pt x="1156" y="415"/>
                    <a:pt x="1197" y="407"/>
                    <a:pt x="1235" y="397"/>
                  </a:cubicBezTo>
                  <a:lnTo>
                    <a:pt x="1235" y="541"/>
                  </a:lnTo>
                  <a:close/>
                  <a:moveTo>
                    <a:pt x="1073" y="786"/>
                  </a:moveTo>
                  <a:cubicBezTo>
                    <a:pt x="1073" y="930"/>
                    <a:pt x="1073" y="930"/>
                    <a:pt x="1073" y="930"/>
                  </a:cubicBezTo>
                  <a:cubicBezTo>
                    <a:pt x="1038" y="939"/>
                    <a:pt x="997" y="948"/>
                    <a:pt x="951" y="956"/>
                  </a:cubicBezTo>
                  <a:cubicBezTo>
                    <a:pt x="951" y="809"/>
                    <a:pt x="951" y="809"/>
                    <a:pt x="951" y="809"/>
                  </a:cubicBezTo>
                  <a:cubicBezTo>
                    <a:pt x="994" y="803"/>
                    <a:pt x="1035" y="795"/>
                    <a:pt x="1073" y="786"/>
                  </a:cubicBezTo>
                  <a:close/>
                  <a:moveTo>
                    <a:pt x="860" y="820"/>
                  </a:moveTo>
                  <a:cubicBezTo>
                    <a:pt x="860" y="967"/>
                    <a:pt x="860" y="967"/>
                    <a:pt x="860" y="967"/>
                  </a:cubicBezTo>
                  <a:cubicBezTo>
                    <a:pt x="823" y="971"/>
                    <a:pt x="782" y="973"/>
                    <a:pt x="739" y="974"/>
                  </a:cubicBezTo>
                  <a:cubicBezTo>
                    <a:pt x="739" y="826"/>
                    <a:pt x="739" y="826"/>
                    <a:pt x="739" y="826"/>
                  </a:cubicBezTo>
                  <a:cubicBezTo>
                    <a:pt x="779" y="825"/>
                    <a:pt x="820" y="823"/>
                    <a:pt x="860" y="820"/>
                  </a:cubicBezTo>
                  <a:close/>
                  <a:moveTo>
                    <a:pt x="648" y="826"/>
                  </a:moveTo>
                  <a:cubicBezTo>
                    <a:pt x="648" y="974"/>
                    <a:pt x="648" y="974"/>
                    <a:pt x="648" y="974"/>
                  </a:cubicBezTo>
                  <a:cubicBezTo>
                    <a:pt x="605" y="973"/>
                    <a:pt x="564" y="971"/>
                    <a:pt x="526" y="967"/>
                  </a:cubicBezTo>
                  <a:cubicBezTo>
                    <a:pt x="526" y="820"/>
                    <a:pt x="526" y="820"/>
                    <a:pt x="526" y="820"/>
                  </a:cubicBezTo>
                  <a:cubicBezTo>
                    <a:pt x="566" y="823"/>
                    <a:pt x="607" y="825"/>
                    <a:pt x="648" y="826"/>
                  </a:cubicBezTo>
                  <a:close/>
                  <a:moveTo>
                    <a:pt x="436" y="809"/>
                  </a:moveTo>
                  <a:cubicBezTo>
                    <a:pt x="436" y="956"/>
                    <a:pt x="436" y="956"/>
                    <a:pt x="436" y="956"/>
                  </a:cubicBezTo>
                  <a:cubicBezTo>
                    <a:pt x="389" y="948"/>
                    <a:pt x="349" y="939"/>
                    <a:pt x="314" y="930"/>
                  </a:cubicBezTo>
                  <a:cubicBezTo>
                    <a:pt x="314" y="786"/>
                    <a:pt x="314" y="786"/>
                    <a:pt x="314" y="786"/>
                  </a:cubicBezTo>
                  <a:cubicBezTo>
                    <a:pt x="352" y="795"/>
                    <a:pt x="393" y="803"/>
                    <a:pt x="436" y="809"/>
                  </a:cubicBezTo>
                  <a:close/>
                  <a:moveTo>
                    <a:pt x="163" y="729"/>
                  </a:moveTo>
                  <a:cubicBezTo>
                    <a:pt x="181" y="739"/>
                    <a:pt x="201" y="749"/>
                    <a:pt x="223" y="758"/>
                  </a:cubicBezTo>
                  <a:cubicBezTo>
                    <a:pt x="223" y="897"/>
                    <a:pt x="223" y="897"/>
                    <a:pt x="223" y="897"/>
                  </a:cubicBezTo>
                  <a:cubicBezTo>
                    <a:pt x="183" y="878"/>
                    <a:pt x="163" y="859"/>
                    <a:pt x="163" y="846"/>
                  </a:cubicBezTo>
                  <a:lnTo>
                    <a:pt x="163" y="729"/>
                  </a:lnTo>
                  <a:close/>
                  <a:moveTo>
                    <a:pt x="253" y="1126"/>
                  </a:moveTo>
                  <a:cubicBezTo>
                    <a:pt x="271" y="1136"/>
                    <a:pt x="291" y="1146"/>
                    <a:pt x="314" y="1154"/>
                  </a:cubicBezTo>
                  <a:cubicBezTo>
                    <a:pt x="314" y="1293"/>
                    <a:pt x="314" y="1293"/>
                    <a:pt x="314" y="1293"/>
                  </a:cubicBezTo>
                  <a:cubicBezTo>
                    <a:pt x="274" y="1274"/>
                    <a:pt x="253" y="1256"/>
                    <a:pt x="253" y="1243"/>
                  </a:cubicBezTo>
                  <a:lnTo>
                    <a:pt x="253" y="1126"/>
                  </a:lnTo>
                  <a:close/>
                  <a:moveTo>
                    <a:pt x="151" y="1682"/>
                  </a:moveTo>
                  <a:cubicBezTo>
                    <a:pt x="111" y="1663"/>
                    <a:pt x="91" y="1644"/>
                    <a:pt x="91" y="1631"/>
                  </a:cubicBezTo>
                  <a:cubicBezTo>
                    <a:pt x="91" y="1514"/>
                    <a:pt x="91" y="1514"/>
                    <a:pt x="91" y="1514"/>
                  </a:cubicBezTo>
                  <a:cubicBezTo>
                    <a:pt x="109" y="1524"/>
                    <a:pt x="129" y="1534"/>
                    <a:pt x="151" y="1543"/>
                  </a:cubicBezTo>
                  <a:lnTo>
                    <a:pt x="151" y="1682"/>
                  </a:lnTo>
                  <a:close/>
                  <a:moveTo>
                    <a:pt x="364" y="1741"/>
                  </a:moveTo>
                  <a:cubicBezTo>
                    <a:pt x="317" y="1733"/>
                    <a:pt x="277" y="1724"/>
                    <a:pt x="242" y="1715"/>
                  </a:cubicBezTo>
                  <a:cubicBezTo>
                    <a:pt x="242" y="1571"/>
                    <a:pt x="242" y="1571"/>
                    <a:pt x="242" y="1571"/>
                  </a:cubicBezTo>
                  <a:cubicBezTo>
                    <a:pt x="280" y="1580"/>
                    <a:pt x="321" y="1588"/>
                    <a:pt x="364" y="1594"/>
                  </a:cubicBezTo>
                  <a:lnTo>
                    <a:pt x="364" y="1741"/>
                  </a:lnTo>
                  <a:close/>
                  <a:moveTo>
                    <a:pt x="576" y="1759"/>
                  </a:moveTo>
                  <a:cubicBezTo>
                    <a:pt x="533" y="1758"/>
                    <a:pt x="492" y="1756"/>
                    <a:pt x="454" y="1752"/>
                  </a:cubicBezTo>
                  <a:cubicBezTo>
                    <a:pt x="454" y="1605"/>
                    <a:pt x="454" y="1605"/>
                    <a:pt x="454" y="1605"/>
                  </a:cubicBezTo>
                  <a:cubicBezTo>
                    <a:pt x="494" y="1608"/>
                    <a:pt x="535" y="1610"/>
                    <a:pt x="576" y="1611"/>
                  </a:cubicBezTo>
                  <a:lnTo>
                    <a:pt x="576" y="1759"/>
                  </a:lnTo>
                  <a:close/>
                  <a:moveTo>
                    <a:pt x="91" y="1393"/>
                  </a:moveTo>
                  <a:cubicBezTo>
                    <a:pt x="91" y="1384"/>
                    <a:pt x="112" y="1354"/>
                    <a:pt x="199" y="1323"/>
                  </a:cubicBezTo>
                  <a:cubicBezTo>
                    <a:pt x="291" y="1418"/>
                    <a:pt x="544" y="1462"/>
                    <a:pt x="784" y="1462"/>
                  </a:cubicBezTo>
                  <a:cubicBezTo>
                    <a:pt x="897" y="1462"/>
                    <a:pt x="1013" y="1452"/>
                    <a:pt x="1114" y="1432"/>
                  </a:cubicBezTo>
                  <a:cubicBezTo>
                    <a:pt x="1044" y="1473"/>
                    <a:pt x="879" y="1521"/>
                    <a:pt x="621" y="1521"/>
                  </a:cubicBezTo>
                  <a:cubicBezTo>
                    <a:pt x="271" y="1521"/>
                    <a:pt x="91" y="1431"/>
                    <a:pt x="91" y="1393"/>
                  </a:cubicBezTo>
                  <a:close/>
                  <a:moveTo>
                    <a:pt x="404" y="1326"/>
                  </a:moveTo>
                  <a:cubicBezTo>
                    <a:pt x="404" y="1182"/>
                    <a:pt x="404" y="1182"/>
                    <a:pt x="404" y="1182"/>
                  </a:cubicBezTo>
                  <a:cubicBezTo>
                    <a:pt x="442" y="1192"/>
                    <a:pt x="483" y="1200"/>
                    <a:pt x="526" y="1206"/>
                  </a:cubicBezTo>
                  <a:cubicBezTo>
                    <a:pt x="526" y="1352"/>
                    <a:pt x="526" y="1352"/>
                    <a:pt x="526" y="1352"/>
                  </a:cubicBezTo>
                  <a:cubicBezTo>
                    <a:pt x="480" y="1345"/>
                    <a:pt x="439" y="1336"/>
                    <a:pt x="404" y="1326"/>
                  </a:cubicBezTo>
                  <a:close/>
                  <a:moveTo>
                    <a:pt x="617" y="1364"/>
                  </a:moveTo>
                  <a:cubicBezTo>
                    <a:pt x="617" y="1216"/>
                    <a:pt x="617" y="1216"/>
                    <a:pt x="617" y="1216"/>
                  </a:cubicBezTo>
                  <a:cubicBezTo>
                    <a:pt x="657" y="1220"/>
                    <a:pt x="698" y="1222"/>
                    <a:pt x="738" y="1223"/>
                  </a:cubicBezTo>
                  <a:cubicBezTo>
                    <a:pt x="738" y="1370"/>
                    <a:pt x="738" y="1370"/>
                    <a:pt x="738" y="1370"/>
                  </a:cubicBezTo>
                  <a:cubicBezTo>
                    <a:pt x="695" y="1369"/>
                    <a:pt x="654" y="1367"/>
                    <a:pt x="617" y="1364"/>
                  </a:cubicBezTo>
                  <a:close/>
                  <a:moveTo>
                    <a:pt x="829" y="1370"/>
                  </a:moveTo>
                  <a:cubicBezTo>
                    <a:pt x="829" y="1223"/>
                    <a:pt x="829" y="1223"/>
                    <a:pt x="829" y="1223"/>
                  </a:cubicBezTo>
                  <a:cubicBezTo>
                    <a:pt x="870" y="1222"/>
                    <a:pt x="911" y="1220"/>
                    <a:pt x="951" y="1216"/>
                  </a:cubicBezTo>
                  <a:cubicBezTo>
                    <a:pt x="951" y="1364"/>
                    <a:pt x="951" y="1364"/>
                    <a:pt x="951" y="1364"/>
                  </a:cubicBezTo>
                  <a:cubicBezTo>
                    <a:pt x="913" y="1367"/>
                    <a:pt x="872" y="1369"/>
                    <a:pt x="829" y="1370"/>
                  </a:cubicBezTo>
                  <a:close/>
                  <a:moveTo>
                    <a:pt x="788" y="1752"/>
                  </a:moveTo>
                  <a:cubicBezTo>
                    <a:pt x="751" y="1756"/>
                    <a:pt x="710" y="1758"/>
                    <a:pt x="667" y="1759"/>
                  </a:cubicBezTo>
                  <a:cubicBezTo>
                    <a:pt x="667" y="1611"/>
                    <a:pt x="667" y="1611"/>
                    <a:pt x="667" y="1611"/>
                  </a:cubicBezTo>
                  <a:cubicBezTo>
                    <a:pt x="707" y="1610"/>
                    <a:pt x="748" y="1608"/>
                    <a:pt x="788" y="1605"/>
                  </a:cubicBezTo>
                  <a:lnTo>
                    <a:pt x="788" y="1752"/>
                  </a:lnTo>
                  <a:close/>
                  <a:moveTo>
                    <a:pt x="1000" y="1715"/>
                  </a:moveTo>
                  <a:cubicBezTo>
                    <a:pt x="966" y="1724"/>
                    <a:pt x="925" y="1733"/>
                    <a:pt x="879" y="1741"/>
                  </a:cubicBezTo>
                  <a:cubicBezTo>
                    <a:pt x="879" y="1594"/>
                    <a:pt x="879" y="1594"/>
                    <a:pt x="879" y="1594"/>
                  </a:cubicBezTo>
                  <a:cubicBezTo>
                    <a:pt x="921" y="1588"/>
                    <a:pt x="963" y="1580"/>
                    <a:pt x="1000" y="1571"/>
                  </a:cubicBezTo>
                  <a:lnTo>
                    <a:pt x="1000" y="1715"/>
                  </a:lnTo>
                  <a:close/>
                  <a:moveTo>
                    <a:pt x="1152" y="1631"/>
                  </a:moveTo>
                  <a:cubicBezTo>
                    <a:pt x="1152" y="1644"/>
                    <a:pt x="1131" y="1663"/>
                    <a:pt x="1091" y="1682"/>
                  </a:cubicBezTo>
                  <a:cubicBezTo>
                    <a:pt x="1091" y="1543"/>
                    <a:pt x="1091" y="1543"/>
                    <a:pt x="1091" y="1543"/>
                  </a:cubicBezTo>
                  <a:cubicBezTo>
                    <a:pt x="1113" y="1534"/>
                    <a:pt x="1134" y="1524"/>
                    <a:pt x="1152" y="1514"/>
                  </a:cubicBezTo>
                  <a:lnTo>
                    <a:pt x="1152" y="1631"/>
                  </a:lnTo>
                  <a:close/>
                  <a:moveTo>
                    <a:pt x="1163" y="1326"/>
                  </a:moveTo>
                  <a:cubicBezTo>
                    <a:pt x="1128" y="1336"/>
                    <a:pt x="1088" y="1345"/>
                    <a:pt x="1041" y="1352"/>
                  </a:cubicBezTo>
                  <a:cubicBezTo>
                    <a:pt x="1041" y="1206"/>
                    <a:pt x="1041" y="1206"/>
                    <a:pt x="1041" y="1206"/>
                  </a:cubicBezTo>
                  <a:cubicBezTo>
                    <a:pt x="1084" y="1200"/>
                    <a:pt x="1125" y="1192"/>
                    <a:pt x="1163" y="1182"/>
                  </a:cubicBezTo>
                  <a:lnTo>
                    <a:pt x="1163" y="1326"/>
                  </a:lnTo>
                  <a:close/>
                  <a:moveTo>
                    <a:pt x="1314" y="1243"/>
                  </a:moveTo>
                  <a:cubicBezTo>
                    <a:pt x="1314" y="1256"/>
                    <a:pt x="1294" y="1274"/>
                    <a:pt x="1254" y="1293"/>
                  </a:cubicBezTo>
                  <a:cubicBezTo>
                    <a:pt x="1254" y="1154"/>
                    <a:pt x="1254" y="1154"/>
                    <a:pt x="1254" y="1154"/>
                  </a:cubicBezTo>
                  <a:cubicBezTo>
                    <a:pt x="1276" y="1146"/>
                    <a:pt x="1296" y="1136"/>
                    <a:pt x="1314" y="1126"/>
                  </a:cubicBezTo>
                  <a:lnTo>
                    <a:pt x="1314" y="1243"/>
                  </a:lnTo>
                  <a:close/>
                  <a:moveTo>
                    <a:pt x="784" y="1133"/>
                  </a:moveTo>
                  <a:cubicBezTo>
                    <a:pt x="439" y="1133"/>
                    <a:pt x="259" y="1046"/>
                    <a:pt x="254" y="1006"/>
                  </a:cubicBezTo>
                  <a:cubicBezTo>
                    <a:pt x="373" y="1046"/>
                    <a:pt x="536" y="1065"/>
                    <a:pt x="693" y="1065"/>
                  </a:cubicBezTo>
                  <a:cubicBezTo>
                    <a:pt x="911" y="1065"/>
                    <a:pt x="1139" y="1029"/>
                    <a:pt x="1249" y="951"/>
                  </a:cubicBezTo>
                  <a:cubicBezTo>
                    <a:pt x="1302" y="976"/>
                    <a:pt x="1314" y="998"/>
                    <a:pt x="1314" y="1005"/>
                  </a:cubicBezTo>
                  <a:cubicBezTo>
                    <a:pt x="1314" y="1043"/>
                    <a:pt x="1134" y="1133"/>
                    <a:pt x="784" y="1133"/>
                  </a:cubicBezTo>
                  <a:close/>
                  <a:moveTo>
                    <a:pt x="1386" y="458"/>
                  </a:moveTo>
                  <a:cubicBezTo>
                    <a:pt x="1386" y="471"/>
                    <a:pt x="1366" y="489"/>
                    <a:pt x="1326" y="508"/>
                  </a:cubicBezTo>
                  <a:cubicBezTo>
                    <a:pt x="1326" y="369"/>
                    <a:pt x="1326" y="369"/>
                    <a:pt x="1326" y="369"/>
                  </a:cubicBezTo>
                  <a:cubicBezTo>
                    <a:pt x="1348" y="361"/>
                    <a:pt x="1368" y="351"/>
                    <a:pt x="1386" y="341"/>
                  </a:cubicBezTo>
                  <a:lnTo>
                    <a:pt x="1386" y="458"/>
                  </a:lnTo>
                  <a:close/>
                  <a:moveTo>
                    <a:pt x="856" y="348"/>
                  </a:moveTo>
                  <a:cubicBezTo>
                    <a:pt x="506" y="348"/>
                    <a:pt x="325" y="258"/>
                    <a:pt x="325" y="220"/>
                  </a:cubicBezTo>
                  <a:cubicBezTo>
                    <a:pt x="325" y="181"/>
                    <a:pt x="506" y="91"/>
                    <a:pt x="856" y="91"/>
                  </a:cubicBezTo>
                  <a:cubicBezTo>
                    <a:pt x="1206" y="91"/>
                    <a:pt x="1386" y="181"/>
                    <a:pt x="1386" y="220"/>
                  </a:cubicBezTo>
                  <a:cubicBezTo>
                    <a:pt x="1386" y="258"/>
                    <a:pt x="1206" y="348"/>
                    <a:pt x="856" y="3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982997" y="6085885"/>
            <a:ext cx="817227" cy="475253"/>
            <a:chOff x="-795017" y="2692105"/>
            <a:chExt cx="817227" cy="475253"/>
          </a:xfrm>
        </p:grpSpPr>
        <p:grpSp>
          <p:nvGrpSpPr>
            <p:cNvPr id="79" name="Группа 78"/>
            <p:cNvGrpSpPr/>
            <p:nvPr/>
          </p:nvGrpSpPr>
          <p:grpSpPr>
            <a:xfrm>
              <a:off x="-795017" y="2692105"/>
              <a:ext cx="817227" cy="475253"/>
              <a:chOff x="-792725" y="4047737"/>
              <a:chExt cx="817227" cy="475253"/>
            </a:xfrm>
          </p:grpSpPr>
          <p:sp>
            <p:nvSpPr>
              <p:cNvPr id="91" name="Овал 90"/>
              <p:cNvSpPr/>
              <p:nvPr/>
            </p:nvSpPr>
            <p:spPr>
              <a:xfrm>
                <a:off x="-624029" y="4047737"/>
                <a:ext cx="475253" cy="475253"/>
              </a:xfrm>
              <a:prstGeom prst="ellipse">
                <a:avLst/>
              </a:prstGeom>
              <a:solidFill>
                <a:srgbClr val="2B603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" name="Прямоугольник 91"/>
              <p:cNvSpPr/>
              <p:nvPr/>
            </p:nvSpPr>
            <p:spPr>
              <a:xfrm>
                <a:off x="-792725" y="4253256"/>
                <a:ext cx="817227" cy="24439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5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обеспечение</a:t>
                </a:r>
              </a:p>
            </p:txBody>
          </p:sp>
        </p:grpSp>
        <p:grpSp>
          <p:nvGrpSpPr>
            <p:cNvPr id="80" name="Group 1462"/>
            <p:cNvGrpSpPr/>
            <p:nvPr/>
          </p:nvGrpSpPr>
          <p:grpSpPr>
            <a:xfrm>
              <a:off x="-464841" y="2793202"/>
              <a:ext cx="153095" cy="161033"/>
              <a:chOff x="2489201" y="17492663"/>
              <a:chExt cx="379413" cy="500063"/>
            </a:xfrm>
            <a:solidFill>
              <a:schemeClr val="bg1"/>
            </a:solidFill>
          </p:grpSpPr>
          <p:sp>
            <p:nvSpPr>
              <p:cNvPr id="85" name="Freeform 584"/>
              <p:cNvSpPr>
                <a:spLocks/>
              </p:cNvSpPr>
              <p:nvPr/>
            </p:nvSpPr>
            <p:spPr bwMode="auto">
              <a:xfrm>
                <a:off x="2555876" y="17681575"/>
                <a:ext cx="246063" cy="36513"/>
              </a:xfrm>
              <a:custGeom>
                <a:avLst/>
                <a:gdLst>
                  <a:gd name="T0" fmla="*/ 78 w 84"/>
                  <a:gd name="T1" fmla="*/ 12 h 12"/>
                  <a:gd name="T2" fmla="*/ 6 w 84"/>
                  <a:gd name="T3" fmla="*/ 12 h 12"/>
                  <a:gd name="T4" fmla="*/ 0 w 84"/>
                  <a:gd name="T5" fmla="*/ 6 h 12"/>
                  <a:gd name="T6" fmla="*/ 6 w 84"/>
                  <a:gd name="T7" fmla="*/ 0 h 12"/>
                  <a:gd name="T8" fmla="*/ 78 w 84"/>
                  <a:gd name="T9" fmla="*/ 0 h 12"/>
                  <a:gd name="T10" fmla="*/ 84 w 84"/>
                  <a:gd name="T11" fmla="*/ 6 h 12"/>
                  <a:gd name="T12" fmla="*/ 78 w 84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12">
                    <a:moveTo>
                      <a:pt x="78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81" y="0"/>
                      <a:pt x="84" y="3"/>
                      <a:pt x="84" y="6"/>
                    </a:cubicBezTo>
                    <a:cubicBezTo>
                      <a:pt x="84" y="10"/>
                      <a:pt x="81" y="12"/>
                      <a:pt x="7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6" name="Freeform 585"/>
              <p:cNvSpPr>
                <a:spLocks/>
              </p:cNvSpPr>
              <p:nvPr/>
            </p:nvSpPr>
            <p:spPr bwMode="auto">
              <a:xfrm>
                <a:off x="2555876" y="17740313"/>
                <a:ext cx="246063" cy="34925"/>
              </a:xfrm>
              <a:custGeom>
                <a:avLst/>
                <a:gdLst>
                  <a:gd name="T0" fmla="*/ 78 w 84"/>
                  <a:gd name="T1" fmla="*/ 12 h 12"/>
                  <a:gd name="T2" fmla="*/ 6 w 84"/>
                  <a:gd name="T3" fmla="*/ 12 h 12"/>
                  <a:gd name="T4" fmla="*/ 0 w 84"/>
                  <a:gd name="T5" fmla="*/ 6 h 12"/>
                  <a:gd name="T6" fmla="*/ 6 w 84"/>
                  <a:gd name="T7" fmla="*/ 0 h 12"/>
                  <a:gd name="T8" fmla="*/ 78 w 84"/>
                  <a:gd name="T9" fmla="*/ 0 h 12"/>
                  <a:gd name="T10" fmla="*/ 84 w 84"/>
                  <a:gd name="T11" fmla="*/ 6 h 12"/>
                  <a:gd name="T12" fmla="*/ 78 w 84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12">
                    <a:moveTo>
                      <a:pt x="78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81" y="0"/>
                      <a:pt x="84" y="3"/>
                      <a:pt x="84" y="6"/>
                    </a:cubicBezTo>
                    <a:cubicBezTo>
                      <a:pt x="84" y="10"/>
                      <a:pt x="81" y="12"/>
                      <a:pt x="7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Freeform 586"/>
              <p:cNvSpPr>
                <a:spLocks/>
              </p:cNvSpPr>
              <p:nvPr/>
            </p:nvSpPr>
            <p:spPr bwMode="auto">
              <a:xfrm>
                <a:off x="2555876" y="17799050"/>
                <a:ext cx="246063" cy="34925"/>
              </a:xfrm>
              <a:custGeom>
                <a:avLst/>
                <a:gdLst>
                  <a:gd name="T0" fmla="*/ 78 w 84"/>
                  <a:gd name="T1" fmla="*/ 12 h 12"/>
                  <a:gd name="T2" fmla="*/ 6 w 84"/>
                  <a:gd name="T3" fmla="*/ 12 h 12"/>
                  <a:gd name="T4" fmla="*/ 0 w 84"/>
                  <a:gd name="T5" fmla="*/ 6 h 12"/>
                  <a:gd name="T6" fmla="*/ 6 w 84"/>
                  <a:gd name="T7" fmla="*/ 0 h 12"/>
                  <a:gd name="T8" fmla="*/ 78 w 84"/>
                  <a:gd name="T9" fmla="*/ 0 h 12"/>
                  <a:gd name="T10" fmla="*/ 84 w 84"/>
                  <a:gd name="T11" fmla="*/ 6 h 12"/>
                  <a:gd name="T12" fmla="*/ 78 w 84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12">
                    <a:moveTo>
                      <a:pt x="78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81" y="0"/>
                      <a:pt x="84" y="3"/>
                      <a:pt x="84" y="6"/>
                    </a:cubicBezTo>
                    <a:cubicBezTo>
                      <a:pt x="84" y="10"/>
                      <a:pt x="81" y="12"/>
                      <a:pt x="7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Freeform 587"/>
              <p:cNvSpPr>
                <a:spLocks/>
              </p:cNvSpPr>
              <p:nvPr/>
            </p:nvSpPr>
            <p:spPr bwMode="auto">
              <a:xfrm>
                <a:off x="2555876" y="17860963"/>
                <a:ext cx="141288" cy="34925"/>
              </a:xfrm>
              <a:custGeom>
                <a:avLst/>
                <a:gdLst>
                  <a:gd name="T0" fmla="*/ 42 w 48"/>
                  <a:gd name="T1" fmla="*/ 12 h 12"/>
                  <a:gd name="T2" fmla="*/ 6 w 48"/>
                  <a:gd name="T3" fmla="*/ 12 h 12"/>
                  <a:gd name="T4" fmla="*/ 0 w 48"/>
                  <a:gd name="T5" fmla="*/ 6 h 12"/>
                  <a:gd name="T6" fmla="*/ 6 w 48"/>
                  <a:gd name="T7" fmla="*/ 0 h 12"/>
                  <a:gd name="T8" fmla="*/ 42 w 48"/>
                  <a:gd name="T9" fmla="*/ 0 h 12"/>
                  <a:gd name="T10" fmla="*/ 48 w 48"/>
                  <a:gd name="T11" fmla="*/ 6 h 12"/>
                  <a:gd name="T12" fmla="*/ 42 w 48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12">
                    <a:moveTo>
                      <a:pt x="42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9"/>
                      <a:pt x="0" y="6"/>
                    </a:cubicBezTo>
                    <a:cubicBezTo>
                      <a:pt x="0" y="2"/>
                      <a:pt x="2" y="0"/>
                      <a:pt x="6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5" y="0"/>
                      <a:pt x="48" y="2"/>
                      <a:pt x="48" y="6"/>
                    </a:cubicBezTo>
                    <a:cubicBezTo>
                      <a:pt x="48" y="9"/>
                      <a:pt x="45" y="12"/>
                      <a:pt x="4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9" name="Freeform 588"/>
              <p:cNvSpPr>
                <a:spLocks/>
              </p:cNvSpPr>
              <p:nvPr/>
            </p:nvSpPr>
            <p:spPr bwMode="auto">
              <a:xfrm>
                <a:off x="2489201" y="17492663"/>
                <a:ext cx="379413" cy="500063"/>
              </a:xfrm>
              <a:custGeom>
                <a:avLst/>
                <a:gdLst>
                  <a:gd name="T0" fmla="*/ 112 w 130"/>
                  <a:gd name="T1" fmla="*/ 171 h 171"/>
                  <a:gd name="T2" fmla="*/ 17 w 130"/>
                  <a:gd name="T3" fmla="*/ 171 h 171"/>
                  <a:gd name="T4" fmla="*/ 0 w 130"/>
                  <a:gd name="T5" fmla="*/ 153 h 171"/>
                  <a:gd name="T6" fmla="*/ 0 w 130"/>
                  <a:gd name="T7" fmla="*/ 18 h 171"/>
                  <a:gd name="T8" fmla="*/ 17 w 130"/>
                  <a:gd name="T9" fmla="*/ 0 h 171"/>
                  <a:gd name="T10" fmla="*/ 23 w 130"/>
                  <a:gd name="T11" fmla="*/ 6 h 171"/>
                  <a:gd name="T12" fmla="*/ 17 w 130"/>
                  <a:gd name="T13" fmla="*/ 12 h 171"/>
                  <a:gd name="T14" fmla="*/ 12 w 130"/>
                  <a:gd name="T15" fmla="*/ 18 h 171"/>
                  <a:gd name="T16" fmla="*/ 12 w 130"/>
                  <a:gd name="T17" fmla="*/ 153 h 171"/>
                  <a:gd name="T18" fmla="*/ 17 w 130"/>
                  <a:gd name="T19" fmla="*/ 159 h 171"/>
                  <a:gd name="T20" fmla="*/ 112 w 130"/>
                  <a:gd name="T21" fmla="*/ 159 h 171"/>
                  <a:gd name="T22" fmla="*/ 118 w 130"/>
                  <a:gd name="T23" fmla="*/ 153 h 171"/>
                  <a:gd name="T24" fmla="*/ 118 w 130"/>
                  <a:gd name="T25" fmla="*/ 18 h 171"/>
                  <a:gd name="T26" fmla="*/ 112 w 130"/>
                  <a:gd name="T27" fmla="*/ 12 h 171"/>
                  <a:gd name="T28" fmla="*/ 89 w 130"/>
                  <a:gd name="T29" fmla="*/ 12 h 171"/>
                  <a:gd name="T30" fmla="*/ 83 w 130"/>
                  <a:gd name="T31" fmla="*/ 6 h 171"/>
                  <a:gd name="T32" fmla="*/ 89 w 130"/>
                  <a:gd name="T33" fmla="*/ 0 h 171"/>
                  <a:gd name="T34" fmla="*/ 112 w 130"/>
                  <a:gd name="T35" fmla="*/ 0 h 171"/>
                  <a:gd name="T36" fmla="*/ 130 w 130"/>
                  <a:gd name="T37" fmla="*/ 18 h 171"/>
                  <a:gd name="T38" fmla="*/ 130 w 130"/>
                  <a:gd name="T39" fmla="*/ 153 h 171"/>
                  <a:gd name="T40" fmla="*/ 112 w 130"/>
                  <a:gd name="T41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0" h="171">
                    <a:moveTo>
                      <a:pt x="112" y="171"/>
                    </a:moveTo>
                    <a:cubicBezTo>
                      <a:pt x="17" y="171"/>
                      <a:pt x="17" y="171"/>
                      <a:pt x="17" y="171"/>
                    </a:cubicBezTo>
                    <a:cubicBezTo>
                      <a:pt x="8" y="171"/>
                      <a:pt x="0" y="163"/>
                      <a:pt x="0" y="153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8" y="0"/>
                      <a:pt x="17" y="0"/>
                    </a:cubicBezTo>
                    <a:cubicBezTo>
                      <a:pt x="21" y="0"/>
                      <a:pt x="23" y="3"/>
                      <a:pt x="23" y="6"/>
                    </a:cubicBezTo>
                    <a:cubicBezTo>
                      <a:pt x="23" y="9"/>
                      <a:pt x="21" y="12"/>
                      <a:pt x="17" y="12"/>
                    </a:cubicBezTo>
                    <a:cubicBezTo>
                      <a:pt x="14" y="12"/>
                      <a:pt x="12" y="14"/>
                      <a:pt x="12" y="18"/>
                    </a:cubicBezTo>
                    <a:cubicBezTo>
                      <a:pt x="12" y="153"/>
                      <a:pt x="12" y="153"/>
                      <a:pt x="12" y="153"/>
                    </a:cubicBezTo>
                    <a:cubicBezTo>
                      <a:pt x="12" y="156"/>
                      <a:pt x="14" y="159"/>
                      <a:pt x="17" y="159"/>
                    </a:cubicBezTo>
                    <a:cubicBezTo>
                      <a:pt x="112" y="159"/>
                      <a:pt x="112" y="159"/>
                      <a:pt x="112" y="159"/>
                    </a:cubicBezTo>
                    <a:cubicBezTo>
                      <a:pt x="116" y="159"/>
                      <a:pt x="118" y="156"/>
                      <a:pt x="118" y="153"/>
                    </a:cubicBezTo>
                    <a:cubicBezTo>
                      <a:pt x="118" y="18"/>
                      <a:pt x="118" y="18"/>
                      <a:pt x="118" y="18"/>
                    </a:cubicBezTo>
                    <a:cubicBezTo>
                      <a:pt x="118" y="14"/>
                      <a:pt x="116" y="12"/>
                      <a:pt x="112" y="12"/>
                    </a:cubicBezTo>
                    <a:cubicBezTo>
                      <a:pt x="89" y="12"/>
                      <a:pt x="89" y="12"/>
                      <a:pt x="89" y="12"/>
                    </a:cubicBezTo>
                    <a:cubicBezTo>
                      <a:pt x="86" y="12"/>
                      <a:pt x="83" y="9"/>
                      <a:pt x="83" y="6"/>
                    </a:cubicBezTo>
                    <a:cubicBezTo>
                      <a:pt x="83" y="3"/>
                      <a:pt x="86" y="0"/>
                      <a:pt x="89" y="0"/>
                    </a:cubicBezTo>
                    <a:cubicBezTo>
                      <a:pt x="112" y="0"/>
                      <a:pt x="112" y="0"/>
                      <a:pt x="112" y="0"/>
                    </a:cubicBezTo>
                    <a:cubicBezTo>
                      <a:pt x="122" y="0"/>
                      <a:pt x="130" y="8"/>
                      <a:pt x="130" y="18"/>
                    </a:cubicBezTo>
                    <a:cubicBezTo>
                      <a:pt x="130" y="153"/>
                      <a:pt x="130" y="153"/>
                      <a:pt x="130" y="153"/>
                    </a:cubicBezTo>
                    <a:cubicBezTo>
                      <a:pt x="130" y="163"/>
                      <a:pt x="122" y="171"/>
                      <a:pt x="112" y="1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0" name="Freeform 589"/>
              <p:cNvSpPr>
                <a:spLocks/>
              </p:cNvSpPr>
              <p:nvPr/>
            </p:nvSpPr>
            <p:spPr bwMode="auto">
              <a:xfrm>
                <a:off x="2573338" y="17492663"/>
                <a:ext cx="141288" cy="142875"/>
              </a:xfrm>
              <a:custGeom>
                <a:avLst/>
                <a:gdLst>
                  <a:gd name="T0" fmla="*/ 32 w 48"/>
                  <a:gd name="T1" fmla="*/ 49 h 49"/>
                  <a:gd name="T2" fmla="*/ 16 w 48"/>
                  <a:gd name="T3" fmla="*/ 49 h 49"/>
                  <a:gd name="T4" fmla="*/ 0 w 48"/>
                  <a:gd name="T5" fmla="*/ 32 h 49"/>
                  <a:gd name="T6" fmla="*/ 0 w 48"/>
                  <a:gd name="T7" fmla="*/ 6 h 49"/>
                  <a:gd name="T8" fmla="*/ 6 w 48"/>
                  <a:gd name="T9" fmla="*/ 0 h 49"/>
                  <a:gd name="T10" fmla="*/ 12 w 48"/>
                  <a:gd name="T11" fmla="*/ 6 h 49"/>
                  <a:gd name="T12" fmla="*/ 12 w 48"/>
                  <a:gd name="T13" fmla="*/ 32 h 49"/>
                  <a:gd name="T14" fmla="*/ 16 w 48"/>
                  <a:gd name="T15" fmla="*/ 37 h 49"/>
                  <a:gd name="T16" fmla="*/ 32 w 48"/>
                  <a:gd name="T17" fmla="*/ 37 h 49"/>
                  <a:gd name="T18" fmla="*/ 36 w 48"/>
                  <a:gd name="T19" fmla="*/ 32 h 49"/>
                  <a:gd name="T20" fmla="*/ 36 w 48"/>
                  <a:gd name="T21" fmla="*/ 6 h 49"/>
                  <a:gd name="T22" fmla="*/ 42 w 48"/>
                  <a:gd name="T23" fmla="*/ 0 h 49"/>
                  <a:gd name="T24" fmla="*/ 48 w 48"/>
                  <a:gd name="T25" fmla="*/ 6 h 49"/>
                  <a:gd name="T26" fmla="*/ 48 w 48"/>
                  <a:gd name="T27" fmla="*/ 32 h 49"/>
                  <a:gd name="T28" fmla="*/ 32 w 48"/>
                  <a:gd name="T29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8" h="49">
                    <a:moveTo>
                      <a:pt x="32" y="49"/>
                    </a:moveTo>
                    <a:cubicBezTo>
                      <a:pt x="16" y="49"/>
                      <a:pt x="16" y="49"/>
                      <a:pt x="16" y="49"/>
                    </a:cubicBezTo>
                    <a:cubicBezTo>
                      <a:pt x="7" y="49"/>
                      <a:pt x="0" y="42"/>
                      <a:pt x="0" y="32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9" y="0"/>
                      <a:pt x="12" y="3"/>
                      <a:pt x="12" y="6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2" y="35"/>
                      <a:pt x="14" y="37"/>
                      <a:pt x="16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4" y="37"/>
                      <a:pt x="36" y="35"/>
                      <a:pt x="36" y="32"/>
                    </a:cubicBezTo>
                    <a:cubicBezTo>
                      <a:pt x="36" y="6"/>
                      <a:pt x="36" y="6"/>
                      <a:pt x="36" y="6"/>
                    </a:cubicBezTo>
                    <a:cubicBezTo>
                      <a:pt x="36" y="3"/>
                      <a:pt x="39" y="0"/>
                      <a:pt x="42" y="0"/>
                    </a:cubicBezTo>
                    <a:cubicBezTo>
                      <a:pt x="46" y="0"/>
                      <a:pt x="48" y="3"/>
                      <a:pt x="48" y="6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42"/>
                      <a:pt x="41" y="49"/>
                      <a:pt x="32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93" name="Группа 92"/>
          <p:cNvGrpSpPr/>
          <p:nvPr/>
        </p:nvGrpSpPr>
        <p:grpSpPr>
          <a:xfrm>
            <a:off x="982997" y="5446547"/>
            <a:ext cx="817227" cy="475253"/>
            <a:chOff x="2273440" y="5295480"/>
            <a:chExt cx="817227" cy="475253"/>
          </a:xfrm>
        </p:grpSpPr>
        <p:grpSp>
          <p:nvGrpSpPr>
            <p:cNvPr id="94" name="Группа 93"/>
            <p:cNvGrpSpPr/>
            <p:nvPr/>
          </p:nvGrpSpPr>
          <p:grpSpPr>
            <a:xfrm>
              <a:off x="2273440" y="5295480"/>
              <a:ext cx="817227" cy="475253"/>
              <a:chOff x="-792725" y="4047737"/>
              <a:chExt cx="817227" cy="475253"/>
            </a:xfrm>
          </p:grpSpPr>
          <p:sp>
            <p:nvSpPr>
              <p:cNvPr id="111" name="Овал 110"/>
              <p:cNvSpPr/>
              <p:nvPr/>
            </p:nvSpPr>
            <p:spPr>
              <a:xfrm>
                <a:off x="-624029" y="4047737"/>
                <a:ext cx="475253" cy="475253"/>
              </a:xfrm>
              <a:prstGeom prst="ellipse">
                <a:avLst/>
              </a:prstGeom>
              <a:solidFill>
                <a:srgbClr val="2B603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" name="Прямоугольник 111"/>
              <p:cNvSpPr/>
              <p:nvPr/>
            </p:nvSpPr>
            <p:spPr>
              <a:xfrm>
                <a:off x="-792725" y="4253256"/>
                <a:ext cx="817227" cy="24439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срок</a:t>
                </a:r>
              </a:p>
            </p:txBody>
          </p:sp>
        </p:grpSp>
        <p:grpSp>
          <p:nvGrpSpPr>
            <p:cNvPr id="100" name="Group 39"/>
            <p:cNvGrpSpPr>
              <a:grpSpLocks noChangeAspect="1"/>
            </p:cNvGrpSpPr>
            <p:nvPr/>
          </p:nvGrpSpPr>
          <p:grpSpPr bwMode="auto">
            <a:xfrm>
              <a:off x="2615575" y="5399902"/>
              <a:ext cx="131234" cy="143868"/>
              <a:chOff x="-186" y="1572"/>
              <a:chExt cx="374" cy="410"/>
            </a:xfrm>
            <a:solidFill>
              <a:schemeClr val="bg1"/>
            </a:solidFill>
          </p:grpSpPr>
          <p:sp>
            <p:nvSpPr>
              <p:cNvPr id="108" name="Freeform 40"/>
              <p:cNvSpPr>
                <a:spLocks noEditPoints="1"/>
              </p:cNvSpPr>
              <p:nvPr/>
            </p:nvSpPr>
            <p:spPr bwMode="auto">
              <a:xfrm>
                <a:off x="-186" y="1572"/>
                <a:ext cx="374" cy="410"/>
              </a:xfrm>
              <a:custGeom>
                <a:avLst/>
                <a:gdLst>
                  <a:gd name="T0" fmla="*/ 148 w 155"/>
                  <a:gd name="T1" fmla="*/ 0 h 170"/>
                  <a:gd name="T2" fmla="*/ 142 w 155"/>
                  <a:gd name="T3" fmla="*/ 16 h 170"/>
                  <a:gd name="T4" fmla="*/ 108 w 155"/>
                  <a:gd name="T5" fmla="*/ 85 h 170"/>
                  <a:gd name="T6" fmla="*/ 142 w 155"/>
                  <a:gd name="T7" fmla="*/ 153 h 170"/>
                  <a:gd name="T8" fmla="*/ 149 w 155"/>
                  <a:gd name="T9" fmla="*/ 156 h 170"/>
                  <a:gd name="T10" fmla="*/ 152 w 155"/>
                  <a:gd name="T11" fmla="*/ 163 h 170"/>
                  <a:gd name="T12" fmla="*/ 146 w 155"/>
                  <a:gd name="T13" fmla="*/ 169 h 170"/>
                  <a:gd name="T14" fmla="*/ 141 w 155"/>
                  <a:gd name="T15" fmla="*/ 169 h 170"/>
                  <a:gd name="T16" fmla="*/ 15 w 155"/>
                  <a:gd name="T17" fmla="*/ 169 h 170"/>
                  <a:gd name="T18" fmla="*/ 3 w 155"/>
                  <a:gd name="T19" fmla="*/ 162 h 170"/>
                  <a:gd name="T20" fmla="*/ 13 w 155"/>
                  <a:gd name="T21" fmla="*/ 153 h 170"/>
                  <a:gd name="T22" fmla="*/ 47 w 155"/>
                  <a:gd name="T23" fmla="*/ 85 h 170"/>
                  <a:gd name="T24" fmla="*/ 13 w 155"/>
                  <a:gd name="T25" fmla="*/ 16 h 170"/>
                  <a:gd name="T26" fmla="*/ 8 w 155"/>
                  <a:gd name="T27" fmla="*/ 0 h 170"/>
                  <a:gd name="T28" fmla="*/ 148 w 155"/>
                  <a:gd name="T29" fmla="*/ 0 h 170"/>
                  <a:gd name="T30" fmla="*/ 127 w 155"/>
                  <a:gd name="T31" fmla="*/ 153 h 170"/>
                  <a:gd name="T32" fmla="*/ 126 w 155"/>
                  <a:gd name="T33" fmla="*/ 146 h 170"/>
                  <a:gd name="T34" fmla="*/ 96 w 155"/>
                  <a:gd name="T35" fmla="*/ 93 h 170"/>
                  <a:gd name="T36" fmla="*/ 96 w 155"/>
                  <a:gd name="T37" fmla="*/ 76 h 170"/>
                  <a:gd name="T38" fmla="*/ 124 w 155"/>
                  <a:gd name="T39" fmla="*/ 32 h 170"/>
                  <a:gd name="T40" fmla="*/ 128 w 155"/>
                  <a:gd name="T41" fmla="*/ 16 h 170"/>
                  <a:gd name="T42" fmla="*/ 28 w 155"/>
                  <a:gd name="T43" fmla="*/ 16 h 170"/>
                  <a:gd name="T44" fmla="*/ 29 w 155"/>
                  <a:gd name="T45" fmla="*/ 23 h 170"/>
                  <a:gd name="T46" fmla="*/ 59 w 155"/>
                  <a:gd name="T47" fmla="*/ 76 h 170"/>
                  <a:gd name="T48" fmla="*/ 59 w 155"/>
                  <a:gd name="T49" fmla="*/ 93 h 170"/>
                  <a:gd name="T50" fmla="*/ 32 w 155"/>
                  <a:gd name="T51" fmla="*/ 137 h 170"/>
                  <a:gd name="T52" fmla="*/ 28 w 155"/>
                  <a:gd name="T53" fmla="*/ 153 h 170"/>
                  <a:gd name="T54" fmla="*/ 127 w 155"/>
                  <a:gd name="T55" fmla="*/ 153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55" h="170">
                    <a:moveTo>
                      <a:pt x="148" y="0"/>
                    </a:moveTo>
                    <a:cubicBezTo>
                      <a:pt x="155" y="8"/>
                      <a:pt x="153" y="13"/>
                      <a:pt x="142" y="16"/>
                    </a:cubicBezTo>
                    <a:cubicBezTo>
                      <a:pt x="139" y="43"/>
                      <a:pt x="126" y="64"/>
                      <a:pt x="108" y="85"/>
                    </a:cubicBezTo>
                    <a:cubicBezTo>
                      <a:pt x="125" y="105"/>
                      <a:pt x="139" y="126"/>
                      <a:pt x="142" y="153"/>
                    </a:cubicBezTo>
                    <a:cubicBezTo>
                      <a:pt x="145" y="154"/>
                      <a:pt x="147" y="154"/>
                      <a:pt x="149" y="156"/>
                    </a:cubicBezTo>
                    <a:cubicBezTo>
                      <a:pt x="150" y="158"/>
                      <a:pt x="152" y="161"/>
                      <a:pt x="152" y="163"/>
                    </a:cubicBezTo>
                    <a:cubicBezTo>
                      <a:pt x="151" y="165"/>
                      <a:pt x="148" y="167"/>
                      <a:pt x="146" y="169"/>
                    </a:cubicBezTo>
                    <a:cubicBezTo>
                      <a:pt x="144" y="170"/>
                      <a:pt x="142" y="169"/>
                      <a:pt x="141" y="169"/>
                    </a:cubicBezTo>
                    <a:cubicBezTo>
                      <a:pt x="99" y="169"/>
                      <a:pt x="57" y="169"/>
                      <a:pt x="15" y="169"/>
                    </a:cubicBezTo>
                    <a:cubicBezTo>
                      <a:pt x="9" y="169"/>
                      <a:pt x="4" y="169"/>
                      <a:pt x="3" y="162"/>
                    </a:cubicBezTo>
                    <a:cubicBezTo>
                      <a:pt x="3" y="156"/>
                      <a:pt x="8" y="154"/>
                      <a:pt x="13" y="153"/>
                    </a:cubicBezTo>
                    <a:cubicBezTo>
                      <a:pt x="16" y="127"/>
                      <a:pt x="30" y="105"/>
                      <a:pt x="47" y="85"/>
                    </a:cubicBezTo>
                    <a:cubicBezTo>
                      <a:pt x="30" y="65"/>
                      <a:pt x="16" y="43"/>
                      <a:pt x="13" y="16"/>
                    </a:cubicBezTo>
                    <a:cubicBezTo>
                      <a:pt x="2" y="13"/>
                      <a:pt x="0" y="8"/>
                      <a:pt x="8" y="0"/>
                    </a:cubicBezTo>
                    <a:cubicBezTo>
                      <a:pt x="54" y="0"/>
                      <a:pt x="101" y="0"/>
                      <a:pt x="148" y="0"/>
                    </a:cubicBezTo>
                    <a:close/>
                    <a:moveTo>
                      <a:pt x="127" y="153"/>
                    </a:moveTo>
                    <a:cubicBezTo>
                      <a:pt x="127" y="151"/>
                      <a:pt x="127" y="149"/>
                      <a:pt x="126" y="146"/>
                    </a:cubicBezTo>
                    <a:cubicBezTo>
                      <a:pt x="122" y="125"/>
                      <a:pt x="110" y="109"/>
                      <a:pt x="96" y="93"/>
                    </a:cubicBezTo>
                    <a:cubicBezTo>
                      <a:pt x="90" y="86"/>
                      <a:pt x="90" y="83"/>
                      <a:pt x="96" y="76"/>
                    </a:cubicBezTo>
                    <a:cubicBezTo>
                      <a:pt x="107" y="63"/>
                      <a:pt x="118" y="49"/>
                      <a:pt x="124" y="32"/>
                    </a:cubicBezTo>
                    <a:cubicBezTo>
                      <a:pt x="125" y="27"/>
                      <a:pt x="126" y="22"/>
                      <a:pt x="128" y="16"/>
                    </a:cubicBezTo>
                    <a:cubicBezTo>
                      <a:pt x="94" y="16"/>
                      <a:pt x="61" y="16"/>
                      <a:pt x="28" y="16"/>
                    </a:cubicBezTo>
                    <a:cubicBezTo>
                      <a:pt x="28" y="19"/>
                      <a:pt x="29" y="21"/>
                      <a:pt x="29" y="23"/>
                    </a:cubicBezTo>
                    <a:cubicBezTo>
                      <a:pt x="33" y="44"/>
                      <a:pt x="46" y="60"/>
                      <a:pt x="59" y="76"/>
                    </a:cubicBezTo>
                    <a:cubicBezTo>
                      <a:pt x="65" y="84"/>
                      <a:pt x="65" y="86"/>
                      <a:pt x="59" y="93"/>
                    </a:cubicBezTo>
                    <a:cubicBezTo>
                      <a:pt x="48" y="106"/>
                      <a:pt x="37" y="120"/>
                      <a:pt x="32" y="137"/>
                    </a:cubicBezTo>
                    <a:cubicBezTo>
                      <a:pt x="30" y="142"/>
                      <a:pt x="29" y="148"/>
                      <a:pt x="28" y="153"/>
                    </a:cubicBezTo>
                    <a:cubicBezTo>
                      <a:pt x="61" y="153"/>
                      <a:pt x="94" y="153"/>
                      <a:pt x="127" y="1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9" name="Freeform 41"/>
              <p:cNvSpPr>
                <a:spLocks/>
              </p:cNvSpPr>
              <p:nvPr/>
            </p:nvSpPr>
            <p:spPr bwMode="auto">
              <a:xfrm>
                <a:off x="-99" y="1796"/>
                <a:ext cx="200" cy="133"/>
              </a:xfrm>
              <a:custGeom>
                <a:avLst/>
                <a:gdLst>
                  <a:gd name="T0" fmla="*/ 41 w 83"/>
                  <a:gd name="T1" fmla="*/ 55 h 55"/>
                  <a:gd name="T2" fmla="*/ 8 w 83"/>
                  <a:gd name="T3" fmla="*/ 55 h 55"/>
                  <a:gd name="T4" fmla="*/ 0 w 83"/>
                  <a:gd name="T5" fmla="*/ 53 h 55"/>
                  <a:gd name="T6" fmla="*/ 3 w 83"/>
                  <a:gd name="T7" fmla="*/ 45 h 55"/>
                  <a:gd name="T8" fmla="*/ 25 w 83"/>
                  <a:gd name="T9" fmla="*/ 22 h 55"/>
                  <a:gd name="T10" fmla="*/ 38 w 83"/>
                  <a:gd name="T11" fmla="*/ 4 h 55"/>
                  <a:gd name="T12" fmla="*/ 41 w 83"/>
                  <a:gd name="T13" fmla="*/ 0 h 55"/>
                  <a:gd name="T14" fmla="*/ 45 w 83"/>
                  <a:gd name="T15" fmla="*/ 4 h 55"/>
                  <a:gd name="T16" fmla="*/ 58 w 83"/>
                  <a:gd name="T17" fmla="*/ 22 h 55"/>
                  <a:gd name="T18" fmla="*/ 81 w 83"/>
                  <a:gd name="T19" fmla="*/ 46 h 55"/>
                  <a:gd name="T20" fmla="*/ 83 w 83"/>
                  <a:gd name="T21" fmla="*/ 53 h 55"/>
                  <a:gd name="T22" fmla="*/ 77 w 83"/>
                  <a:gd name="T23" fmla="*/ 55 h 55"/>
                  <a:gd name="T24" fmla="*/ 41 w 83"/>
                  <a:gd name="T2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55">
                    <a:moveTo>
                      <a:pt x="41" y="55"/>
                    </a:moveTo>
                    <a:cubicBezTo>
                      <a:pt x="30" y="55"/>
                      <a:pt x="19" y="55"/>
                      <a:pt x="8" y="55"/>
                    </a:cubicBezTo>
                    <a:cubicBezTo>
                      <a:pt x="5" y="55"/>
                      <a:pt x="3" y="53"/>
                      <a:pt x="0" y="53"/>
                    </a:cubicBezTo>
                    <a:cubicBezTo>
                      <a:pt x="1" y="50"/>
                      <a:pt x="1" y="47"/>
                      <a:pt x="3" y="45"/>
                    </a:cubicBezTo>
                    <a:cubicBezTo>
                      <a:pt x="10" y="37"/>
                      <a:pt x="17" y="29"/>
                      <a:pt x="25" y="22"/>
                    </a:cubicBezTo>
                    <a:cubicBezTo>
                      <a:pt x="31" y="16"/>
                      <a:pt x="37" y="12"/>
                      <a:pt x="38" y="4"/>
                    </a:cubicBezTo>
                    <a:cubicBezTo>
                      <a:pt x="39" y="2"/>
                      <a:pt x="40" y="1"/>
                      <a:pt x="41" y="0"/>
                    </a:cubicBezTo>
                    <a:cubicBezTo>
                      <a:pt x="43" y="1"/>
                      <a:pt x="45" y="2"/>
                      <a:pt x="45" y="4"/>
                    </a:cubicBezTo>
                    <a:cubicBezTo>
                      <a:pt x="46" y="12"/>
                      <a:pt x="52" y="16"/>
                      <a:pt x="58" y="22"/>
                    </a:cubicBezTo>
                    <a:cubicBezTo>
                      <a:pt x="66" y="29"/>
                      <a:pt x="74" y="38"/>
                      <a:pt x="81" y="46"/>
                    </a:cubicBezTo>
                    <a:cubicBezTo>
                      <a:pt x="82" y="48"/>
                      <a:pt x="83" y="51"/>
                      <a:pt x="83" y="53"/>
                    </a:cubicBezTo>
                    <a:cubicBezTo>
                      <a:pt x="82" y="54"/>
                      <a:pt x="79" y="55"/>
                      <a:pt x="77" y="55"/>
                    </a:cubicBezTo>
                    <a:cubicBezTo>
                      <a:pt x="65" y="55"/>
                      <a:pt x="53" y="55"/>
                      <a:pt x="41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0" name="Freeform 42"/>
              <p:cNvSpPr>
                <a:spLocks/>
              </p:cNvSpPr>
              <p:nvPr/>
            </p:nvSpPr>
            <p:spPr bwMode="auto">
              <a:xfrm>
                <a:off x="-55" y="1666"/>
                <a:ext cx="115" cy="109"/>
              </a:xfrm>
              <a:custGeom>
                <a:avLst/>
                <a:gdLst>
                  <a:gd name="T0" fmla="*/ 24 w 48"/>
                  <a:gd name="T1" fmla="*/ 0 h 45"/>
                  <a:gd name="T2" fmla="*/ 41 w 48"/>
                  <a:gd name="T3" fmla="*/ 0 h 45"/>
                  <a:gd name="T4" fmla="*/ 45 w 48"/>
                  <a:gd name="T5" fmla="*/ 7 h 45"/>
                  <a:gd name="T6" fmla="*/ 35 w 48"/>
                  <a:gd name="T7" fmla="*/ 25 h 45"/>
                  <a:gd name="T8" fmla="*/ 27 w 48"/>
                  <a:gd name="T9" fmla="*/ 41 h 45"/>
                  <a:gd name="T10" fmla="*/ 24 w 48"/>
                  <a:gd name="T11" fmla="*/ 45 h 45"/>
                  <a:gd name="T12" fmla="*/ 21 w 48"/>
                  <a:gd name="T13" fmla="*/ 43 h 45"/>
                  <a:gd name="T14" fmla="*/ 7 w 48"/>
                  <a:gd name="T15" fmla="*/ 18 h 45"/>
                  <a:gd name="T16" fmla="*/ 2 w 48"/>
                  <a:gd name="T17" fmla="*/ 7 h 45"/>
                  <a:gd name="T18" fmla="*/ 6 w 48"/>
                  <a:gd name="T19" fmla="*/ 0 h 45"/>
                  <a:gd name="T20" fmla="*/ 24 w 48"/>
                  <a:gd name="T2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8" h="45">
                    <a:moveTo>
                      <a:pt x="24" y="0"/>
                    </a:moveTo>
                    <a:cubicBezTo>
                      <a:pt x="30" y="0"/>
                      <a:pt x="35" y="0"/>
                      <a:pt x="41" y="0"/>
                    </a:cubicBezTo>
                    <a:cubicBezTo>
                      <a:pt x="45" y="0"/>
                      <a:pt x="48" y="2"/>
                      <a:pt x="45" y="7"/>
                    </a:cubicBezTo>
                    <a:cubicBezTo>
                      <a:pt x="42" y="13"/>
                      <a:pt x="39" y="19"/>
                      <a:pt x="35" y="25"/>
                    </a:cubicBezTo>
                    <a:cubicBezTo>
                      <a:pt x="33" y="30"/>
                      <a:pt x="30" y="36"/>
                      <a:pt x="27" y="41"/>
                    </a:cubicBezTo>
                    <a:cubicBezTo>
                      <a:pt x="26" y="43"/>
                      <a:pt x="25" y="44"/>
                      <a:pt x="24" y="45"/>
                    </a:cubicBezTo>
                    <a:cubicBezTo>
                      <a:pt x="23" y="45"/>
                      <a:pt x="21" y="43"/>
                      <a:pt x="21" y="43"/>
                    </a:cubicBezTo>
                    <a:cubicBezTo>
                      <a:pt x="20" y="32"/>
                      <a:pt x="12" y="26"/>
                      <a:pt x="7" y="18"/>
                    </a:cubicBezTo>
                    <a:cubicBezTo>
                      <a:pt x="5" y="14"/>
                      <a:pt x="4" y="10"/>
                      <a:pt x="2" y="7"/>
                    </a:cubicBezTo>
                    <a:cubicBezTo>
                      <a:pt x="0" y="2"/>
                      <a:pt x="2" y="0"/>
                      <a:pt x="6" y="0"/>
                    </a:cubicBezTo>
                    <a:cubicBezTo>
                      <a:pt x="12" y="0"/>
                      <a:pt x="18" y="0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13" name="Прямоугольник 112"/>
          <p:cNvSpPr/>
          <p:nvPr/>
        </p:nvSpPr>
        <p:spPr>
          <a:xfrm>
            <a:off x="1724724" y="4147663"/>
            <a:ext cx="3348049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2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МАЛЫЙ И МИКРОБИЗНЕС АПК</a:t>
            </a:r>
          </a:p>
        </p:txBody>
      </p:sp>
      <p:sp>
        <p:nvSpPr>
          <p:cNvPr id="114" name="Прямоугольник 113"/>
          <p:cNvSpPr/>
          <p:nvPr/>
        </p:nvSpPr>
        <p:spPr>
          <a:xfrm>
            <a:off x="1724723" y="4852673"/>
            <a:ext cx="2270260" cy="3766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206"/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75 МЛН РУБ</a:t>
            </a:r>
          </a:p>
        </p:txBody>
      </p:sp>
      <p:sp>
        <p:nvSpPr>
          <p:cNvPr id="115" name="Прямоугольник 114"/>
          <p:cNvSpPr/>
          <p:nvPr/>
        </p:nvSpPr>
        <p:spPr>
          <a:xfrm>
            <a:off x="1724724" y="6021090"/>
            <a:ext cx="3135061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206"/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ЗАЛОГ ОСНОВНЫХ СРЕДСТВ, В Т.Ч. СОЗДАННЫХ В ПРОЦЕССЕ РЕАЛИЗАЦИИ ПРОЕКТА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1724723" y="5470652"/>
            <a:ext cx="2270260" cy="3766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206"/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180 МЕСЯЦЕВ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271431" y="3055596"/>
            <a:ext cx="7836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Arial" panose="020B0604020202020204" pitchFamily="34" charset="0"/>
              </a:rPr>
              <a:t>цель</a:t>
            </a:r>
          </a:p>
        </p:txBody>
      </p:sp>
      <p:pic>
        <p:nvPicPr>
          <p:cNvPr id="58" name="Picture 6" descr="http://irkobl.ru/sites/agroline/legal_base/norma%20exp/msh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5802" y="1619642"/>
            <a:ext cx="668635" cy="69179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34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41"/>
          <p:cNvSpPr>
            <a:spLocks noChangeArrowheads="1"/>
          </p:cNvSpPr>
          <p:nvPr/>
        </p:nvSpPr>
        <p:spPr bwMode="auto">
          <a:xfrm>
            <a:off x="748649" y="285097"/>
            <a:ext cx="59249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Arial" panose="020B0604020202020204" pitchFamily="34" charset="0"/>
              </a:rPr>
              <a:t>Специализированная поддержка фермерства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61C1-2457-E848-BB6B-E1DA9A549776}" type="slidenum">
              <a:rPr lang="en-US" sz="1000"/>
              <a:pPr/>
              <a:t>13</a:t>
            </a:fld>
            <a:endParaRPr lang="en-US" sz="10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560512" y="1949599"/>
            <a:ext cx="4608512" cy="936104"/>
          </a:xfrm>
          <a:prstGeom prst="homePlate">
            <a:avLst/>
          </a:prstGeom>
          <a:solidFill>
            <a:srgbClr val="2B6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/>
          <p:cNvSpPr/>
          <p:nvPr/>
        </p:nvSpPr>
        <p:spPr>
          <a:xfrm flipH="1">
            <a:off x="4808984" y="2448124"/>
            <a:ext cx="4788024" cy="936104"/>
          </a:xfrm>
          <a:prstGeom prst="homePlate">
            <a:avLst/>
          </a:prstGeom>
          <a:solidFill>
            <a:srgbClr val="F8D3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1124744"/>
            <a:ext cx="127856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9481852" y="1858579"/>
            <a:ext cx="127856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40433" y="1538734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918" y="1442333"/>
            <a:ext cx="829117" cy="966996"/>
          </a:xfrm>
          <a:prstGeom prst="rect">
            <a:avLst/>
          </a:prstGeom>
        </p:spPr>
      </p:pic>
      <p:sp>
        <p:nvSpPr>
          <p:cNvPr id="32" name="Freeform 50"/>
          <p:cNvSpPr>
            <a:spLocks noEditPoints="1"/>
          </p:cNvSpPr>
          <p:nvPr/>
        </p:nvSpPr>
        <p:spPr bwMode="auto">
          <a:xfrm>
            <a:off x="5399157" y="2563996"/>
            <a:ext cx="528160" cy="527184"/>
          </a:xfrm>
          <a:custGeom>
            <a:avLst/>
            <a:gdLst>
              <a:gd name="T0" fmla="*/ 4593 w 5497"/>
              <a:gd name="T1" fmla="*/ 1614 h 5487"/>
              <a:gd name="T2" fmla="*/ 5457 w 5497"/>
              <a:gd name="T3" fmla="*/ 750 h 5487"/>
              <a:gd name="T4" fmla="*/ 5458 w 5497"/>
              <a:gd name="T5" fmla="*/ 608 h 5487"/>
              <a:gd name="T6" fmla="*/ 5390 w 5497"/>
              <a:gd name="T7" fmla="*/ 579 h 5487"/>
              <a:gd name="T8" fmla="*/ 5393 w 5497"/>
              <a:gd name="T9" fmla="*/ 585 h 5487"/>
              <a:gd name="T10" fmla="*/ 4923 w 5497"/>
              <a:gd name="T11" fmla="*/ 569 h 5487"/>
              <a:gd name="T12" fmla="*/ 4907 w 5497"/>
              <a:gd name="T13" fmla="*/ 99 h 5487"/>
              <a:gd name="T14" fmla="*/ 4804 w 5497"/>
              <a:gd name="T15" fmla="*/ 2 h 5487"/>
              <a:gd name="T16" fmla="*/ 4736 w 5497"/>
              <a:gd name="T17" fmla="*/ 32 h 5487"/>
              <a:gd name="T18" fmla="*/ 3873 w 5497"/>
              <a:gd name="T19" fmla="*/ 891 h 5487"/>
              <a:gd name="T20" fmla="*/ 3844 w 5497"/>
              <a:gd name="T21" fmla="*/ 965 h 5487"/>
              <a:gd name="T22" fmla="*/ 3844 w 5497"/>
              <a:gd name="T23" fmla="*/ 1065 h 5487"/>
              <a:gd name="T24" fmla="*/ 706 w 5497"/>
              <a:gd name="T25" fmla="*/ 1643 h 5487"/>
              <a:gd name="T26" fmla="*/ 1284 w 5497"/>
              <a:gd name="T27" fmla="*/ 4780 h 5487"/>
              <a:gd name="T28" fmla="*/ 4422 w 5497"/>
              <a:gd name="T29" fmla="*/ 4202 h 5487"/>
              <a:gd name="T30" fmla="*/ 4422 w 5497"/>
              <a:gd name="T31" fmla="*/ 1643 h 5487"/>
              <a:gd name="T32" fmla="*/ 4522 w 5497"/>
              <a:gd name="T33" fmla="*/ 1643 h 5487"/>
              <a:gd name="T34" fmla="*/ 4593 w 5497"/>
              <a:gd name="T35" fmla="*/ 1614 h 5487"/>
              <a:gd name="T36" fmla="*/ 4623 w 5497"/>
              <a:gd name="T37" fmla="*/ 2924 h 5487"/>
              <a:gd name="T38" fmla="*/ 2568 w 5497"/>
              <a:gd name="T39" fmla="*/ 4984 h 5487"/>
              <a:gd name="T40" fmla="*/ 507 w 5497"/>
              <a:gd name="T41" fmla="*/ 2929 h 5487"/>
              <a:gd name="T42" fmla="*/ 2562 w 5497"/>
              <a:gd name="T43" fmla="*/ 868 h 5487"/>
              <a:gd name="T44" fmla="*/ 3856 w 5497"/>
              <a:gd name="T45" fmla="*/ 1324 h 5487"/>
              <a:gd name="T46" fmla="*/ 3861 w 5497"/>
              <a:gd name="T47" fmla="*/ 1491 h 5487"/>
              <a:gd name="T48" fmla="*/ 3461 w 5497"/>
              <a:gd name="T49" fmla="*/ 1891 h 5487"/>
              <a:gd name="T50" fmla="*/ 1528 w 5497"/>
              <a:gd name="T51" fmla="*/ 2018 h 5487"/>
              <a:gd name="T52" fmla="*/ 1655 w 5497"/>
              <a:gd name="T53" fmla="*/ 3951 h 5487"/>
              <a:gd name="T54" fmla="*/ 3588 w 5497"/>
              <a:gd name="T55" fmla="*/ 3824 h 5487"/>
              <a:gd name="T56" fmla="*/ 3601 w 5497"/>
              <a:gd name="T57" fmla="*/ 2033 h 5487"/>
              <a:gd name="T58" fmla="*/ 4001 w 5497"/>
              <a:gd name="T59" fmla="*/ 1633 h 5487"/>
              <a:gd name="T60" fmla="*/ 4166 w 5497"/>
              <a:gd name="T61" fmla="*/ 1639 h 5487"/>
              <a:gd name="T62" fmla="*/ 4623 w 5497"/>
              <a:gd name="T63" fmla="*/ 2924 h 5487"/>
              <a:gd name="T64" fmla="*/ 2501 w 5497"/>
              <a:gd name="T65" fmla="*/ 2991 h 5487"/>
              <a:gd name="T66" fmla="*/ 2642 w 5497"/>
              <a:gd name="T67" fmla="*/ 2991 h 5487"/>
              <a:gd name="T68" fmla="*/ 2842 w 5497"/>
              <a:gd name="T69" fmla="*/ 2791 h 5487"/>
              <a:gd name="T70" fmla="*/ 2872 w 5497"/>
              <a:gd name="T71" fmla="*/ 2920 h 5487"/>
              <a:gd name="T72" fmla="*/ 2572 w 5497"/>
              <a:gd name="T73" fmla="*/ 3220 h 5487"/>
              <a:gd name="T74" fmla="*/ 2272 w 5497"/>
              <a:gd name="T75" fmla="*/ 2920 h 5487"/>
              <a:gd name="T76" fmla="*/ 2572 w 5497"/>
              <a:gd name="T77" fmla="*/ 2620 h 5487"/>
              <a:gd name="T78" fmla="*/ 2701 w 5497"/>
              <a:gd name="T79" fmla="*/ 2650 h 5487"/>
              <a:gd name="T80" fmla="*/ 2501 w 5497"/>
              <a:gd name="T81" fmla="*/ 2850 h 5487"/>
              <a:gd name="T82" fmla="*/ 2501 w 5497"/>
              <a:gd name="T83" fmla="*/ 2991 h 5487"/>
              <a:gd name="T84" fmla="*/ 2847 w 5497"/>
              <a:gd name="T85" fmla="*/ 2503 h 5487"/>
              <a:gd name="T86" fmla="*/ 2154 w 5497"/>
              <a:gd name="T87" fmla="*/ 2644 h 5487"/>
              <a:gd name="T88" fmla="*/ 2295 w 5497"/>
              <a:gd name="T89" fmla="*/ 3337 h 5487"/>
              <a:gd name="T90" fmla="*/ 2988 w 5497"/>
              <a:gd name="T91" fmla="*/ 3196 h 5487"/>
              <a:gd name="T92" fmla="*/ 2988 w 5497"/>
              <a:gd name="T93" fmla="*/ 2644 h 5487"/>
              <a:gd name="T94" fmla="*/ 3462 w 5497"/>
              <a:gd name="T95" fmla="*/ 2170 h 5487"/>
              <a:gd name="T96" fmla="*/ 3321 w 5497"/>
              <a:gd name="T97" fmla="*/ 3815 h 5487"/>
              <a:gd name="T98" fmla="*/ 1675 w 5497"/>
              <a:gd name="T99" fmla="*/ 3674 h 5487"/>
              <a:gd name="T100" fmla="*/ 1816 w 5497"/>
              <a:gd name="T101" fmla="*/ 2029 h 5487"/>
              <a:gd name="T102" fmla="*/ 3321 w 5497"/>
              <a:gd name="T103" fmla="*/ 2029 h 5487"/>
              <a:gd name="T104" fmla="*/ 2847 w 5497"/>
              <a:gd name="T105" fmla="*/ 2503 h 5487"/>
              <a:gd name="T106" fmla="*/ 4063 w 5497"/>
              <a:gd name="T107" fmla="*/ 1429 h 5487"/>
              <a:gd name="T108" fmla="*/ 4049 w 5497"/>
              <a:gd name="T109" fmla="*/ 1003 h 5487"/>
              <a:gd name="T110" fmla="*/ 4719 w 5497"/>
              <a:gd name="T111" fmla="*/ 333 h 5487"/>
              <a:gd name="T112" fmla="*/ 4730 w 5497"/>
              <a:gd name="T113" fmla="*/ 666 h 5487"/>
              <a:gd name="T114" fmla="*/ 4830 w 5497"/>
              <a:gd name="T115" fmla="*/ 766 h 5487"/>
              <a:gd name="T116" fmla="*/ 5163 w 5497"/>
              <a:gd name="T117" fmla="*/ 777 h 5487"/>
              <a:gd name="T118" fmla="*/ 4489 w 5497"/>
              <a:gd name="T119" fmla="*/ 1443 h 5487"/>
              <a:gd name="T120" fmla="*/ 4063 w 5497"/>
              <a:gd name="T121" fmla="*/ 1429 h 5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497" h="5487">
                <a:moveTo>
                  <a:pt x="4593" y="1614"/>
                </a:moveTo>
                <a:lnTo>
                  <a:pt x="5457" y="750"/>
                </a:lnTo>
                <a:cubicBezTo>
                  <a:pt x="5496" y="711"/>
                  <a:pt x="5497" y="647"/>
                  <a:pt x="5458" y="608"/>
                </a:cubicBezTo>
                <a:cubicBezTo>
                  <a:pt x="5440" y="590"/>
                  <a:pt x="5416" y="579"/>
                  <a:pt x="5390" y="579"/>
                </a:cubicBezTo>
                <a:lnTo>
                  <a:pt x="5393" y="585"/>
                </a:lnTo>
                <a:lnTo>
                  <a:pt x="4923" y="569"/>
                </a:lnTo>
                <a:lnTo>
                  <a:pt x="4907" y="99"/>
                </a:lnTo>
                <a:cubicBezTo>
                  <a:pt x="4905" y="43"/>
                  <a:pt x="4859" y="0"/>
                  <a:pt x="4804" y="2"/>
                </a:cubicBezTo>
                <a:cubicBezTo>
                  <a:pt x="4778" y="3"/>
                  <a:pt x="4754" y="13"/>
                  <a:pt x="4736" y="32"/>
                </a:cubicBezTo>
                <a:lnTo>
                  <a:pt x="3873" y="891"/>
                </a:lnTo>
                <a:cubicBezTo>
                  <a:pt x="3854" y="910"/>
                  <a:pt x="3843" y="937"/>
                  <a:pt x="3844" y="965"/>
                </a:cubicBezTo>
                <a:lnTo>
                  <a:pt x="3844" y="1065"/>
                </a:lnTo>
                <a:cubicBezTo>
                  <a:pt x="2818" y="358"/>
                  <a:pt x="1413" y="617"/>
                  <a:pt x="706" y="1643"/>
                </a:cubicBezTo>
                <a:cubicBezTo>
                  <a:pt x="0" y="2669"/>
                  <a:pt x="258" y="4073"/>
                  <a:pt x="1284" y="4780"/>
                </a:cubicBezTo>
                <a:cubicBezTo>
                  <a:pt x="2310" y="5487"/>
                  <a:pt x="3715" y="5228"/>
                  <a:pt x="4422" y="4202"/>
                </a:cubicBezTo>
                <a:cubicBezTo>
                  <a:pt x="4953" y="3432"/>
                  <a:pt x="4953" y="2413"/>
                  <a:pt x="4422" y="1643"/>
                </a:cubicBezTo>
                <a:lnTo>
                  <a:pt x="4522" y="1643"/>
                </a:lnTo>
                <a:cubicBezTo>
                  <a:pt x="4549" y="1643"/>
                  <a:pt x="4574" y="1632"/>
                  <a:pt x="4593" y="1614"/>
                </a:cubicBezTo>
                <a:close/>
                <a:moveTo>
                  <a:pt x="4623" y="2924"/>
                </a:moveTo>
                <a:cubicBezTo>
                  <a:pt x="4625" y="4060"/>
                  <a:pt x="3704" y="4983"/>
                  <a:pt x="2568" y="4984"/>
                </a:cubicBezTo>
                <a:cubicBezTo>
                  <a:pt x="1431" y="4986"/>
                  <a:pt x="509" y="4066"/>
                  <a:pt x="507" y="2929"/>
                </a:cubicBezTo>
                <a:cubicBezTo>
                  <a:pt x="506" y="1792"/>
                  <a:pt x="1426" y="870"/>
                  <a:pt x="2562" y="868"/>
                </a:cubicBezTo>
                <a:cubicBezTo>
                  <a:pt x="3033" y="868"/>
                  <a:pt x="3490" y="1028"/>
                  <a:pt x="3856" y="1324"/>
                </a:cubicBezTo>
                <a:lnTo>
                  <a:pt x="3861" y="1491"/>
                </a:lnTo>
                <a:lnTo>
                  <a:pt x="3461" y="1891"/>
                </a:lnTo>
                <a:cubicBezTo>
                  <a:pt x="2892" y="1392"/>
                  <a:pt x="2026" y="1449"/>
                  <a:pt x="1528" y="2018"/>
                </a:cubicBezTo>
                <a:cubicBezTo>
                  <a:pt x="1029" y="2587"/>
                  <a:pt x="1086" y="3453"/>
                  <a:pt x="1655" y="3951"/>
                </a:cubicBezTo>
                <a:cubicBezTo>
                  <a:pt x="2224" y="4450"/>
                  <a:pt x="3090" y="4393"/>
                  <a:pt x="3588" y="3824"/>
                </a:cubicBezTo>
                <a:cubicBezTo>
                  <a:pt x="4036" y="3313"/>
                  <a:pt x="4042" y="2550"/>
                  <a:pt x="3601" y="2033"/>
                </a:cubicBezTo>
                <a:lnTo>
                  <a:pt x="4001" y="1633"/>
                </a:lnTo>
                <a:lnTo>
                  <a:pt x="4166" y="1639"/>
                </a:lnTo>
                <a:cubicBezTo>
                  <a:pt x="4460" y="2003"/>
                  <a:pt x="4621" y="2456"/>
                  <a:pt x="4623" y="2924"/>
                </a:cubicBezTo>
                <a:close/>
                <a:moveTo>
                  <a:pt x="2501" y="2991"/>
                </a:moveTo>
                <a:cubicBezTo>
                  <a:pt x="2540" y="3029"/>
                  <a:pt x="2603" y="3029"/>
                  <a:pt x="2642" y="2991"/>
                </a:cubicBezTo>
                <a:lnTo>
                  <a:pt x="2842" y="2791"/>
                </a:lnTo>
                <a:cubicBezTo>
                  <a:pt x="2862" y="2831"/>
                  <a:pt x="2872" y="2875"/>
                  <a:pt x="2872" y="2920"/>
                </a:cubicBezTo>
                <a:cubicBezTo>
                  <a:pt x="2872" y="3085"/>
                  <a:pt x="2738" y="3220"/>
                  <a:pt x="2572" y="3220"/>
                </a:cubicBezTo>
                <a:cubicBezTo>
                  <a:pt x="2406" y="3220"/>
                  <a:pt x="2272" y="3085"/>
                  <a:pt x="2272" y="2920"/>
                </a:cubicBezTo>
                <a:cubicBezTo>
                  <a:pt x="2272" y="2754"/>
                  <a:pt x="2406" y="2620"/>
                  <a:pt x="2572" y="2620"/>
                </a:cubicBezTo>
                <a:cubicBezTo>
                  <a:pt x="2617" y="2620"/>
                  <a:pt x="2661" y="2630"/>
                  <a:pt x="2701" y="2650"/>
                </a:cubicBezTo>
                <a:lnTo>
                  <a:pt x="2501" y="2850"/>
                </a:lnTo>
                <a:cubicBezTo>
                  <a:pt x="2462" y="2889"/>
                  <a:pt x="2462" y="2952"/>
                  <a:pt x="2501" y="2991"/>
                </a:cubicBezTo>
                <a:close/>
                <a:moveTo>
                  <a:pt x="2847" y="2503"/>
                </a:moveTo>
                <a:cubicBezTo>
                  <a:pt x="2617" y="2350"/>
                  <a:pt x="2307" y="2413"/>
                  <a:pt x="2154" y="2644"/>
                </a:cubicBezTo>
                <a:cubicBezTo>
                  <a:pt x="2002" y="2874"/>
                  <a:pt x="2065" y="3184"/>
                  <a:pt x="2295" y="3337"/>
                </a:cubicBezTo>
                <a:cubicBezTo>
                  <a:pt x="2525" y="3489"/>
                  <a:pt x="2836" y="3426"/>
                  <a:pt x="2988" y="3196"/>
                </a:cubicBezTo>
                <a:cubicBezTo>
                  <a:pt x="3099" y="3028"/>
                  <a:pt x="3099" y="2811"/>
                  <a:pt x="2988" y="2644"/>
                </a:cubicBezTo>
                <a:lnTo>
                  <a:pt x="3462" y="2170"/>
                </a:lnTo>
                <a:cubicBezTo>
                  <a:pt x="3878" y="2663"/>
                  <a:pt x="3814" y="3400"/>
                  <a:pt x="3321" y="3815"/>
                </a:cubicBezTo>
                <a:cubicBezTo>
                  <a:pt x="2828" y="4231"/>
                  <a:pt x="2091" y="4168"/>
                  <a:pt x="1675" y="3674"/>
                </a:cubicBezTo>
                <a:cubicBezTo>
                  <a:pt x="1260" y="3181"/>
                  <a:pt x="1323" y="2444"/>
                  <a:pt x="1816" y="2029"/>
                </a:cubicBezTo>
                <a:cubicBezTo>
                  <a:pt x="2251" y="1662"/>
                  <a:pt x="2886" y="1662"/>
                  <a:pt x="3321" y="2029"/>
                </a:cubicBezTo>
                <a:lnTo>
                  <a:pt x="2847" y="2503"/>
                </a:lnTo>
                <a:close/>
                <a:moveTo>
                  <a:pt x="4063" y="1429"/>
                </a:moveTo>
                <a:lnTo>
                  <a:pt x="4049" y="1003"/>
                </a:lnTo>
                <a:lnTo>
                  <a:pt x="4719" y="333"/>
                </a:lnTo>
                <a:lnTo>
                  <a:pt x="4730" y="666"/>
                </a:lnTo>
                <a:cubicBezTo>
                  <a:pt x="4730" y="721"/>
                  <a:pt x="4775" y="766"/>
                  <a:pt x="4830" y="766"/>
                </a:cubicBezTo>
                <a:lnTo>
                  <a:pt x="5163" y="777"/>
                </a:lnTo>
                <a:lnTo>
                  <a:pt x="4489" y="1443"/>
                </a:lnTo>
                <a:lnTo>
                  <a:pt x="4063" y="1429"/>
                </a:lnTo>
                <a:close/>
              </a:path>
            </a:pathLst>
          </a:custGeom>
          <a:solidFill>
            <a:schemeClr val="tx1"/>
          </a:solidFill>
          <a:ln w="12700">
            <a:noFill/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703650" y="2100094"/>
            <a:ext cx="2895565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200" dirty="0" err="1">
                <a:solidFill>
                  <a:schemeClr val="bg1"/>
                </a:solidFill>
                <a:latin typeface="Arial" panose="020B0604020202020204" pitchFamily="34" charset="0"/>
              </a:rPr>
              <a:t>Россельхозбанк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</a:rPr>
              <a:t> активно участвует в создании и реализации инструментов содействия развитию фермерства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033120" y="2591113"/>
            <a:ext cx="3312368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defTabSz="914206"/>
            <a:r>
              <a:rPr lang="ru-RU" sz="1200" dirty="0">
                <a:solidFill>
                  <a:sysClr val="windowText" lastClr="000000"/>
                </a:solidFill>
                <a:latin typeface="Arial" panose="020B0604020202020204" pitchFamily="34" charset="0"/>
              </a:rPr>
              <a:t>Приобретение здорового КРС для замены больного и инфицированного лейкозом стада у членов </a:t>
            </a:r>
            <a:r>
              <a:rPr lang="ru-RU" sz="1200" dirty="0" err="1">
                <a:solidFill>
                  <a:sysClr val="windowText" lastClr="000000"/>
                </a:solidFill>
                <a:latin typeface="Arial" panose="020B0604020202020204" pitchFamily="34" charset="0"/>
              </a:rPr>
              <a:t>СПоК</a:t>
            </a:r>
            <a:endParaRPr lang="ru-RU" sz="1200" dirty="0">
              <a:solidFill>
                <a:sysClr val="windowText" lastClr="000000"/>
              </a:solidFill>
              <a:latin typeface="Arial" panose="020B060402020202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81000" y="6394029"/>
            <a:ext cx="8316416" cy="5460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5316510" y="3740256"/>
            <a:ext cx="364200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indent="-361950" defTabSz="871888">
              <a:spcBef>
                <a:spcPts val="12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200" b="1" dirty="0">
                <a:latin typeface="Arial" panose="020B0604020202020204" pitchFamily="34" charset="0"/>
              </a:rPr>
              <a:t>СУБСИДИРОВАНИЕ 50% ОТ СУММЫ ПРИОБРЕТАЕМОГО СКОТА</a:t>
            </a:r>
          </a:p>
          <a:p>
            <a:pPr marL="361950" lvl="1" indent="-361950" defTabSz="871888">
              <a:spcBef>
                <a:spcPts val="12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200" b="1" dirty="0">
                <a:latin typeface="Arial" panose="020B0604020202020204" pitchFamily="34" charset="0"/>
              </a:rPr>
              <a:t>НАЛИЧИЕ ЛЬГОТНОГО ПЕРИОДА ПО ПОГАШЕНИЮ ОСНОВНОГО ДОЛГА</a:t>
            </a:r>
          </a:p>
          <a:p>
            <a:pPr marL="361950" lvl="1" indent="-361950" defTabSz="871888">
              <a:spcBef>
                <a:spcPts val="12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200" b="1" dirty="0">
                <a:latin typeface="Arial" panose="020B0604020202020204" pitchFamily="34" charset="0"/>
              </a:rPr>
              <a:t>ИНОЕ ОБЕСПЕЧЕНИЕ КРОМЕ КРС НЕ ТРЕБУЕТСЯ</a:t>
            </a:r>
          </a:p>
          <a:p>
            <a:pPr marL="361950" lvl="1" indent="-361950" defTabSz="871888">
              <a:spcBef>
                <a:spcPts val="12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200" b="1" dirty="0">
                <a:latin typeface="Arial" panose="020B0604020202020204" pitchFamily="34" charset="0"/>
              </a:rPr>
              <a:t>РАЗРАБОТАНЫ ИНДИВИДУАЛЬНЫЕ ФОРМЫ ДОГОВОРОВ ДЛЯ СПоК И ЧЛЕНОВ СПоК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endParaRPr lang="ru-RU" sz="1200" b="1" dirty="0">
              <a:latin typeface="Arial" panose="020B0604020202020204" pitchFamily="34" charset="0"/>
            </a:endParaRP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ru-RU" sz="1200" b="1" dirty="0">
                <a:latin typeface="Arial" panose="020B0604020202020204" pitchFamily="34" charset="0"/>
              </a:rPr>
              <a:t>ПРОГРАММА ГОСУДАРСТВЕННОЙ ПОДДЕРЖКИ </a:t>
            </a:r>
          </a:p>
          <a:p>
            <a:pPr marL="361950" indent="-361950"/>
            <a:r>
              <a:rPr lang="ru-RU" sz="1200" b="1" dirty="0">
                <a:latin typeface="Arial" panose="020B0604020202020204" pitchFamily="34" charset="0"/>
              </a:rPr>
              <a:t>        (Пост. Правительства РФ от 20.04.2019 № 476)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646530" y="3087803"/>
            <a:ext cx="428644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Кредитование</a:t>
            </a:r>
            <a:b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latin typeface="Arial" panose="020B0604020202020204" pitchFamily="34" charset="0"/>
              </a:rPr>
              <a:t>на цели </a:t>
            </a:r>
            <a:r>
              <a:rPr lang="ru-RU" sz="1400" b="1" dirty="0">
                <a:latin typeface="Arial"/>
                <a:cs typeface="Arial"/>
              </a:rPr>
              <a:t>обновления стада крупного рогатого скота</a:t>
            </a:r>
          </a:p>
        </p:txBody>
      </p:sp>
      <p:grpSp>
        <p:nvGrpSpPr>
          <p:cNvPr id="60" name="Группа 59"/>
          <p:cNvGrpSpPr/>
          <p:nvPr/>
        </p:nvGrpSpPr>
        <p:grpSpPr>
          <a:xfrm>
            <a:off x="982997" y="4167873"/>
            <a:ext cx="817227" cy="475253"/>
            <a:chOff x="633703" y="4595227"/>
            <a:chExt cx="817227" cy="475253"/>
          </a:xfrm>
        </p:grpSpPr>
        <p:grpSp>
          <p:nvGrpSpPr>
            <p:cNvPr id="61" name="Группа 60"/>
            <p:cNvGrpSpPr/>
            <p:nvPr/>
          </p:nvGrpSpPr>
          <p:grpSpPr>
            <a:xfrm>
              <a:off x="791277" y="4595227"/>
              <a:ext cx="475253" cy="475253"/>
              <a:chOff x="-588233" y="5080746"/>
              <a:chExt cx="475253" cy="475253"/>
            </a:xfrm>
          </p:grpSpPr>
          <p:sp>
            <p:nvSpPr>
              <p:cNvPr id="64" name="Овал 63"/>
              <p:cNvSpPr/>
              <p:nvPr/>
            </p:nvSpPr>
            <p:spPr>
              <a:xfrm>
                <a:off x="-588233" y="5080746"/>
                <a:ext cx="475253" cy="475253"/>
              </a:xfrm>
              <a:prstGeom prst="ellipse">
                <a:avLst/>
              </a:prstGeom>
              <a:solidFill>
                <a:srgbClr val="2B603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65" name="Group 411"/>
              <p:cNvGrpSpPr/>
              <p:nvPr/>
            </p:nvGrpSpPr>
            <p:grpSpPr>
              <a:xfrm>
                <a:off x="-470367" y="5183446"/>
                <a:ext cx="239520" cy="183160"/>
                <a:chOff x="3725863" y="1755775"/>
                <a:chExt cx="674688" cy="476251"/>
              </a:xfrm>
              <a:solidFill>
                <a:schemeClr val="bg1"/>
              </a:solidFill>
            </p:grpSpPr>
            <p:sp>
              <p:nvSpPr>
                <p:cNvPr id="66" name="Freeform 277"/>
                <p:cNvSpPr>
                  <a:spLocks noEditPoints="1"/>
                </p:cNvSpPr>
                <p:nvPr/>
              </p:nvSpPr>
              <p:spPr bwMode="auto">
                <a:xfrm>
                  <a:off x="3844926" y="1755775"/>
                  <a:ext cx="225425" cy="319088"/>
                </a:xfrm>
                <a:custGeom>
                  <a:avLst/>
                  <a:gdLst>
                    <a:gd name="T0" fmla="*/ 42 w 77"/>
                    <a:gd name="T1" fmla="*/ 109 h 109"/>
                    <a:gd name="T2" fmla="*/ 35 w 77"/>
                    <a:gd name="T3" fmla="*/ 109 h 109"/>
                    <a:gd name="T4" fmla="*/ 0 w 77"/>
                    <a:gd name="T5" fmla="*/ 74 h 109"/>
                    <a:gd name="T6" fmla="*/ 0 w 77"/>
                    <a:gd name="T7" fmla="*/ 36 h 109"/>
                    <a:gd name="T8" fmla="*/ 35 w 77"/>
                    <a:gd name="T9" fmla="*/ 0 h 109"/>
                    <a:gd name="T10" fmla="*/ 42 w 77"/>
                    <a:gd name="T11" fmla="*/ 0 h 109"/>
                    <a:gd name="T12" fmla="*/ 77 w 77"/>
                    <a:gd name="T13" fmla="*/ 36 h 109"/>
                    <a:gd name="T14" fmla="*/ 77 w 77"/>
                    <a:gd name="T15" fmla="*/ 74 h 109"/>
                    <a:gd name="T16" fmla="*/ 42 w 77"/>
                    <a:gd name="T17" fmla="*/ 109 h 109"/>
                    <a:gd name="T18" fmla="*/ 35 w 77"/>
                    <a:gd name="T19" fmla="*/ 12 h 109"/>
                    <a:gd name="T20" fmla="*/ 12 w 77"/>
                    <a:gd name="T21" fmla="*/ 36 h 109"/>
                    <a:gd name="T22" fmla="*/ 12 w 77"/>
                    <a:gd name="T23" fmla="*/ 74 h 109"/>
                    <a:gd name="T24" fmla="*/ 35 w 77"/>
                    <a:gd name="T25" fmla="*/ 97 h 109"/>
                    <a:gd name="T26" fmla="*/ 42 w 77"/>
                    <a:gd name="T27" fmla="*/ 97 h 109"/>
                    <a:gd name="T28" fmla="*/ 65 w 77"/>
                    <a:gd name="T29" fmla="*/ 74 h 109"/>
                    <a:gd name="T30" fmla="*/ 65 w 77"/>
                    <a:gd name="T31" fmla="*/ 36 h 109"/>
                    <a:gd name="T32" fmla="*/ 42 w 77"/>
                    <a:gd name="T33" fmla="*/ 12 h 109"/>
                    <a:gd name="T34" fmla="*/ 35 w 77"/>
                    <a:gd name="T35" fmla="*/ 12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7" h="109">
                      <a:moveTo>
                        <a:pt x="42" y="109"/>
                      </a:moveTo>
                      <a:cubicBezTo>
                        <a:pt x="35" y="109"/>
                        <a:pt x="35" y="109"/>
                        <a:pt x="35" y="109"/>
                      </a:cubicBezTo>
                      <a:cubicBezTo>
                        <a:pt x="16" y="109"/>
                        <a:pt x="0" y="93"/>
                        <a:pt x="0" y="74"/>
                      </a:cubicBezTo>
                      <a:cubicBezTo>
                        <a:pt x="0" y="36"/>
                        <a:pt x="0" y="36"/>
                        <a:pt x="0" y="36"/>
                      </a:cubicBezTo>
                      <a:cubicBezTo>
                        <a:pt x="0" y="16"/>
                        <a:pt x="16" y="0"/>
                        <a:pt x="35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61" y="0"/>
                        <a:pt x="77" y="16"/>
                        <a:pt x="77" y="36"/>
                      </a:cubicBezTo>
                      <a:cubicBezTo>
                        <a:pt x="77" y="74"/>
                        <a:pt x="77" y="74"/>
                        <a:pt x="77" y="74"/>
                      </a:cubicBezTo>
                      <a:cubicBezTo>
                        <a:pt x="77" y="93"/>
                        <a:pt x="61" y="109"/>
                        <a:pt x="42" y="109"/>
                      </a:cubicBezTo>
                      <a:close/>
                      <a:moveTo>
                        <a:pt x="35" y="12"/>
                      </a:moveTo>
                      <a:cubicBezTo>
                        <a:pt x="22" y="12"/>
                        <a:pt x="12" y="23"/>
                        <a:pt x="12" y="36"/>
                      </a:cubicBezTo>
                      <a:cubicBezTo>
                        <a:pt x="12" y="74"/>
                        <a:pt x="12" y="74"/>
                        <a:pt x="12" y="74"/>
                      </a:cubicBezTo>
                      <a:cubicBezTo>
                        <a:pt x="12" y="86"/>
                        <a:pt x="22" y="97"/>
                        <a:pt x="35" y="97"/>
                      </a:cubicBezTo>
                      <a:cubicBezTo>
                        <a:pt x="42" y="97"/>
                        <a:pt x="42" y="97"/>
                        <a:pt x="42" y="97"/>
                      </a:cubicBezTo>
                      <a:cubicBezTo>
                        <a:pt x="55" y="97"/>
                        <a:pt x="65" y="86"/>
                        <a:pt x="65" y="74"/>
                      </a:cubicBezTo>
                      <a:cubicBezTo>
                        <a:pt x="65" y="36"/>
                        <a:pt x="65" y="36"/>
                        <a:pt x="65" y="36"/>
                      </a:cubicBezTo>
                      <a:cubicBezTo>
                        <a:pt x="65" y="23"/>
                        <a:pt x="55" y="12"/>
                        <a:pt x="42" y="12"/>
                      </a:cubicBezTo>
                      <a:lnTo>
                        <a:pt x="35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7" name="Freeform 278"/>
                <p:cNvSpPr>
                  <a:spLocks/>
                </p:cNvSpPr>
                <p:nvPr/>
              </p:nvSpPr>
              <p:spPr bwMode="auto">
                <a:xfrm>
                  <a:off x="3725863" y="2044700"/>
                  <a:ext cx="461963" cy="187325"/>
                </a:xfrm>
                <a:custGeom>
                  <a:avLst/>
                  <a:gdLst>
                    <a:gd name="T0" fmla="*/ 152 w 158"/>
                    <a:gd name="T1" fmla="*/ 64 h 64"/>
                    <a:gd name="T2" fmla="*/ 7 w 158"/>
                    <a:gd name="T3" fmla="*/ 64 h 64"/>
                    <a:gd name="T4" fmla="*/ 1 w 158"/>
                    <a:gd name="T5" fmla="*/ 58 h 64"/>
                    <a:gd name="T6" fmla="*/ 1 w 158"/>
                    <a:gd name="T7" fmla="*/ 45 h 64"/>
                    <a:gd name="T8" fmla="*/ 60 w 158"/>
                    <a:gd name="T9" fmla="*/ 14 h 64"/>
                    <a:gd name="T10" fmla="*/ 60 w 158"/>
                    <a:gd name="T11" fmla="*/ 6 h 64"/>
                    <a:gd name="T12" fmla="*/ 66 w 158"/>
                    <a:gd name="T13" fmla="*/ 0 h 64"/>
                    <a:gd name="T14" fmla="*/ 72 w 158"/>
                    <a:gd name="T15" fmla="*/ 6 h 64"/>
                    <a:gd name="T16" fmla="*/ 72 w 158"/>
                    <a:gd name="T17" fmla="*/ 19 h 64"/>
                    <a:gd name="T18" fmla="*/ 67 w 158"/>
                    <a:gd name="T19" fmla="*/ 25 h 64"/>
                    <a:gd name="T20" fmla="*/ 13 w 158"/>
                    <a:gd name="T21" fmla="*/ 45 h 64"/>
                    <a:gd name="T22" fmla="*/ 13 w 158"/>
                    <a:gd name="T23" fmla="*/ 52 h 64"/>
                    <a:gd name="T24" fmla="*/ 152 w 158"/>
                    <a:gd name="T25" fmla="*/ 52 h 64"/>
                    <a:gd name="T26" fmla="*/ 158 w 158"/>
                    <a:gd name="T27" fmla="*/ 58 h 64"/>
                    <a:gd name="T28" fmla="*/ 152 w 158"/>
                    <a:gd name="T29" fmla="*/ 64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58" h="64">
                      <a:moveTo>
                        <a:pt x="152" y="64"/>
                      </a:moveTo>
                      <a:cubicBezTo>
                        <a:pt x="7" y="64"/>
                        <a:pt x="7" y="64"/>
                        <a:pt x="7" y="64"/>
                      </a:cubicBezTo>
                      <a:cubicBezTo>
                        <a:pt x="3" y="64"/>
                        <a:pt x="1" y="62"/>
                        <a:pt x="1" y="58"/>
                      </a:cubicBezTo>
                      <a:cubicBezTo>
                        <a:pt x="1" y="45"/>
                        <a:pt x="1" y="45"/>
                        <a:pt x="1" y="45"/>
                      </a:cubicBezTo>
                      <a:cubicBezTo>
                        <a:pt x="0" y="31"/>
                        <a:pt x="32" y="21"/>
                        <a:pt x="60" y="14"/>
                      </a:cubicBezTo>
                      <a:cubicBezTo>
                        <a:pt x="60" y="6"/>
                        <a:pt x="60" y="6"/>
                        <a:pt x="60" y="6"/>
                      </a:cubicBezTo>
                      <a:cubicBezTo>
                        <a:pt x="60" y="2"/>
                        <a:pt x="63" y="0"/>
                        <a:pt x="66" y="0"/>
                      </a:cubicBezTo>
                      <a:cubicBezTo>
                        <a:pt x="69" y="0"/>
                        <a:pt x="72" y="2"/>
                        <a:pt x="72" y="6"/>
                      </a:cubicBezTo>
                      <a:cubicBezTo>
                        <a:pt x="72" y="19"/>
                        <a:pt x="72" y="19"/>
                        <a:pt x="72" y="19"/>
                      </a:cubicBezTo>
                      <a:cubicBezTo>
                        <a:pt x="72" y="22"/>
                        <a:pt x="70" y="24"/>
                        <a:pt x="67" y="25"/>
                      </a:cubicBezTo>
                      <a:cubicBezTo>
                        <a:pt x="41" y="31"/>
                        <a:pt x="15" y="40"/>
                        <a:pt x="13" y="45"/>
                      </a:cubicBezTo>
                      <a:cubicBezTo>
                        <a:pt x="13" y="52"/>
                        <a:pt x="13" y="52"/>
                        <a:pt x="13" y="52"/>
                      </a:cubicBezTo>
                      <a:cubicBezTo>
                        <a:pt x="152" y="52"/>
                        <a:pt x="152" y="52"/>
                        <a:pt x="152" y="52"/>
                      </a:cubicBezTo>
                      <a:cubicBezTo>
                        <a:pt x="156" y="52"/>
                        <a:pt x="158" y="55"/>
                        <a:pt x="158" y="58"/>
                      </a:cubicBezTo>
                      <a:cubicBezTo>
                        <a:pt x="158" y="62"/>
                        <a:pt x="156" y="64"/>
                        <a:pt x="152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8" name="Freeform 279"/>
                <p:cNvSpPr>
                  <a:spLocks/>
                </p:cNvSpPr>
                <p:nvPr/>
              </p:nvSpPr>
              <p:spPr bwMode="auto">
                <a:xfrm>
                  <a:off x="3979863" y="2041525"/>
                  <a:ext cx="209550" cy="190500"/>
                </a:xfrm>
                <a:custGeom>
                  <a:avLst/>
                  <a:gdLst>
                    <a:gd name="T0" fmla="*/ 65 w 72"/>
                    <a:gd name="T1" fmla="*/ 65 h 65"/>
                    <a:gd name="T2" fmla="*/ 59 w 72"/>
                    <a:gd name="T3" fmla="*/ 59 h 65"/>
                    <a:gd name="T4" fmla="*/ 59 w 72"/>
                    <a:gd name="T5" fmla="*/ 46 h 65"/>
                    <a:gd name="T6" fmla="*/ 5 w 72"/>
                    <a:gd name="T7" fmla="*/ 26 h 65"/>
                    <a:gd name="T8" fmla="*/ 0 w 72"/>
                    <a:gd name="T9" fmla="*/ 20 h 65"/>
                    <a:gd name="T10" fmla="*/ 0 w 72"/>
                    <a:gd name="T11" fmla="*/ 6 h 65"/>
                    <a:gd name="T12" fmla="*/ 6 w 72"/>
                    <a:gd name="T13" fmla="*/ 0 h 65"/>
                    <a:gd name="T14" fmla="*/ 12 w 72"/>
                    <a:gd name="T15" fmla="*/ 6 h 65"/>
                    <a:gd name="T16" fmla="*/ 12 w 72"/>
                    <a:gd name="T17" fmla="*/ 15 h 65"/>
                    <a:gd name="T18" fmla="*/ 71 w 72"/>
                    <a:gd name="T19" fmla="*/ 47 h 65"/>
                    <a:gd name="T20" fmla="*/ 71 w 72"/>
                    <a:gd name="T21" fmla="*/ 59 h 65"/>
                    <a:gd name="T22" fmla="*/ 65 w 72"/>
                    <a:gd name="T23" fmla="*/ 65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2" h="65">
                      <a:moveTo>
                        <a:pt x="65" y="65"/>
                      </a:moveTo>
                      <a:cubicBezTo>
                        <a:pt x="62" y="65"/>
                        <a:pt x="59" y="63"/>
                        <a:pt x="59" y="59"/>
                      </a:cubicBezTo>
                      <a:cubicBezTo>
                        <a:pt x="59" y="46"/>
                        <a:pt x="59" y="46"/>
                        <a:pt x="59" y="46"/>
                      </a:cubicBezTo>
                      <a:cubicBezTo>
                        <a:pt x="57" y="41"/>
                        <a:pt x="31" y="32"/>
                        <a:pt x="5" y="26"/>
                      </a:cubicBezTo>
                      <a:cubicBezTo>
                        <a:pt x="2" y="25"/>
                        <a:pt x="0" y="23"/>
                        <a:pt x="0" y="20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" y="0"/>
                        <a:pt x="12" y="3"/>
                        <a:pt x="12" y="6"/>
                      </a:cubicBezTo>
                      <a:cubicBezTo>
                        <a:pt x="12" y="15"/>
                        <a:pt x="12" y="15"/>
                        <a:pt x="12" y="15"/>
                      </a:cubicBezTo>
                      <a:cubicBezTo>
                        <a:pt x="40" y="22"/>
                        <a:pt x="72" y="32"/>
                        <a:pt x="71" y="47"/>
                      </a:cubicBezTo>
                      <a:cubicBezTo>
                        <a:pt x="71" y="59"/>
                        <a:pt x="71" y="59"/>
                        <a:pt x="71" y="59"/>
                      </a:cubicBezTo>
                      <a:cubicBezTo>
                        <a:pt x="71" y="63"/>
                        <a:pt x="69" y="65"/>
                        <a:pt x="65" y="6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0" name="Freeform 280"/>
                <p:cNvSpPr>
                  <a:spLocks noEditPoints="1"/>
                </p:cNvSpPr>
                <p:nvPr/>
              </p:nvSpPr>
              <p:spPr bwMode="auto">
                <a:xfrm>
                  <a:off x="4116388" y="1843088"/>
                  <a:ext cx="187325" cy="263525"/>
                </a:xfrm>
                <a:custGeom>
                  <a:avLst/>
                  <a:gdLst>
                    <a:gd name="T0" fmla="*/ 35 w 64"/>
                    <a:gd name="T1" fmla="*/ 90 h 90"/>
                    <a:gd name="T2" fmla="*/ 30 w 64"/>
                    <a:gd name="T3" fmla="*/ 90 h 90"/>
                    <a:gd name="T4" fmla="*/ 0 w 64"/>
                    <a:gd name="T5" fmla="*/ 60 h 90"/>
                    <a:gd name="T6" fmla="*/ 0 w 64"/>
                    <a:gd name="T7" fmla="*/ 30 h 90"/>
                    <a:gd name="T8" fmla="*/ 30 w 64"/>
                    <a:gd name="T9" fmla="*/ 0 h 90"/>
                    <a:gd name="T10" fmla="*/ 35 w 64"/>
                    <a:gd name="T11" fmla="*/ 0 h 90"/>
                    <a:gd name="T12" fmla="*/ 64 w 64"/>
                    <a:gd name="T13" fmla="*/ 30 h 90"/>
                    <a:gd name="T14" fmla="*/ 64 w 64"/>
                    <a:gd name="T15" fmla="*/ 60 h 90"/>
                    <a:gd name="T16" fmla="*/ 35 w 64"/>
                    <a:gd name="T17" fmla="*/ 90 h 90"/>
                    <a:gd name="T18" fmla="*/ 30 w 64"/>
                    <a:gd name="T19" fmla="*/ 12 h 90"/>
                    <a:gd name="T20" fmla="*/ 12 w 64"/>
                    <a:gd name="T21" fmla="*/ 30 h 90"/>
                    <a:gd name="T22" fmla="*/ 12 w 64"/>
                    <a:gd name="T23" fmla="*/ 60 h 90"/>
                    <a:gd name="T24" fmla="*/ 30 w 64"/>
                    <a:gd name="T25" fmla="*/ 78 h 90"/>
                    <a:gd name="T26" fmla="*/ 35 w 64"/>
                    <a:gd name="T27" fmla="*/ 78 h 90"/>
                    <a:gd name="T28" fmla="*/ 52 w 64"/>
                    <a:gd name="T29" fmla="*/ 60 h 90"/>
                    <a:gd name="T30" fmla="*/ 52 w 64"/>
                    <a:gd name="T31" fmla="*/ 30 h 90"/>
                    <a:gd name="T32" fmla="*/ 35 w 64"/>
                    <a:gd name="T33" fmla="*/ 12 h 90"/>
                    <a:gd name="T34" fmla="*/ 30 w 64"/>
                    <a:gd name="T35" fmla="*/ 12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64" h="90">
                      <a:moveTo>
                        <a:pt x="35" y="90"/>
                      </a:moveTo>
                      <a:cubicBezTo>
                        <a:pt x="30" y="90"/>
                        <a:pt x="30" y="90"/>
                        <a:pt x="30" y="90"/>
                      </a:cubicBezTo>
                      <a:cubicBezTo>
                        <a:pt x="13" y="90"/>
                        <a:pt x="0" y="76"/>
                        <a:pt x="0" y="60"/>
                      </a:cubicBezTo>
                      <a:cubicBezTo>
                        <a:pt x="0" y="30"/>
                        <a:pt x="0" y="30"/>
                        <a:pt x="0" y="30"/>
                      </a:cubicBezTo>
                      <a:cubicBezTo>
                        <a:pt x="0" y="14"/>
                        <a:pt x="13" y="0"/>
                        <a:pt x="30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51" y="0"/>
                        <a:pt x="64" y="14"/>
                        <a:pt x="64" y="30"/>
                      </a:cubicBezTo>
                      <a:cubicBezTo>
                        <a:pt x="64" y="60"/>
                        <a:pt x="64" y="60"/>
                        <a:pt x="64" y="60"/>
                      </a:cubicBezTo>
                      <a:cubicBezTo>
                        <a:pt x="64" y="76"/>
                        <a:pt x="51" y="90"/>
                        <a:pt x="35" y="90"/>
                      </a:cubicBezTo>
                      <a:close/>
                      <a:moveTo>
                        <a:pt x="30" y="12"/>
                      </a:moveTo>
                      <a:cubicBezTo>
                        <a:pt x="20" y="12"/>
                        <a:pt x="12" y="20"/>
                        <a:pt x="12" y="30"/>
                      </a:cubicBezTo>
                      <a:cubicBezTo>
                        <a:pt x="12" y="60"/>
                        <a:pt x="12" y="60"/>
                        <a:pt x="12" y="60"/>
                      </a:cubicBezTo>
                      <a:cubicBezTo>
                        <a:pt x="12" y="70"/>
                        <a:pt x="20" y="78"/>
                        <a:pt x="30" y="78"/>
                      </a:cubicBezTo>
                      <a:cubicBezTo>
                        <a:pt x="35" y="78"/>
                        <a:pt x="35" y="78"/>
                        <a:pt x="35" y="78"/>
                      </a:cubicBezTo>
                      <a:cubicBezTo>
                        <a:pt x="45" y="78"/>
                        <a:pt x="52" y="70"/>
                        <a:pt x="52" y="60"/>
                      </a:cubicBezTo>
                      <a:cubicBezTo>
                        <a:pt x="52" y="30"/>
                        <a:pt x="52" y="30"/>
                        <a:pt x="52" y="30"/>
                      </a:cubicBezTo>
                      <a:cubicBezTo>
                        <a:pt x="52" y="20"/>
                        <a:pt x="45" y="12"/>
                        <a:pt x="35" y="12"/>
                      </a:cubicBezTo>
                      <a:lnTo>
                        <a:pt x="30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1" name="Freeform 281"/>
                <p:cNvSpPr>
                  <a:spLocks/>
                </p:cNvSpPr>
                <p:nvPr/>
              </p:nvSpPr>
              <p:spPr bwMode="auto">
                <a:xfrm>
                  <a:off x="4164013" y="2074863"/>
                  <a:ext cx="34925" cy="66675"/>
                </a:xfrm>
                <a:custGeom>
                  <a:avLst/>
                  <a:gdLst>
                    <a:gd name="T0" fmla="*/ 6 w 12"/>
                    <a:gd name="T1" fmla="*/ 23 h 23"/>
                    <a:gd name="T2" fmla="*/ 0 w 12"/>
                    <a:gd name="T3" fmla="*/ 17 h 23"/>
                    <a:gd name="T4" fmla="*/ 0 w 12"/>
                    <a:gd name="T5" fmla="*/ 6 h 23"/>
                    <a:gd name="T6" fmla="*/ 6 w 12"/>
                    <a:gd name="T7" fmla="*/ 0 h 23"/>
                    <a:gd name="T8" fmla="*/ 12 w 12"/>
                    <a:gd name="T9" fmla="*/ 6 h 23"/>
                    <a:gd name="T10" fmla="*/ 12 w 12"/>
                    <a:gd name="T11" fmla="*/ 17 h 23"/>
                    <a:gd name="T12" fmla="*/ 6 w 12"/>
                    <a:gd name="T13" fmla="*/ 2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" h="23">
                      <a:moveTo>
                        <a:pt x="6" y="23"/>
                      </a:moveTo>
                      <a:cubicBezTo>
                        <a:pt x="2" y="23"/>
                        <a:pt x="0" y="20"/>
                        <a:pt x="0" y="17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2" y="0"/>
                        <a:pt x="6" y="0"/>
                      </a:cubicBezTo>
                      <a:cubicBezTo>
                        <a:pt x="9" y="0"/>
                        <a:pt x="12" y="3"/>
                        <a:pt x="12" y="6"/>
                      </a:cubicBezTo>
                      <a:cubicBezTo>
                        <a:pt x="12" y="17"/>
                        <a:pt x="12" y="17"/>
                        <a:pt x="12" y="17"/>
                      </a:cubicBezTo>
                      <a:cubicBezTo>
                        <a:pt x="12" y="20"/>
                        <a:pt x="9" y="23"/>
                        <a:pt x="6" y="2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2" name="Freeform 282"/>
                <p:cNvSpPr>
                  <a:spLocks/>
                </p:cNvSpPr>
                <p:nvPr/>
              </p:nvSpPr>
              <p:spPr bwMode="auto">
                <a:xfrm>
                  <a:off x="4227513" y="2197100"/>
                  <a:ext cx="173038" cy="34925"/>
                </a:xfrm>
                <a:custGeom>
                  <a:avLst/>
                  <a:gdLst>
                    <a:gd name="T0" fmla="*/ 53 w 59"/>
                    <a:gd name="T1" fmla="*/ 12 h 12"/>
                    <a:gd name="T2" fmla="*/ 6 w 59"/>
                    <a:gd name="T3" fmla="*/ 12 h 12"/>
                    <a:gd name="T4" fmla="*/ 0 w 59"/>
                    <a:gd name="T5" fmla="*/ 6 h 12"/>
                    <a:gd name="T6" fmla="*/ 6 w 59"/>
                    <a:gd name="T7" fmla="*/ 0 h 12"/>
                    <a:gd name="T8" fmla="*/ 53 w 59"/>
                    <a:gd name="T9" fmla="*/ 0 h 12"/>
                    <a:gd name="T10" fmla="*/ 59 w 59"/>
                    <a:gd name="T11" fmla="*/ 6 h 12"/>
                    <a:gd name="T12" fmla="*/ 53 w 59"/>
                    <a:gd name="T13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9" h="12">
                      <a:moveTo>
                        <a:pt x="53" y="12"/>
                      </a:moveTo>
                      <a:cubicBezTo>
                        <a:pt x="6" y="12"/>
                        <a:pt x="6" y="12"/>
                        <a:pt x="6" y="12"/>
                      </a:cubicBezTo>
                      <a:cubicBezTo>
                        <a:pt x="3" y="12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56" y="0"/>
                        <a:pt x="59" y="3"/>
                        <a:pt x="59" y="6"/>
                      </a:cubicBezTo>
                      <a:cubicBezTo>
                        <a:pt x="59" y="10"/>
                        <a:pt x="56" y="12"/>
                        <a:pt x="53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3" name="Freeform 283"/>
                <p:cNvSpPr>
                  <a:spLocks/>
                </p:cNvSpPr>
                <p:nvPr/>
              </p:nvSpPr>
              <p:spPr bwMode="auto">
                <a:xfrm>
                  <a:off x="4225926" y="2074863"/>
                  <a:ext cx="174625" cy="157163"/>
                </a:xfrm>
                <a:custGeom>
                  <a:avLst/>
                  <a:gdLst>
                    <a:gd name="T0" fmla="*/ 54 w 60"/>
                    <a:gd name="T1" fmla="*/ 54 h 54"/>
                    <a:gd name="T2" fmla="*/ 48 w 60"/>
                    <a:gd name="T3" fmla="*/ 48 h 54"/>
                    <a:gd name="T4" fmla="*/ 48 w 60"/>
                    <a:gd name="T5" fmla="*/ 38 h 54"/>
                    <a:gd name="T6" fmla="*/ 5 w 60"/>
                    <a:gd name="T7" fmla="*/ 23 h 54"/>
                    <a:gd name="T8" fmla="*/ 0 w 60"/>
                    <a:gd name="T9" fmla="*/ 17 h 54"/>
                    <a:gd name="T10" fmla="*/ 0 w 60"/>
                    <a:gd name="T11" fmla="*/ 6 h 54"/>
                    <a:gd name="T12" fmla="*/ 6 w 60"/>
                    <a:gd name="T13" fmla="*/ 0 h 54"/>
                    <a:gd name="T14" fmla="*/ 12 w 60"/>
                    <a:gd name="T15" fmla="*/ 6 h 54"/>
                    <a:gd name="T16" fmla="*/ 12 w 60"/>
                    <a:gd name="T17" fmla="*/ 12 h 54"/>
                    <a:gd name="T18" fmla="*/ 60 w 60"/>
                    <a:gd name="T19" fmla="*/ 38 h 54"/>
                    <a:gd name="T20" fmla="*/ 60 w 60"/>
                    <a:gd name="T21" fmla="*/ 48 h 54"/>
                    <a:gd name="T22" fmla="*/ 54 w 60"/>
                    <a:gd name="T23" fmla="*/ 54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0" h="54">
                      <a:moveTo>
                        <a:pt x="54" y="54"/>
                      </a:moveTo>
                      <a:cubicBezTo>
                        <a:pt x="50" y="54"/>
                        <a:pt x="48" y="52"/>
                        <a:pt x="48" y="48"/>
                      </a:cubicBezTo>
                      <a:cubicBezTo>
                        <a:pt x="48" y="38"/>
                        <a:pt x="48" y="38"/>
                        <a:pt x="48" y="38"/>
                      </a:cubicBezTo>
                      <a:cubicBezTo>
                        <a:pt x="45" y="34"/>
                        <a:pt x="25" y="27"/>
                        <a:pt x="5" y="23"/>
                      </a:cubicBezTo>
                      <a:cubicBezTo>
                        <a:pt x="2" y="22"/>
                        <a:pt x="0" y="20"/>
                        <a:pt x="0" y="17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"/>
                        <a:pt x="3" y="0"/>
                        <a:pt x="6" y="0"/>
                      </a:cubicBezTo>
                      <a:cubicBezTo>
                        <a:pt x="9" y="0"/>
                        <a:pt x="12" y="2"/>
                        <a:pt x="12" y="6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44" y="20"/>
                        <a:pt x="60" y="28"/>
                        <a:pt x="60" y="38"/>
                      </a:cubicBezTo>
                      <a:cubicBezTo>
                        <a:pt x="60" y="48"/>
                        <a:pt x="60" y="48"/>
                        <a:pt x="60" y="48"/>
                      </a:cubicBezTo>
                      <a:cubicBezTo>
                        <a:pt x="60" y="52"/>
                        <a:pt x="57" y="54"/>
                        <a:pt x="54" y="5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62" name="Прямоугольник 61"/>
            <p:cNvSpPr/>
            <p:nvPr/>
          </p:nvSpPr>
          <p:spPr>
            <a:xfrm>
              <a:off x="633703" y="4819920"/>
              <a:ext cx="817227" cy="2443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клиент</a:t>
              </a:r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982997" y="4807210"/>
            <a:ext cx="817227" cy="475253"/>
            <a:chOff x="-792725" y="4047737"/>
            <a:chExt cx="817227" cy="475253"/>
          </a:xfrm>
        </p:grpSpPr>
        <p:sp>
          <p:nvSpPr>
            <p:cNvPr id="75" name="Овал 74"/>
            <p:cNvSpPr/>
            <p:nvPr/>
          </p:nvSpPr>
          <p:spPr>
            <a:xfrm>
              <a:off x="-624029" y="4047737"/>
              <a:ext cx="475253" cy="475253"/>
            </a:xfrm>
            <a:prstGeom prst="ellipse">
              <a:avLst/>
            </a:prstGeom>
            <a:solidFill>
              <a:srgbClr val="2B60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-792725" y="4253256"/>
              <a:ext cx="817227" cy="2443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сумма</a:t>
              </a:r>
            </a:p>
          </p:txBody>
        </p:sp>
        <p:sp>
          <p:nvSpPr>
            <p:cNvPr id="77" name="Freeform 9"/>
            <p:cNvSpPr>
              <a:spLocks noEditPoints="1"/>
            </p:cNvSpPr>
            <p:nvPr/>
          </p:nvSpPr>
          <p:spPr bwMode="auto">
            <a:xfrm>
              <a:off x="-463612" y="4124529"/>
              <a:ext cx="164566" cy="173904"/>
            </a:xfrm>
            <a:custGeom>
              <a:avLst/>
              <a:gdLst>
                <a:gd name="T0" fmla="*/ 240 w 1477"/>
                <a:gd name="T1" fmla="*/ 188 h 1850"/>
                <a:gd name="T2" fmla="*/ 77 w 1477"/>
                <a:gd name="T3" fmla="*/ 577 h 1850"/>
                <a:gd name="T4" fmla="*/ 169 w 1477"/>
                <a:gd name="T5" fmla="*/ 970 h 1850"/>
                <a:gd name="T6" fmla="*/ 162 w 1477"/>
                <a:gd name="T7" fmla="*/ 1240 h 1850"/>
                <a:gd name="T8" fmla="*/ 0 w 1477"/>
                <a:gd name="T9" fmla="*/ 1631 h 1850"/>
                <a:gd name="T10" fmla="*/ 1243 w 1477"/>
                <a:gd name="T11" fmla="*/ 1396 h 1850"/>
                <a:gd name="T12" fmla="*/ 1399 w 1477"/>
                <a:gd name="T13" fmla="*/ 973 h 1850"/>
                <a:gd name="T14" fmla="*/ 1315 w 1477"/>
                <a:gd name="T15" fmla="*/ 611 h 1850"/>
                <a:gd name="T16" fmla="*/ 1472 w 1477"/>
                <a:gd name="T17" fmla="*/ 188 h 1850"/>
                <a:gd name="T18" fmla="*/ 386 w 1477"/>
                <a:gd name="T19" fmla="*/ 508 h 1850"/>
                <a:gd name="T20" fmla="*/ 271 w 1477"/>
                <a:gd name="T21" fmla="*/ 538 h 1850"/>
                <a:gd name="T22" fmla="*/ 693 w 1477"/>
                <a:gd name="T23" fmla="*/ 736 h 1850"/>
                <a:gd name="T24" fmla="*/ 477 w 1477"/>
                <a:gd name="T25" fmla="*/ 541 h 1850"/>
                <a:gd name="T26" fmla="*/ 598 w 1477"/>
                <a:gd name="T27" fmla="*/ 567 h 1850"/>
                <a:gd name="T28" fmla="*/ 689 w 1477"/>
                <a:gd name="T29" fmla="*/ 431 h 1850"/>
                <a:gd name="T30" fmla="*/ 689 w 1477"/>
                <a:gd name="T31" fmla="*/ 579 h 1850"/>
                <a:gd name="T32" fmla="*/ 1023 w 1477"/>
                <a:gd name="T33" fmla="*/ 431 h 1850"/>
                <a:gd name="T34" fmla="*/ 1163 w 1477"/>
                <a:gd name="T35" fmla="*/ 897 h 1850"/>
                <a:gd name="T36" fmla="*/ 1224 w 1477"/>
                <a:gd name="T37" fmla="*/ 846 h 1850"/>
                <a:gd name="T38" fmla="*/ 1113 w 1477"/>
                <a:gd name="T39" fmla="*/ 567 h 1850"/>
                <a:gd name="T40" fmla="*/ 1235 w 1477"/>
                <a:gd name="T41" fmla="*/ 541 h 1850"/>
                <a:gd name="T42" fmla="*/ 951 w 1477"/>
                <a:gd name="T43" fmla="*/ 956 h 1850"/>
                <a:gd name="T44" fmla="*/ 860 w 1477"/>
                <a:gd name="T45" fmla="*/ 820 h 1850"/>
                <a:gd name="T46" fmla="*/ 739 w 1477"/>
                <a:gd name="T47" fmla="*/ 826 h 1850"/>
                <a:gd name="T48" fmla="*/ 648 w 1477"/>
                <a:gd name="T49" fmla="*/ 974 h 1850"/>
                <a:gd name="T50" fmla="*/ 648 w 1477"/>
                <a:gd name="T51" fmla="*/ 826 h 1850"/>
                <a:gd name="T52" fmla="*/ 314 w 1477"/>
                <a:gd name="T53" fmla="*/ 930 h 1850"/>
                <a:gd name="T54" fmla="*/ 163 w 1477"/>
                <a:gd name="T55" fmla="*/ 729 h 1850"/>
                <a:gd name="T56" fmla="*/ 163 w 1477"/>
                <a:gd name="T57" fmla="*/ 846 h 1850"/>
                <a:gd name="T58" fmla="*/ 314 w 1477"/>
                <a:gd name="T59" fmla="*/ 1154 h 1850"/>
                <a:gd name="T60" fmla="*/ 253 w 1477"/>
                <a:gd name="T61" fmla="*/ 1126 h 1850"/>
                <a:gd name="T62" fmla="*/ 91 w 1477"/>
                <a:gd name="T63" fmla="*/ 1514 h 1850"/>
                <a:gd name="T64" fmla="*/ 364 w 1477"/>
                <a:gd name="T65" fmla="*/ 1741 h 1850"/>
                <a:gd name="T66" fmla="*/ 364 w 1477"/>
                <a:gd name="T67" fmla="*/ 1594 h 1850"/>
                <a:gd name="T68" fmla="*/ 454 w 1477"/>
                <a:gd name="T69" fmla="*/ 1752 h 1850"/>
                <a:gd name="T70" fmla="*/ 576 w 1477"/>
                <a:gd name="T71" fmla="*/ 1759 h 1850"/>
                <a:gd name="T72" fmla="*/ 784 w 1477"/>
                <a:gd name="T73" fmla="*/ 1462 h 1850"/>
                <a:gd name="T74" fmla="*/ 91 w 1477"/>
                <a:gd name="T75" fmla="*/ 1393 h 1850"/>
                <a:gd name="T76" fmla="*/ 526 w 1477"/>
                <a:gd name="T77" fmla="*/ 1206 h 1850"/>
                <a:gd name="T78" fmla="*/ 617 w 1477"/>
                <a:gd name="T79" fmla="*/ 1364 h 1850"/>
                <a:gd name="T80" fmla="*/ 738 w 1477"/>
                <a:gd name="T81" fmla="*/ 1370 h 1850"/>
                <a:gd name="T82" fmla="*/ 829 w 1477"/>
                <a:gd name="T83" fmla="*/ 1223 h 1850"/>
                <a:gd name="T84" fmla="*/ 829 w 1477"/>
                <a:gd name="T85" fmla="*/ 1370 h 1850"/>
                <a:gd name="T86" fmla="*/ 667 w 1477"/>
                <a:gd name="T87" fmla="*/ 1611 h 1850"/>
                <a:gd name="T88" fmla="*/ 1000 w 1477"/>
                <a:gd name="T89" fmla="*/ 1715 h 1850"/>
                <a:gd name="T90" fmla="*/ 1000 w 1477"/>
                <a:gd name="T91" fmla="*/ 1571 h 1850"/>
                <a:gd name="T92" fmla="*/ 1091 w 1477"/>
                <a:gd name="T93" fmla="*/ 1682 h 1850"/>
                <a:gd name="T94" fmla="*/ 1152 w 1477"/>
                <a:gd name="T95" fmla="*/ 1631 h 1850"/>
                <a:gd name="T96" fmla="*/ 1041 w 1477"/>
                <a:gd name="T97" fmla="*/ 1206 h 1850"/>
                <a:gd name="T98" fmla="*/ 1314 w 1477"/>
                <a:gd name="T99" fmla="*/ 1243 h 1850"/>
                <a:gd name="T100" fmla="*/ 1314 w 1477"/>
                <a:gd name="T101" fmla="*/ 1126 h 1850"/>
                <a:gd name="T102" fmla="*/ 254 w 1477"/>
                <a:gd name="T103" fmla="*/ 1006 h 1850"/>
                <a:gd name="T104" fmla="*/ 1314 w 1477"/>
                <a:gd name="T105" fmla="*/ 1005 h 1850"/>
                <a:gd name="T106" fmla="*/ 1326 w 1477"/>
                <a:gd name="T107" fmla="*/ 508 h 1850"/>
                <a:gd name="T108" fmla="*/ 1386 w 1477"/>
                <a:gd name="T109" fmla="*/ 458 h 1850"/>
                <a:gd name="T110" fmla="*/ 856 w 1477"/>
                <a:gd name="T111" fmla="*/ 91 h 1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77" h="1850">
                  <a:moveTo>
                    <a:pt x="1472" y="188"/>
                  </a:moveTo>
                  <a:cubicBezTo>
                    <a:pt x="1430" y="59"/>
                    <a:pt x="1133" y="0"/>
                    <a:pt x="856" y="0"/>
                  </a:cubicBezTo>
                  <a:cubicBezTo>
                    <a:pt x="578" y="0"/>
                    <a:pt x="282" y="59"/>
                    <a:pt x="240" y="188"/>
                  </a:cubicBezTo>
                  <a:cubicBezTo>
                    <a:pt x="237" y="194"/>
                    <a:pt x="234" y="201"/>
                    <a:pt x="234" y="208"/>
                  </a:cubicBezTo>
                  <a:cubicBezTo>
                    <a:pt x="234" y="455"/>
                    <a:pt x="234" y="455"/>
                    <a:pt x="234" y="455"/>
                  </a:cubicBezTo>
                  <a:cubicBezTo>
                    <a:pt x="131" y="493"/>
                    <a:pt x="90" y="538"/>
                    <a:pt x="77" y="577"/>
                  </a:cubicBezTo>
                  <a:cubicBezTo>
                    <a:pt x="74" y="583"/>
                    <a:pt x="72" y="590"/>
                    <a:pt x="72" y="597"/>
                  </a:cubicBezTo>
                  <a:cubicBezTo>
                    <a:pt x="72" y="846"/>
                    <a:pt x="72" y="846"/>
                    <a:pt x="72" y="846"/>
                  </a:cubicBezTo>
                  <a:cubicBezTo>
                    <a:pt x="72" y="897"/>
                    <a:pt x="109" y="938"/>
                    <a:pt x="169" y="970"/>
                  </a:cubicBezTo>
                  <a:cubicBezTo>
                    <a:pt x="168" y="971"/>
                    <a:pt x="168" y="972"/>
                    <a:pt x="168" y="973"/>
                  </a:cubicBezTo>
                  <a:cubicBezTo>
                    <a:pt x="164" y="980"/>
                    <a:pt x="162" y="986"/>
                    <a:pt x="162" y="993"/>
                  </a:cubicBezTo>
                  <a:cubicBezTo>
                    <a:pt x="162" y="1240"/>
                    <a:pt x="162" y="1240"/>
                    <a:pt x="162" y="1240"/>
                  </a:cubicBezTo>
                  <a:cubicBezTo>
                    <a:pt x="59" y="1278"/>
                    <a:pt x="18" y="1323"/>
                    <a:pt x="5" y="1362"/>
                  </a:cubicBezTo>
                  <a:cubicBezTo>
                    <a:pt x="2" y="1368"/>
                    <a:pt x="0" y="1375"/>
                    <a:pt x="0" y="1382"/>
                  </a:cubicBezTo>
                  <a:cubicBezTo>
                    <a:pt x="0" y="1631"/>
                    <a:pt x="0" y="1631"/>
                    <a:pt x="0" y="1631"/>
                  </a:cubicBezTo>
                  <a:cubicBezTo>
                    <a:pt x="0" y="1782"/>
                    <a:pt x="322" y="1850"/>
                    <a:pt x="621" y="1850"/>
                  </a:cubicBezTo>
                  <a:cubicBezTo>
                    <a:pt x="920" y="1850"/>
                    <a:pt x="1243" y="1782"/>
                    <a:pt x="1243" y="1631"/>
                  </a:cubicBezTo>
                  <a:cubicBezTo>
                    <a:pt x="1243" y="1396"/>
                    <a:pt x="1243" y="1396"/>
                    <a:pt x="1243" y="1396"/>
                  </a:cubicBezTo>
                  <a:cubicBezTo>
                    <a:pt x="1340" y="1361"/>
                    <a:pt x="1405" y="1310"/>
                    <a:pt x="1405" y="1243"/>
                  </a:cubicBezTo>
                  <a:cubicBezTo>
                    <a:pt x="1405" y="993"/>
                    <a:pt x="1405" y="993"/>
                    <a:pt x="1405" y="993"/>
                  </a:cubicBezTo>
                  <a:cubicBezTo>
                    <a:pt x="1405" y="986"/>
                    <a:pt x="1403" y="979"/>
                    <a:pt x="1399" y="973"/>
                  </a:cubicBezTo>
                  <a:cubicBezTo>
                    <a:pt x="1388" y="938"/>
                    <a:pt x="1358" y="907"/>
                    <a:pt x="1308" y="880"/>
                  </a:cubicBezTo>
                  <a:cubicBezTo>
                    <a:pt x="1312" y="869"/>
                    <a:pt x="1315" y="858"/>
                    <a:pt x="1315" y="846"/>
                  </a:cubicBezTo>
                  <a:cubicBezTo>
                    <a:pt x="1315" y="611"/>
                    <a:pt x="1315" y="611"/>
                    <a:pt x="1315" y="611"/>
                  </a:cubicBezTo>
                  <a:cubicBezTo>
                    <a:pt x="1413" y="576"/>
                    <a:pt x="1477" y="525"/>
                    <a:pt x="1477" y="458"/>
                  </a:cubicBezTo>
                  <a:cubicBezTo>
                    <a:pt x="1477" y="208"/>
                    <a:pt x="1477" y="208"/>
                    <a:pt x="1477" y="208"/>
                  </a:cubicBezTo>
                  <a:cubicBezTo>
                    <a:pt x="1477" y="201"/>
                    <a:pt x="1475" y="194"/>
                    <a:pt x="1472" y="188"/>
                  </a:cubicBezTo>
                  <a:close/>
                  <a:moveTo>
                    <a:pt x="325" y="341"/>
                  </a:moveTo>
                  <a:cubicBezTo>
                    <a:pt x="343" y="351"/>
                    <a:pt x="364" y="361"/>
                    <a:pt x="386" y="369"/>
                  </a:cubicBezTo>
                  <a:cubicBezTo>
                    <a:pt x="386" y="508"/>
                    <a:pt x="386" y="508"/>
                    <a:pt x="386" y="508"/>
                  </a:cubicBezTo>
                  <a:cubicBezTo>
                    <a:pt x="346" y="489"/>
                    <a:pt x="325" y="471"/>
                    <a:pt x="325" y="458"/>
                  </a:cubicBezTo>
                  <a:lnTo>
                    <a:pt x="325" y="341"/>
                  </a:lnTo>
                  <a:close/>
                  <a:moveTo>
                    <a:pt x="271" y="538"/>
                  </a:moveTo>
                  <a:cubicBezTo>
                    <a:pt x="363" y="633"/>
                    <a:pt x="616" y="677"/>
                    <a:pt x="856" y="677"/>
                  </a:cubicBezTo>
                  <a:cubicBezTo>
                    <a:pt x="969" y="677"/>
                    <a:pt x="1085" y="667"/>
                    <a:pt x="1186" y="647"/>
                  </a:cubicBezTo>
                  <a:cubicBezTo>
                    <a:pt x="1116" y="688"/>
                    <a:pt x="951" y="736"/>
                    <a:pt x="693" y="736"/>
                  </a:cubicBezTo>
                  <a:cubicBezTo>
                    <a:pt x="343" y="736"/>
                    <a:pt x="163" y="646"/>
                    <a:pt x="163" y="608"/>
                  </a:cubicBezTo>
                  <a:cubicBezTo>
                    <a:pt x="163" y="599"/>
                    <a:pt x="184" y="569"/>
                    <a:pt x="271" y="538"/>
                  </a:cubicBezTo>
                  <a:close/>
                  <a:moveTo>
                    <a:pt x="477" y="541"/>
                  </a:moveTo>
                  <a:cubicBezTo>
                    <a:pt x="477" y="397"/>
                    <a:pt x="477" y="397"/>
                    <a:pt x="477" y="397"/>
                  </a:cubicBezTo>
                  <a:cubicBezTo>
                    <a:pt x="515" y="407"/>
                    <a:pt x="556" y="415"/>
                    <a:pt x="598" y="421"/>
                  </a:cubicBezTo>
                  <a:cubicBezTo>
                    <a:pt x="598" y="567"/>
                    <a:pt x="598" y="567"/>
                    <a:pt x="598" y="567"/>
                  </a:cubicBezTo>
                  <a:cubicBezTo>
                    <a:pt x="552" y="560"/>
                    <a:pt x="511" y="551"/>
                    <a:pt x="477" y="541"/>
                  </a:cubicBezTo>
                  <a:close/>
                  <a:moveTo>
                    <a:pt x="689" y="579"/>
                  </a:moveTo>
                  <a:cubicBezTo>
                    <a:pt x="689" y="431"/>
                    <a:pt x="689" y="431"/>
                    <a:pt x="689" y="431"/>
                  </a:cubicBezTo>
                  <a:cubicBezTo>
                    <a:pt x="729" y="435"/>
                    <a:pt x="770" y="437"/>
                    <a:pt x="811" y="438"/>
                  </a:cubicBezTo>
                  <a:cubicBezTo>
                    <a:pt x="811" y="585"/>
                    <a:pt x="811" y="585"/>
                    <a:pt x="811" y="585"/>
                  </a:cubicBezTo>
                  <a:cubicBezTo>
                    <a:pt x="767" y="584"/>
                    <a:pt x="726" y="582"/>
                    <a:pt x="689" y="579"/>
                  </a:cubicBezTo>
                  <a:close/>
                  <a:moveTo>
                    <a:pt x="901" y="585"/>
                  </a:moveTo>
                  <a:cubicBezTo>
                    <a:pt x="901" y="438"/>
                    <a:pt x="901" y="438"/>
                    <a:pt x="901" y="438"/>
                  </a:cubicBezTo>
                  <a:cubicBezTo>
                    <a:pt x="942" y="437"/>
                    <a:pt x="983" y="435"/>
                    <a:pt x="1023" y="431"/>
                  </a:cubicBezTo>
                  <a:cubicBezTo>
                    <a:pt x="1023" y="579"/>
                    <a:pt x="1023" y="579"/>
                    <a:pt x="1023" y="579"/>
                  </a:cubicBezTo>
                  <a:cubicBezTo>
                    <a:pt x="985" y="582"/>
                    <a:pt x="945" y="584"/>
                    <a:pt x="901" y="585"/>
                  </a:cubicBezTo>
                  <a:close/>
                  <a:moveTo>
                    <a:pt x="1163" y="897"/>
                  </a:moveTo>
                  <a:cubicBezTo>
                    <a:pt x="1163" y="758"/>
                    <a:pt x="1163" y="758"/>
                    <a:pt x="1163" y="758"/>
                  </a:cubicBezTo>
                  <a:cubicBezTo>
                    <a:pt x="1186" y="749"/>
                    <a:pt x="1206" y="739"/>
                    <a:pt x="1224" y="729"/>
                  </a:cubicBezTo>
                  <a:cubicBezTo>
                    <a:pt x="1224" y="846"/>
                    <a:pt x="1224" y="846"/>
                    <a:pt x="1224" y="846"/>
                  </a:cubicBezTo>
                  <a:cubicBezTo>
                    <a:pt x="1224" y="859"/>
                    <a:pt x="1203" y="878"/>
                    <a:pt x="1163" y="897"/>
                  </a:cubicBezTo>
                  <a:close/>
                  <a:moveTo>
                    <a:pt x="1235" y="541"/>
                  </a:moveTo>
                  <a:cubicBezTo>
                    <a:pt x="1200" y="551"/>
                    <a:pt x="1160" y="560"/>
                    <a:pt x="1113" y="567"/>
                  </a:cubicBezTo>
                  <a:cubicBezTo>
                    <a:pt x="1113" y="421"/>
                    <a:pt x="1113" y="421"/>
                    <a:pt x="1113" y="421"/>
                  </a:cubicBezTo>
                  <a:cubicBezTo>
                    <a:pt x="1156" y="415"/>
                    <a:pt x="1197" y="407"/>
                    <a:pt x="1235" y="397"/>
                  </a:cubicBezTo>
                  <a:lnTo>
                    <a:pt x="1235" y="541"/>
                  </a:lnTo>
                  <a:close/>
                  <a:moveTo>
                    <a:pt x="1073" y="786"/>
                  </a:moveTo>
                  <a:cubicBezTo>
                    <a:pt x="1073" y="930"/>
                    <a:pt x="1073" y="930"/>
                    <a:pt x="1073" y="930"/>
                  </a:cubicBezTo>
                  <a:cubicBezTo>
                    <a:pt x="1038" y="939"/>
                    <a:pt x="997" y="948"/>
                    <a:pt x="951" y="956"/>
                  </a:cubicBezTo>
                  <a:cubicBezTo>
                    <a:pt x="951" y="809"/>
                    <a:pt x="951" y="809"/>
                    <a:pt x="951" y="809"/>
                  </a:cubicBezTo>
                  <a:cubicBezTo>
                    <a:pt x="994" y="803"/>
                    <a:pt x="1035" y="795"/>
                    <a:pt x="1073" y="786"/>
                  </a:cubicBezTo>
                  <a:close/>
                  <a:moveTo>
                    <a:pt x="860" y="820"/>
                  </a:moveTo>
                  <a:cubicBezTo>
                    <a:pt x="860" y="967"/>
                    <a:pt x="860" y="967"/>
                    <a:pt x="860" y="967"/>
                  </a:cubicBezTo>
                  <a:cubicBezTo>
                    <a:pt x="823" y="971"/>
                    <a:pt x="782" y="973"/>
                    <a:pt x="739" y="974"/>
                  </a:cubicBezTo>
                  <a:cubicBezTo>
                    <a:pt x="739" y="826"/>
                    <a:pt x="739" y="826"/>
                    <a:pt x="739" y="826"/>
                  </a:cubicBezTo>
                  <a:cubicBezTo>
                    <a:pt x="779" y="825"/>
                    <a:pt x="820" y="823"/>
                    <a:pt x="860" y="820"/>
                  </a:cubicBezTo>
                  <a:close/>
                  <a:moveTo>
                    <a:pt x="648" y="826"/>
                  </a:moveTo>
                  <a:cubicBezTo>
                    <a:pt x="648" y="974"/>
                    <a:pt x="648" y="974"/>
                    <a:pt x="648" y="974"/>
                  </a:cubicBezTo>
                  <a:cubicBezTo>
                    <a:pt x="605" y="973"/>
                    <a:pt x="564" y="971"/>
                    <a:pt x="526" y="967"/>
                  </a:cubicBezTo>
                  <a:cubicBezTo>
                    <a:pt x="526" y="820"/>
                    <a:pt x="526" y="820"/>
                    <a:pt x="526" y="820"/>
                  </a:cubicBezTo>
                  <a:cubicBezTo>
                    <a:pt x="566" y="823"/>
                    <a:pt x="607" y="825"/>
                    <a:pt x="648" y="826"/>
                  </a:cubicBezTo>
                  <a:close/>
                  <a:moveTo>
                    <a:pt x="436" y="809"/>
                  </a:moveTo>
                  <a:cubicBezTo>
                    <a:pt x="436" y="956"/>
                    <a:pt x="436" y="956"/>
                    <a:pt x="436" y="956"/>
                  </a:cubicBezTo>
                  <a:cubicBezTo>
                    <a:pt x="389" y="948"/>
                    <a:pt x="349" y="939"/>
                    <a:pt x="314" y="930"/>
                  </a:cubicBezTo>
                  <a:cubicBezTo>
                    <a:pt x="314" y="786"/>
                    <a:pt x="314" y="786"/>
                    <a:pt x="314" y="786"/>
                  </a:cubicBezTo>
                  <a:cubicBezTo>
                    <a:pt x="352" y="795"/>
                    <a:pt x="393" y="803"/>
                    <a:pt x="436" y="809"/>
                  </a:cubicBezTo>
                  <a:close/>
                  <a:moveTo>
                    <a:pt x="163" y="729"/>
                  </a:moveTo>
                  <a:cubicBezTo>
                    <a:pt x="181" y="739"/>
                    <a:pt x="201" y="749"/>
                    <a:pt x="223" y="758"/>
                  </a:cubicBezTo>
                  <a:cubicBezTo>
                    <a:pt x="223" y="897"/>
                    <a:pt x="223" y="897"/>
                    <a:pt x="223" y="897"/>
                  </a:cubicBezTo>
                  <a:cubicBezTo>
                    <a:pt x="183" y="878"/>
                    <a:pt x="163" y="859"/>
                    <a:pt x="163" y="846"/>
                  </a:cubicBezTo>
                  <a:lnTo>
                    <a:pt x="163" y="729"/>
                  </a:lnTo>
                  <a:close/>
                  <a:moveTo>
                    <a:pt x="253" y="1126"/>
                  </a:moveTo>
                  <a:cubicBezTo>
                    <a:pt x="271" y="1136"/>
                    <a:pt x="291" y="1146"/>
                    <a:pt x="314" y="1154"/>
                  </a:cubicBezTo>
                  <a:cubicBezTo>
                    <a:pt x="314" y="1293"/>
                    <a:pt x="314" y="1293"/>
                    <a:pt x="314" y="1293"/>
                  </a:cubicBezTo>
                  <a:cubicBezTo>
                    <a:pt x="274" y="1274"/>
                    <a:pt x="253" y="1256"/>
                    <a:pt x="253" y="1243"/>
                  </a:cubicBezTo>
                  <a:lnTo>
                    <a:pt x="253" y="1126"/>
                  </a:lnTo>
                  <a:close/>
                  <a:moveTo>
                    <a:pt x="151" y="1682"/>
                  </a:moveTo>
                  <a:cubicBezTo>
                    <a:pt x="111" y="1663"/>
                    <a:pt x="91" y="1644"/>
                    <a:pt x="91" y="1631"/>
                  </a:cubicBezTo>
                  <a:cubicBezTo>
                    <a:pt x="91" y="1514"/>
                    <a:pt x="91" y="1514"/>
                    <a:pt x="91" y="1514"/>
                  </a:cubicBezTo>
                  <a:cubicBezTo>
                    <a:pt x="109" y="1524"/>
                    <a:pt x="129" y="1534"/>
                    <a:pt x="151" y="1543"/>
                  </a:cubicBezTo>
                  <a:lnTo>
                    <a:pt x="151" y="1682"/>
                  </a:lnTo>
                  <a:close/>
                  <a:moveTo>
                    <a:pt x="364" y="1741"/>
                  </a:moveTo>
                  <a:cubicBezTo>
                    <a:pt x="317" y="1733"/>
                    <a:pt x="277" y="1724"/>
                    <a:pt x="242" y="1715"/>
                  </a:cubicBezTo>
                  <a:cubicBezTo>
                    <a:pt x="242" y="1571"/>
                    <a:pt x="242" y="1571"/>
                    <a:pt x="242" y="1571"/>
                  </a:cubicBezTo>
                  <a:cubicBezTo>
                    <a:pt x="280" y="1580"/>
                    <a:pt x="321" y="1588"/>
                    <a:pt x="364" y="1594"/>
                  </a:cubicBezTo>
                  <a:lnTo>
                    <a:pt x="364" y="1741"/>
                  </a:lnTo>
                  <a:close/>
                  <a:moveTo>
                    <a:pt x="576" y="1759"/>
                  </a:moveTo>
                  <a:cubicBezTo>
                    <a:pt x="533" y="1758"/>
                    <a:pt x="492" y="1756"/>
                    <a:pt x="454" y="1752"/>
                  </a:cubicBezTo>
                  <a:cubicBezTo>
                    <a:pt x="454" y="1605"/>
                    <a:pt x="454" y="1605"/>
                    <a:pt x="454" y="1605"/>
                  </a:cubicBezTo>
                  <a:cubicBezTo>
                    <a:pt x="494" y="1608"/>
                    <a:pt x="535" y="1610"/>
                    <a:pt x="576" y="1611"/>
                  </a:cubicBezTo>
                  <a:lnTo>
                    <a:pt x="576" y="1759"/>
                  </a:lnTo>
                  <a:close/>
                  <a:moveTo>
                    <a:pt x="91" y="1393"/>
                  </a:moveTo>
                  <a:cubicBezTo>
                    <a:pt x="91" y="1384"/>
                    <a:pt x="112" y="1354"/>
                    <a:pt x="199" y="1323"/>
                  </a:cubicBezTo>
                  <a:cubicBezTo>
                    <a:pt x="291" y="1418"/>
                    <a:pt x="544" y="1462"/>
                    <a:pt x="784" y="1462"/>
                  </a:cubicBezTo>
                  <a:cubicBezTo>
                    <a:pt x="897" y="1462"/>
                    <a:pt x="1013" y="1452"/>
                    <a:pt x="1114" y="1432"/>
                  </a:cubicBezTo>
                  <a:cubicBezTo>
                    <a:pt x="1044" y="1473"/>
                    <a:pt x="879" y="1521"/>
                    <a:pt x="621" y="1521"/>
                  </a:cubicBezTo>
                  <a:cubicBezTo>
                    <a:pt x="271" y="1521"/>
                    <a:pt x="91" y="1431"/>
                    <a:pt x="91" y="1393"/>
                  </a:cubicBezTo>
                  <a:close/>
                  <a:moveTo>
                    <a:pt x="404" y="1326"/>
                  </a:moveTo>
                  <a:cubicBezTo>
                    <a:pt x="404" y="1182"/>
                    <a:pt x="404" y="1182"/>
                    <a:pt x="404" y="1182"/>
                  </a:cubicBezTo>
                  <a:cubicBezTo>
                    <a:pt x="442" y="1192"/>
                    <a:pt x="483" y="1200"/>
                    <a:pt x="526" y="1206"/>
                  </a:cubicBezTo>
                  <a:cubicBezTo>
                    <a:pt x="526" y="1352"/>
                    <a:pt x="526" y="1352"/>
                    <a:pt x="526" y="1352"/>
                  </a:cubicBezTo>
                  <a:cubicBezTo>
                    <a:pt x="480" y="1345"/>
                    <a:pt x="439" y="1336"/>
                    <a:pt x="404" y="1326"/>
                  </a:cubicBezTo>
                  <a:close/>
                  <a:moveTo>
                    <a:pt x="617" y="1364"/>
                  </a:moveTo>
                  <a:cubicBezTo>
                    <a:pt x="617" y="1216"/>
                    <a:pt x="617" y="1216"/>
                    <a:pt x="617" y="1216"/>
                  </a:cubicBezTo>
                  <a:cubicBezTo>
                    <a:pt x="657" y="1220"/>
                    <a:pt x="698" y="1222"/>
                    <a:pt x="738" y="1223"/>
                  </a:cubicBezTo>
                  <a:cubicBezTo>
                    <a:pt x="738" y="1370"/>
                    <a:pt x="738" y="1370"/>
                    <a:pt x="738" y="1370"/>
                  </a:cubicBezTo>
                  <a:cubicBezTo>
                    <a:pt x="695" y="1369"/>
                    <a:pt x="654" y="1367"/>
                    <a:pt x="617" y="1364"/>
                  </a:cubicBezTo>
                  <a:close/>
                  <a:moveTo>
                    <a:pt x="829" y="1370"/>
                  </a:moveTo>
                  <a:cubicBezTo>
                    <a:pt x="829" y="1223"/>
                    <a:pt x="829" y="1223"/>
                    <a:pt x="829" y="1223"/>
                  </a:cubicBezTo>
                  <a:cubicBezTo>
                    <a:pt x="870" y="1222"/>
                    <a:pt x="911" y="1220"/>
                    <a:pt x="951" y="1216"/>
                  </a:cubicBezTo>
                  <a:cubicBezTo>
                    <a:pt x="951" y="1364"/>
                    <a:pt x="951" y="1364"/>
                    <a:pt x="951" y="1364"/>
                  </a:cubicBezTo>
                  <a:cubicBezTo>
                    <a:pt x="913" y="1367"/>
                    <a:pt x="872" y="1369"/>
                    <a:pt x="829" y="1370"/>
                  </a:cubicBezTo>
                  <a:close/>
                  <a:moveTo>
                    <a:pt x="788" y="1752"/>
                  </a:moveTo>
                  <a:cubicBezTo>
                    <a:pt x="751" y="1756"/>
                    <a:pt x="710" y="1758"/>
                    <a:pt x="667" y="1759"/>
                  </a:cubicBezTo>
                  <a:cubicBezTo>
                    <a:pt x="667" y="1611"/>
                    <a:pt x="667" y="1611"/>
                    <a:pt x="667" y="1611"/>
                  </a:cubicBezTo>
                  <a:cubicBezTo>
                    <a:pt x="707" y="1610"/>
                    <a:pt x="748" y="1608"/>
                    <a:pt x="788" y="1605"/>
                  </a:cubicBezTo>
                  <a:lnTo>
                    <a:pt x="788" y="1752"/>
                  </a:lnTo>
                  <a:close/>
                  <a:moveTo>
                    <a:pt x="1000" y="1715"/>
                  </a:moveTo>
                  <a:cubicBezTo>
                    <a:pt x="966" y="1724"/>
                    <a:pt x="925" y="1733"/>
                    <a:pt x="879" y="1741"/>
                  </a:cubicBezTo>
                  <a:cubicBezTo>
                    <a:pt x="879" y="1594"/>
                    <a:pt x="879" y="1594"/>
                    <a:pt x="879" y="1594"/>
                  </a:cubicBezTo>
                  <a:cubicBezTo>
                    <a:pt x="921" y="1588"/>
                    <a:pt x="963" y="1580"/>
                    <a:pt x="1000" y="1571"/>
                  </a:cubicBezTo>
                  <a:lnTo>
                    <a:pt x="1000" y="1715"/>
                  </a:lnTo>
                  <a:close/>
                  <a:moveTo>
                    <a:pt x="1152" y="1631"/>
                  </a:moveTo>
                  <a:cubicBezTo>
                    <a:pt x="1152" y="1644"/>
                    <a:pt x="1131" y="1663"/>
                    <a:pt x="1091" y="1682"/>
                  </a:cubicBezTo>
                  <a:cubicBezTo>
                    <a:pt x="1091" y="1543"/>
                    <a:pt x="1091" y="1543"/>
                    <a:pt x="1091" y="1543"/>
                  </a:cubicBezTo>
                  <a:cubicBezTo>
                    <a:pt x="1113" y="1534"/>
                    <a:pt x="1134" y="1524"/>
                    <a:pt x="1152" y="1514"/>
                  </a:cubicBezTo>
                  <a:lnTo>
                    <a:pt x="1152" y="1631"/>
                  </a:lnTo>
                  <a:close/>
                  <a:moveTo>
                    <a:pt x="1163" y="1326"/>
                  </a:moveTo>
                  <a:cubicBezTo>
                    <a:pt x="1128" y="1336"/>
                    <a:pt x="1088" y="1345"/>
                    <a:pt x="1041" y="1352"/>
                  </a:cubicBezTo>
                  <a:cubicBezTo>
                    <a:pt x="1041" y="1206"/>
                    <a:pt x="1041" y="1206"/>
                    <a:pt x="1041" y="1206"/>
                  </a:cubicBezTo>
                  <a:cubicBezTo>
                    <a:pt x="1084" y="1200"/>
                    <a:pt x="1125" y="1192"/>
                    <a:pt x="1163" y="1182"/>
                  </a:cubicBezTo>
                  <a:lnTo>
                    <a:pt x="1163" y="1326"/>
                  </a:lnTo>
                  <a:close/>
                  <a:moveTo>
                    <a:pt x="1314" y="1243"/>
                  </a:moveTo>
                  <a:cubicBezTo>
                    <a:pt x="1314" y="1256"/>
                    <a:pt x="1294" y="1274"/>
                    <a:pt x="1254" y="1293"/>
                  </a:cubicBezTo>
                  <a:cubicBezTo>
                    <a:pt x="1254" y="1154"/>
                    <a:pt x="1254" y="1154"/>
                    <a:pt x="1254" y="1154"/>
                  </a:cubicBezTo>
                  <a:cubicBezTo>
                    <a:pt x="1276" y="1146"/>
                    <a:pt x="1296" y="1136"/>
                    <a:pt x="1314" y="1126"/>
                  </a:cubicBezTo>
                  <a:lnTo>
                    <a:pt x="1314" y="1243"/>
                  </a:lnTo>
                  <a:close/>
                  <a:moveTo>
                    <a:pt x="784" y="1133"/>
                  </a:moveTo>
                  <a:cubicBezTo>
                    <a:pt x="439" y="1133"/>
                    <a:pt x="259" y="1046"/>
                    <a:pt x="254" y="1006"/>
                  </a:cubicBezTo>
                  <a:cubicBezTo>
                    <a:pt x="373" y="1046"/>
                    <a:pt x="536" y="1065"/>
                    <a:pt x="693" y="1065"/>
                  </a:cubicBezTo>
                  <a:cubicBezTo>
                    <a:pt x="911" y="1065"/>
                    <a:pt x="1139" y="1029"/>
                    <a:pt x="1249" y="951"/>
                  </a:cubicBezTo>
                  <a:cubicBezTo>
                    <a:pt x="1302" y="976"/>
                    <a:pt x="1314" y="998"/>
                    <a:pt x="1314" y="1005"/>
                  </a:cubicBezTo>
                  <a:cubicBezTo>
                    <a:pt x="1314" y="1043"/>
                    <a:pt x="1134" y="1133"/>
                    <a:pt x="784" y="1133"/>
                  </a:cubicBezTo>
                  <a:close/>
                  <a:moveTo>
                    <a:pt x="1386" y="458"/>
                  </a:moveTo>
                  <a:cubicBezTo>
                    <a:pt x="1386" y="471"/>
                    <a:pt x="1366" y="489"/>
                    <a:pt x="1326" y="508"/>
                  </a:cubicBezTo>
                  <a:cubicBezTo>
                    <a:pt x="1326" y="369"/>
                    <a:pt x="1326" y="369"/>
                    <a:pt x="1326" y="369"/>
                  </a:cubicBezTo>
                  <a:cubicBezTo>
                    <a:pt x="1348" y="361"/>
                    <a:pt x="1368" y="351"/>
                    <a:pt x="1386" y="341"/>
                  </a:cubicBezTo>
                  <a:lnTo>
                    <a:pt x="1386" y="458"/>
                  </a:lnTo>
                  <a:close/>
                  <a:moveTo>
                    <a:pt x="856" y="348"/>
                  </a:moveTo>
                  <a:cubicBezTo>
                    <a:pt x="506" y="348"/>
                    <a:pt x="325" y="258"/>
                    <a:pt x="325" y="220"/>
                  </a:cubicBezTo>
                  <a:cubicBezTo>
                    <a:pt x="325" y="181"/>
                    <a:pt x="506" y="91"/>
                    <a:pt x="856" y="91"/>
                  </a:cubicBezTo>
                  <a:cubicBezTo>
                    <a:pt x="1206" y="91"/>
                    <a:pt x="1386" y="181"/>
                    <a:pt x="1386" y="220"/>
                  </a:cubicBezTo>
                  <a:cubicBezTo>
                    <a:pt x="1386" y="258"/>
                    <a:pt x="1206" y="348"/>
                    <a:pt x="856" y="3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982997" y="6085885"/>
            <a:ext cx="817227" cy="475253"/>
            <a:chOff x="-795017" y="2692105"/>
            <a:chExt cx="817227" cy="475253"/>
          </a:xfrm>
        </p:grpSpPr>
        <p:grpSp>
          <p:nvGrpSpPr>
            <p:cNvPr id="79" name="Группа 78"/>
            <p:cNvGrpSpPr/>
            <p:nvPr/>
          </p:nvGrpSpPr>
          <p:grpSpPr>
            <a:xfrm>
              <a:off x="-795017" y="2692105"/>
              <a:ext cx="817227" cy="475253"/>
              <a:chOff x="-792725" y="4047737"/>
              <a:chExt cx="817227" cy="475253"/>
            </a:xfrm>
          </p:grpSpPr>
          <p:sp>
            <p:nvSpPr>
              <p:cNvPr id="91" name="Овал 90"/>
              <p:cNvSpPr/>
              <p:nvPr/>
            </p:nvSpPr>
            <p:spPr>
              <a:xfrm>
                <a:off x="-624029" y="4047737"/>
                <a:ext cx="475253" cy="475253"/>
              </a:xfrm>
              <a:prstGeom prst="ellipse">
                <a:avLst/>
              </a:prstGeom>
              <a:solidFill>
                <a:srgbClr val="2B603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" name="Прямоугольник 91"/>
              <p:cNvSpPr/>
              <p:nvPr/>
            </p:nvSpPr>
            <p:spPr>
              <a:xfrm>
                <a:off x="-792725" y="4253256"/>
                <a:ext cx="817227" cy="24439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5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обеспечение</a:t>
                </a:r>
              </a:p>
            </p:txBody>
          </p:sp>
        </p:grpSp>
        <p:grpSp>
          <p:nvGrpSpPr>
            <p:cNvPr id="80" name="Group 1462"/>
            <p:cNvGrpSpPr/>
            <p:nvPr/>
          </p:nvGrpSpPr>
          <p:grpSpPr>
            <a:xfrm>
              <a:off x="-464841" y="2793202"/>
              <a:ext cx="153095" cy="161033"/>
              <a:chOff x="2489201" y="17492663"/>
              <a:chExt cx="379413" cy="500063"/>
            </a:xfrm>
            <a:solidFill>
              <a:schemeClr val="bg1"/>
            </a:solidFill>
          </p:grpSpPr>
          <p:sp>
            <p:nvSpPr>
              <p:cNvPr id="85" name="Freeform 584"/>
              <p:cNvSpPr>
                <a:spLocks/>
              </p:cNvSpPr>
              <p:nvPr/>
            </p:nvSpPr>
            <p:spPr bwMode="auto">
              <a:xfrm>
                <a:off x="2555876" y="17681575"/>
                <a:ext cx="246063" cy="36513"/>
              </a:xfrm>
              <a:custGeom>
                <a:avLst/>
                <a:gdLst>
                  <a:gd name="T0" fmla="*/ 78 w 84"/>
                  <a:gd name="T1" fmla="*/ 12 h 12"/>
                  <a:gd name="T2" fmla="*/ 6 w 84"/>
                  <a:gd name="T3" fmla="*/ 12 h 12"/>
                  <a:gd name="T4" fmla="*/ 0 w 84"/>
                  <a:gd name="T5" fmla="*/ 6 h 12"/>
                  <a:gd name="T6" fmla="*/ 6 w 84"/>
                  <a:gd name="T7" fmla="*/ 0 h 12"/>
                  <a:gd name="T8" fmla="*/ 78 w 84"/>
                  <a:gd name="T9" fmla="*/ 0 h 12"/>
                  <a:gd name="T10" fmla="*/ 84 w 84"/>
                  <a:gd name="T11" fmla="*/ 6 h 12"/>
                  <a:gd name="T12" fmla="*/ 78 w 84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12">
                    <a:moveTo>
                      <a:pt x="78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81" y="0"/>
                      <a:pt x="84" y="3"/>
                      <a:pt x="84" y="6"/>
                    </a:cubicBezTo>
                    <a:cubicBezTo>
                      <a:pt x="84" y="10"/>
                      <a:pt x="81" y="12"/>
                      <a:pt x="7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6" name="Freeform 585"/>
              <p:cNvSpPr>
                <a:spLocks/>
              </p:cNvSpPr>
              <p:nvPr/>
            </p:nvSpPr>
            <p:spPr bwMode="auto">
              <a:xfrm>
                <a:off x="2555876" y="17740313"/>
                <a:ext cx="246063" cy="34925"/>
              </a:xfrm>
              <a:custGeom>
                <a:avLst/>
                <a:gdLst>
                  <a:gd name="T0" fmla="*/ 78 w 84"/>
                  <a:gd name="T1" fmla="*/ 12 h 12"/>
                  <a:gd name="T2" fmla="*/ 6 w 84"/>
                  <a:gd name="T3" fmla="*/ 12 h 12"/>
                  <a:gd name="T4" fmla="*/ 0 w 84"/>
                  <a:gd name="T5" fmla="*/ 6 h 12"/>
                  <a:gd name="T6" fmla="*/ 6 w 84"/>
                  <a:gd name="T7" fmla="*/ 0 h 12"/>
                  <a:gd name="T8" fmla="*/ 78 w 84"/>
                  <a:gd name="T9" fmla="*/ 0 h 12"/>
                  <a:gd name="T10" fmla="*/ 84 w 84"/>
                  <a:gd name="T11" fmla="*/ 6 h 12"/>
                  <a:gd name="T12" fmla="*/ 78 w 84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12">
                    <a:moveTo>
                      <a:pt x="78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81" y="0"/>
                      <a:pt x="84" y="3"/>
                      <a:pt x="84" y="6"/>
                    </a:cubicBezTo>
                    <a:cubicBezTo>
                      <a:pt x="84" y="10"/>
                      <a:pt x="81" y="12"/>
                      <a:pt x="7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Freeform 586"/>
              <p:cNvSpPr>
                <a:spLocks/>
              </p:cNvSpPr>
              <p:nvPr/>
            </p:nvSpPr>
            <p:spPr bwMode="auto">
              <a:xfrm>
                <a:off x="2555876" y="17799050"/>
                <a:ext cx="246063" cy="34925"/>
              </a:xfrm>
              <a:custGeom>
                <a:avLst/>
                <a:gdLst>
                  <a:gd name="T0" fmla="*/ 78 w 84"/>
                  <a:gd name="T1" fmla="*/ 12 h 12"/>
                  <a:gd name="T2" fmla="*/ 6 w 84"/>
                  <a:gd name="T3" fmla="*/ 12 h 12"/>
                  <a:gd name="T4" fmla="*/ 0 w 84"/>
                  <a:gd name="T5" fmla="*/ 6 h 12"/>
                  <a:gd name="T6" fmla="*/ 6 w 84"/>
                  <a:gd name="T7" fmla="*/ 0 h 12"/>
                  <a:gd name="T8" fmla="*/ 78 w 84"/>
                  <a:gd name="T9" fmla="*/ 0 h 12"/>
                  <a:gd name="T10" fmla="*/ 84 w 84"/>
                  <a:gd name="T11" fmla="*/ 6 h 12"/>
                  <a:gd name="T12" fmla="*/ 78 w 84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12">
                    <a:moveTo>
                      <a:pt x="78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81" y="0"/>
                      <a:pt x="84" y="3"/>
                      <a:pt x="84" y="6"/>
                    </a:cubicBezTo>
                    <a:cubicBezTo>
                      <a:pt x="84" y="10"/>
                      <a:pt x="81" y="12"/>
                      <a:pt x="7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Freeform 587"/>
              <p:cNvSpPr>
                <a:spLocks/>
              </p:cNvSpPr>
              <p:nvPr/>
            </p:nvSpPr>
            <p:spPr bwMode="auto">
              <a:xfrm>
                <a:off x="2555876" y="17860963"/>
                <a:ext cx="141288" cy="34925"/>
              </a:xfrm>
              <a:custGeom>
                <a:avLst/>
                <a:gdLst>
                  <a:gd name="T0" fmla="*/ 42 w 48"/>
                  <a:gd name="T1" fmla="*/ 12 h 12"/>
                  <a:gd name="T2" fmla="*/ 6 w 48"/>
                  <a:gd name="T3" fmla="*/ 12 h 12"/>
                  <a:gd name="T4" fmla="*/ 0 w 48"/>
                  <a:gd name="T5" fmla="*/ 6 h 12"/>
                  <a:gd name="T6" fmla="*/ 6 w 48"/>
                  <a:gd name="T7" fmla="*/ 0 h 12"/>
                  <a:gd name="T8" fmla="*/ 42 w 48"/>
                  <a:gd name="T9" fmla="*/ 0 h 12"/>
                  <a:gd name="T10" fmla="*/ 48 w 48"/>
                  <a:gd name="T11" fmla="*/ 6 h 12"/>
                  <a:gd name="T12" fmla="*/ 42 w 48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12">
                    <a:moveTo>
                      <a:pt x="42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9"/>
                      <a:pt x="0" y="6"/>
                    </a:cubicBezTo>
                    <a:cubicBezTo>
                      <a:pt x="0" y="2"/>
                      <a:pt x="2" y="0"/>
                      <a:pt x="6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5" y="0"/>
                      <a:pt x="48" y="2"/>
                      <a:pt x="48" y="6"/>
                    </a:cubicBezTo>
                    <a:cubicBezTo>
                      <a:pt x="48" y="9"/>
                      <a:pt x="45" y="12"/>
                      <a:pt x="4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9" name="Freeform 588"/>
              <p:cNvSpPr>
                <a:spLocks/>
              </p:cNvSpPr>
              <p:nvPr/>
            </p:nvSpPr>
            <p:spPr bwMode="auto">
              <a:xfrm>
                <a:off x="2489201" y="17492663"/>
                <a:ext cx="379413" cy="500063"/>
              </a:xfrm>
              <a:custGeom>
                <a:avLst/>
                <a:gdLst>
                  <a:gd name="T0" fmla="*/ 112 w 130"/>
                  <a:gd name="T1" fmla="*/ 171 h 171"/>
                  <a:gd name="T2" fmla="*/ 17 w 130"/>
                  <a:gd name="T3" fmla="*/ 171 h 171"/>
                  <a:gd name="T4" fmla="*/ 0 w 130"/>
                  <a:gd name="T5" fmla="*/ 153 h 171"/>
                  <a:gd name="T6" fmla="*/ 0 w 130"/>
                  <a:gd name="T7" fmla="*/ 18 h 171"/>
                  <a:gd name="T8" fmla="*/ 17 w 130"/>
                  <a:gd name="T9" fmla="*/ 0 h 171"/>
                  <a:gd name="T10" fmla="*/ 23 w 130"/>
                  <a:gd name="T11" fmla="*/ 6 h 171"/>
                  <a:gd name="T12" fmla="*/ 17 w 130"/>
                  <a:gd name="T13" fmla="*/ 12 h 171"/>
                  <a:gd name="T14" fmla="*/ 12 w 130"/>
                  <a:gd name="T15" fmla="*/ 18 h 171"/>
                  <a:gd name="T16" fmla="*/ 12 w 130"/>
                  <a:gd name="T17" fmla="*/ 153 h 171"/>
                  <a:gd name="T18" fmla="*/ 17 w 130"/>
                  <a:gd name="T19" fmla="*/ 159 h 171"/>
                  <a:gd name="T20" fmla="*/ 112 w 130"/>
                  <a:gd name="T21" fmla="*/ 159 h 171"/>
                  <a:gd name="T22" fmla="*/ 118 w 130"/>
                  <a:gd name="T23" fmla="*/ 153 h 171"/>
                  <a:gd name="T24" fmla="*/ 118 w 130"/>
                  <a:gd name="T25" fmla="*/ 18 h 171"/>
                  <a:gd name="T26" fmla="*/ 112 w 130"/>
                  <a:gd name="T27" fmla="*/ 12 h 171"/>
                  <a:gd name="T28" fmla="*/ 89 w 130"/>
                  <a:gd name="T29" fmla="*/ 12 h 171"/>
                  <a:gd name="T30" fmla="*/ 83 w 130"/>
                  <a:gd name="T31" fmla="*/ 6 h 171"/>
                  <a:gd name="T32" fmla="*/ 89 w 130"/>
                  <a:gd name="T33" fmla="*/ 0 h 171"/>
                  <a:gd name="T34" fmla="*/ 112 w 130"/>
                  <a:gd name="T35" fmla="*/ 0 h 171"/>
                  <a:gd name="T36" fmla="*/ 130 w 130"/>
                  <a:gd name="T37" fmla="*/ 18 h 171"/>
                  <a:gd name="T38" fmla="*/ 130 w 130"/>
                  <a:gd name="T39" fmla="*/ 153 h 171"/>
                  <a:gd name="T40" fmla="*/ 112 w 130"/>
                  <a:gd name="T41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0" h="171">
                    <a:moveTo>
                      <a:pt x="112" y="171"/>
                    </a:moveTo>
                    <a:cubicBezTo>
                      <a:pt x="17" y="171"/>
                      <a:pt x="17" y="171"/>
                      <a:pt x="17" y="171"/>
                    </a:cubicBezTo>
                    <a:cubicBezTo>
                      <a:pt x="8" y="171"/>
                      <a:pt x="0" y="163"/>
                      <a:pt x="0" y="153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8" y="0"/>
                      <a:pt x="17" y="0"/>
                    </a:cubicBezTo>
                    <a:cubicBezTo>
                      <a:pt x="21" y="0"/>
                      <a:pt x="23" y="3"/>
                      <a:pt x="23" y="6"/>
                    </a:cubicBezTo>
                    <a:cubicBezTo>
                      <a:pt x="23" y="9"/>
                      <a:pt x="21" y="12"/>
                      <a:pt x="17" y="12"/>
                    </a:cubicBezTo>
                    <a:cubicBezTo>
                      <a:pt x="14" y="12"/>
                      <a:pt x="12" y="14"/>
                      <a:pt x="12" y="18"/>
                    </a:cubicBezTo>
                    <a:cubicBezTo>
                      <a:pt x="12" y="153"/>
                      <a:pt x="12" y="153"/>
                      <a:pt x="12" y="153"/>
                    </a:cubicBezTo>
                    <a:cubicBezTo>
                      <a:pt x="12" y="156"/>
                      <a:pt x="14" y="159"/>
                      <a:pt x="17" y="159"/>
                    </a:cubicBezTo>
                    <a:cubicBezTo>
                      <a:pt x="112" y="159"/>
                      <a:pt x="112" y="159"/>
                      <a:pt x="112" y="159"/>
                    </a:cubicBezTo>
                    <a:cubicBezTo>
                      <a:pt x="116" y="159"/>
                      <a:pt x="118" y="156"/>
                      <a:pt x="118" y="153"/>
                    </a:cubicBezTo>
                    <a:cubicBezTo>
                      <a:pt x="118" y="18"/>
                      <a:pt x="118" y="18"/>
                      <a:pt x="118" y="18"/>
                    </a:cubicBezTo>
                    <a:cubicBezTo>
                      <a:pt x="118" y="14"/>
                      <a:pt x="116" y="12"/>
                      <a:pt x="112" y="12"/>
                    </a:cubicBezTo>
                    <a:cubicBezTo>
                      <a:pt x="89" y="12"/>
                      <a:pt x="89" y="12"/>
                      <a:pt x="89" y="12"/>
                    </a:cubicBezTo>
                    <a:cubicBezTo>
                      <a:pt x="86" y="12"/>
                      <a:pt x="83" y="9"/>
                      <a:pt x="83" y="6"/>
                    </a:cubicBezTo>
                    <a:cubicBezTo>
                      <a:pt x="83" y="3"/>
                      <a:pt x="86" y="0"/>
                      <a:pt x="89" y="0"/>
                    </a:cubicBezTo>
                    <a:cubicBezTo>
                      <a:pt x="112" y="0"/>
                      <a:pt x="112" y="0"/>
                      <a:pt x="112" y="0"/>
                    </a:cubicBezTo>
                    <a:cubicBezTo>
                      <a:pt x="122" y="0"/>
                      <a:pt x="130" y="8"/>
                      <a:pt x="130" y="18"/>
                    </a:cubicBezTo>
                    <a:cubicBezTo>
                      <a:pt x="130" y="153"/>
                      <a:pt x="130" y="153"/>
                      <a:pt x="130" y="153"/>
                    </a:cubicBezTo>
                    <a:cubicBezTo>
                      <a:pt x="130" y="163"/>
                      <a:pt x="122" y="171"/>
                      <a:pt x="112" y="1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0" name="Freeform 589"/>
              <p:cNvSpPr>
                <a:spLocks/>
              </p:cNvSpPr>
              <p:nvPr/>
            </p:nvSpPr>
            <p:spPr bwMode="auto">
              <a:xfrm>
                <a:off x="2573338" y="17492663"/>
                <a:ext cx="141288" cy="142875"/>
              </a:xfrm>
              <a:custGeom>
                <a:avLst/>
                <a:gdLst>
                  <a:gd name="T0" fmla="*/ 32 w 48"/>
                  <a:gd name="T1" fmla="*/ 49 h 49"/>
                  <a:gd name="T2" fmla="*/ 16 w 48"/>
                  <a:gd name="T3" fmla="*/ 49 h 49"/>
                  <a:gd name="T4" fmla="*/ 0 w 48"/>
                  <a:gd name="T5" fmla="*/ 32 h 49"/>
                  <a:gd name="T6" fmla="*/ 0 w 48"/>
                  <a:gd name="T7" fmla="*/ 6 h 49"/>
                  <a:gd name="T8" fmla="*/ 6 w 48"/>
                  <a:gd name="T9" fmla="*/ 0 h 49"/>
                  <a:gd name="T10" fmla="*/ 12 w 48"/>
                  <a:gd name="T11" fmla="*/ 6 h 49"/>
                  <a:gd name="T12" fmla="*/ 12 w 48"/>
                  <a:gd name="T13" fmla="*/ 32 h 49"/>
                  <a:gd name="T14" fmla="*/ 16 w 48"/>
                  <a:gd name="T15" fmla="*/ 37 h 49"/>
                  <a:gd name="T16" fmla="*/ 32 w 48"/>
                  <a:gd name="T17" fmla="*/ 37 h 49"/>
                  <a:gd name="T18" fmla="*/ 36 w 48"/>
                  <a:gd name="T19" fmla="*/ 32 h 49"/>
                  <a:gd name="T20" fmla="*/ 36 w 48"/>
                  <a:gd name="T21" fmla="*/ 6 h 49"/>
                  <a:gd name="T22" fmla="*/ 42 w 48"/>
                  <a:gd name="T23" fmla="*/ 0 h 49"/>
                  <a:gd name="T24" fmla="*/ 48 w 48"/>
                  <a:gd name="T25" fmla="*/ 6 h 49"/>
                  <a:gd name="T26" fmla="*/ 48 w 48"/>
                  <a:gd name="T27" fmla="*/ 32 h 49"/>
                  <a:gd name="T28" fmla="*/ 32 w 48"/>
                  <a:gd name="T29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8" h="49">
                    <a:moveTo>
                      <a:pt x="32" y="49"/>
                    </a:moveTo>
                    <a:cubicBezTo>
                      <a:pt x="16" y="49"/>
                      <a:pt x="16" y="49"/>
                      <a:pt x="16" y="49"/>
                    </a:cubicBezTo>
                    <a:cubicBezTo>
                      <a:pt x="7" y="49"/>
                      <a:pt x="0" y="42"/>
                      <a:pt x="0" y="32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9" y="0"/>
                      <a:pt x="12" y="3"/>
                      <a:pt x="12" y="6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2" y="35"/>
                      <a:pt x="14" y="37"/>
                      <a:pt x="16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4" y="37"/>
                      <a:pt x="36" y="35"/>
                      <a:pt x="36" y="32"/>
                    </a:cubicBezTo>
                    <a:cubicBezTo>
                      <a:pt x="36" y="6"/>
                      <a:pt x="36" y="6"/>
                      <a:pt x="36" y="6"/>
                    </a:cubicBezTo>
                    <a:cubicBezTo>
                      <a:pt x="36" y="3"/>
                      <a:pt x="39" y="0"/>
                      <a:pt x="42" y="0"/>
                    </a:cubicBezTo>
                    <a:cubicBezTo>
                      <a:pt x="46" y="0"/>
                      <a:pt x="48" y="3"/>
                      <a:pt x="48" y="6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42"/>
                      <a:pt x="41" y="49"/>
                      <a:pt x="32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93" name="Группа 92"/>
          <p:cNvGrpSpPr/>
          <p:nvPr/>
        </p:nvGrpSpPr>
        <p:grpSpPr>
          <a:xfrm>
            <a:off x="982997" y="5446547"/>
            <a:ext cx="817227" cy="475253"/>
            <a:chOff x="2273440" y="5295480"/>
            <a:chExt cx="817227" cy="475253"/>
          </a:xfrm>
        </p:grpSpPr>
        <p:grpSp>
          <p:nvGrpSpPr>
            <p:cNvPr id="94" name="Группа 93"/>
            <p:cNvGrpSpPr/>
            <p:nvPr/>
          </p:nvGrpSpPr>
          <p:grpSpPr>
            <a:xfrm>
              <a:off x="2273440" y="5295480"/>
              <a:ext cx="817227" cy="475253"/>
              <a:chOff x="-792725" y="4047737"/>
              <a:chExt cx="817227" cy="475253"/>
            </a:xfrm>
          </p:grpSpPr>
          <p:sp>
            <p:nvSpPr>
              <p:cNvPr id="111" name="Овал 110"/>
              <p:cNvSpPr/>
              <p:nvPr/>
            </p:nvSpPr>
            <p:spPr>
              <a:xfrm>
                <a:off x="-624029" y="4047737"/>
                <a:ext cx="475253" cy="475253"/>
              </a:xfrm>
              <a:prstGeom prst="ellipse">
                <a:avLst/>
              </a:prstGeom>
              <a:solidFill>
                <a:srgbClr val="2B603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" name="Прямоугольник 111"/>
              <p:cNvSpPr/>
              <p:nvPr/>
            </p:nvSpPr>
            <p:spPr>
              <a:xfrm>
                <a:off x="-792725" y="4253256"/>
                <a:ext cx="817227" cy="24439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срок</a:t>
                </a:r>
              </a:p>
            </p:txBody>
          </p:sp>
        </p:grpSp>
        <p:grpSp>
          <p:nvGrpSpPr>
            <p:cNvPr id="100" name="Group 39"/>
            <p:cNvGrpSpPr>
              <a:grpSpLocks noChangeAspect="1"/>
            </p:cNvGrpSpPr>
            <p:nvPr/>
          </p:nvGrpSpPr>
          <p:grpSpPr bwMode="auto">
            <a:xfrm>
              <a:off x="2615575" y="5399902"/>
              <a:ext cx="131234" cy="143868"/>
              <a:chOff x="-186" y="1572"/>
              <a:chExt cx="374" cy="410"/>
            </a:xfrm>
            <a:solidFill>
              <a:schemeClr val="bg1"/>
            </a:solidFill>
          </p:grpSpPr>
          <p:sp>
            <p:nvSpPr>
              <p:cNvPr id="108" name="Freeform 40"/>
              <p:cNvSpPr>
                <a:spLocks noEditPoints="1"/>
              </p:cNvSpPr>
              <p:nvPr/>
            </p:nvSpPr>
            <p:spPr bwMode="auto">
              <a:xfrm>
                <a:off x="-186" y="1572"/>
                <a:ext cx="374" cy="410"/>
              </a:xfrm>
              <a:custGeom>
                <a:avLst/>
                <a:gdLst>
                  <a:gd name="T0" fmla="*/ 148 w 155"/>
                  <a:gd name="T1" fmla="*/ 0 h 170"/>
                  <a:gd name="T2" fmla="*/ 142 w 155"/>
                  <a:gd name="T3" fmla="*/ 16 h 170"/>
                  <a:gd name="T4" fmla="*/ 108 w 155"/>
                  <a:gd name="T5" fmla="*/ 85 h 170"/>
                  <a:gd name="T6" fmla="*/ 142 w 155"/>
                  <a:gd name="T7" fmla="*/ 153 h 170"/>
                  <a:gd name="T8" fmla="*/ 149 w 155"/>
                  <a:gd name="T9" fmla="*/ 156 h 170"/>
                  <a:gd name="T10" fmla="*/ 152 w 155"/>
                  <a:gd name="T11" fmla="*/ 163 h 170"/>
                  <a:gd name="T12" fmla="*/ 146 w 155"/>
                  <a:gd name="T13" fmla="*/ 169 h 170"/>
                  <a:gd name="T14" fmla="*/ 141 w 155"/>
                  <a:gd name="T15" fmla="*/ 169 h 170"/>
                  <a:gd name="T16" fmla="*/ 15 w 155"/>
                  <a:gd name="T17" fmla="*/ 169 h 170"/>
                  <a:gd name="T18" fmla="*/ 3 w 155"/>
                  <a:gd name="T19" fmla="*/ 162 h 170"/>
                  <a:gd name="T20" fmla="*/ 13 w 155"/>
                  <a:gd name="T21" fmla="*/ 153 h 170"/>
                  <a:gd name="T22" fmla="*/ 47 w 155"/>
                  <a:gd name="T23" fmla="*/ 85 h 170"/>
                  <a:gd name="T24" fmla="*/ 13 w 155"/>
                  <a:gd name="T25" fmla="*/ 16 h 170"/>
                  <a:gd name="T26" fmla="*/ 8 w 155"/>
                  <a:gd name="T27" fmla="*/ 0 h 170"/>
                  <a:gd name="T28" fmla="*/ 148 w 155"/>
                  <a:gd name="T29" fmla="*/ 0 h 170"/>
                  <a:gd name="T30" fmla="*/ 127 w 155"/>
                  <a:gd name="T31" fmla="*/ 153 h 170"/>
                  <a:gd name="T32" fmla="*/ 126 w 155"/>
                  <a:gd name="T33" fmla="*/ 146 h 170"/>
                  <a:gd name="T34" fmla="*/ 96 w 155"/>
                  <a:gd name="T35" fmla="*/ 93 h 170"/>
                  <a:gd name="T36" fmla="*/ 96 w 155"/>
                  <a:gd name="T37" fmla="*/ 76 h 170"/>
                  <a:gd name="T38" fmla="*/ 124 w 155"/>
                  <a:gd name="T39" fmla="*/ 32 h 170"/>
                  <a:gd name="T40" fmla="*/ 128 w 155"/>
                  <a:gd name="T41" fmla="*/ 16 h 170"/>
                  <a:gd name="T42" fmla="*/ 28 w 155"/>
                  <a:gd name="T43" fmla="*/ 16 h 170"/>
                  <a:gd name="T44" fmla="*/ 29 w 155"/>
                  <a:gd name="T45" fmla="*/ 23 h 170"/>
                  <a:gd name="T46" fmla="*/ 59 w 155"/>
                  <a:gd name="T47" fmla="*/ 76 h 170"/>
                  <a:gd name="T48" fmla="*/ 59 w 155"/>
                  <a:gd name="T49" fmla="*/ 93 h 170"/>
                  <a:gd name="T50" fmla="*/ 32 w 155"/>
                  <a:gd name="T51" fmla="*/ 137 h 170"/>
                  <a:gd name="T52" fmla="*/ 28 w 155"/>
                  <a:gd name="T53" fmla="*/ 153 h 170"/>
                  <a:gd name="T54" fmla="*/ 127 w 155"/>
                  <a:gd name="T55" fmla="*/ 153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55" h="170">
                    <a:moveTo>
                      <a:pt x="148" y="0"/>
                    </a:moveTo>
                    <a:cubicBezTo>
                      <a:pt x="155" y="8"/>
                      <a:pt x="153" y="13"/>
                      <a:pt x="142" y="16"/>
                    </a:cubicBezTo>
                    <a:cubicBezTo>
                      <a:pt x="139" y="43"/>
                      <a:pt x="126" y="64"/>
                      <a:pt x="108" y="85"/>
                    </a:cubicBezTo>
                    <a:cubicBezTo>
                      <a:pt x="125" y="105"/>
                      <a:pt x="139" y="126"/>
                      <a:pt x="142" y="153"/>
                    </a:cubicBezTo>
                    <a:cubicBezTo>
                      <a:pt x="145" y="154"/>
                      <a:pt x="147" y="154"/>
                      <a:pt x="149" y="156"/>
                    </a:cubicBezTo>
                    <a:cubicBezTo>
                      <a:pt x="150" y="158"/>
                      <a:pt x="152" y="161"/>
                      <a:pt x="152" y="163"/>
                    </a:cubicBezTo>
                    <a:cubicBezTo>
                      <a:pt x="151" y="165"/>
                      <a:pt x="148" y="167"/>
                      <a:pt x="146" y="169"/>
                    </a:cubicBezTo>
                    <a:cubicBezTo>
                      <a:pt x="144" y="170"/>
                      <a:pt x="142" y="169"/>
                      <a:pt x="141" y="169"/>
                    </a:cubicBezTo>
                    <a:cubicBezTo>
                      <a:pt x="99" y="169"/>
                      <a:pt x="57" y="169"/>
                      <a:pt x="15" y="169"/>
                    </a:cubicBezTo>
                    <a:cubicBezTo>
                      <a:pt x="9" y="169"/>
                      <a:pt x="4" y="169"/>
                      <a:pt x="3" y="162"/>
                    </a:cubicBezTo>
                    <a:cubicBezTo>
                      <a:pt x="3" y="156"/>
                      <a:pt x="8" y="154"/>
                      <a:pt x="13" y="153"/>
                    </a:cubicBezTo>
                    <a:cubicBezTo>
                      <a:pt x="16" y="127"/>
                      <a:pt x="30" y="105"/>
                      <a:pt x="47" y="85"/>
                    </a:cubicBezTo>
                    <a:cubicBezTo>
                      <a:pt x="30" y="65"/>
                      <a:pt x="16" y="43"/>
                      <a:pt x="13" y="16"/>
                    </a:cubicBezTo>
                    <a:cubicBezTo>
                      <a:pt x="2" y="13"/>
                      <a:pt x="0" y="8"/>
                      <a:pt x="8" y="0"/>
                    </a:cubicBezTo>
                    <a:cubicBezTo>
                      <a:pt x="54" y="0"/>
                      <a:pt x="101" y="0"/>
                      <a:pt x="148" y="0"/>
                    </a:cubicBezTo>
                    <a:close/>
                    <a:moveTo>
                      <a:pt x="127" y="153"/>
                    </a:moveTo>
                    <a:cubicBezTo>
                      <a:pt x="127" y="151"/>
                      <a:pt x="127" y="149"/>
                      <a:pt x="126" y="146"/>
                    </a:cubicBezTo>
                    <a:cubicBezTo>
                      <a:pt x="122" y="125"/>
                      <a:pt x="110" y="109"/>
                      <a:pt x="96" y="93"/>
                    </a:cubicBezTo>
                    <a:cubicBezTo>
                      <a:pt x="90" y="86"/>
                      <a:pt x="90" y="83"/>
                      <a:pt x="96" y="76"/>
                    </a:cubicBezTo>
                    <a:cubicBezTo>
                      <a:pt x="107" y="63"/>
                      <a:pt x="118" y="49"/>
                      <a:pt x="124" y="32"/>
                    </a:cubicBezTo>
                    <a:cubicBezTo>
                      <a:pt x="125" y="27"/>
                      <a:pt x="126" y="22"/>
                      <a:pt x="128" y="16"/>
                    </a:cubicBezTo>
                    <a:cubicBezTo>
                      <a:pt x="94" y="16"/>
                      <a:pt x="61" y="16"/>
                      <a:pt x="28" y="16"/>
                    </a:cubicBezTo>
                    <a:cubicBezTo>
                      <a:pt x="28" y="19"/>
                      <a:pt x="29" y="21"/>
                      <a:pt x="29" y="23"/>
                    </a:cubicBezTo>
                    <a:cubicBezTo>
                      <a:pt x="33" y="44"/>
                      <a:pt x="46" y="60"/>
                      <a:pt x="59" y="76"/>
                    </a:cubicBezTo>
                    <a:cubicBezTo>
                      <a:pt x="65" y="84"/>
                      <a:pt x="65" y="86"/>
                      <a:pt x="59" y="93"/>
                    </a:cubicBezTo>
                    <a:cubicBezTo>
                      <a:pt x="48" y="106"/>
                      <a:pt x="37" y="120"/>
                      <a:pt x="32" y="137"/>
                    </a:cubicBezTo>
                    <a:cubicBezTo>
                      <a:pt x="30" y="142"/>
                      <a:pt x="29" y="148"/>
                      <a:pt x="28" y="153"/>
                    </a:cubicBezTo>
                    <a:cubicBezTo>
                      <a:pt x="61" y="153"/>
                      <a:pt x="94" y="153"/>
                      <a:pt x="127" y="1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9" name="Freeform 41"/>
              <p:cNvSpPr>
                <a:spLocks/>
              </p:cNvSpPr>
              <p:nvPr/>
            </p:nvSpPr>
            <p:spPr bwMode="auto">
              <a:xfrm>
                <a:off x="-99" y="1796"/>
                <a:ext cx="200" cy="133"/>
              </a:xfrm>
              <a:custGeom>
                <a:avLst/>
                <a:gdLst>
                  <a:gd name="T0" fmla="*/ 41 w 83"/>
                  <a:gd name="T1" fmla="*/ 55 h 55"/>
                  <a:gd name="T2" fmla="*/ 8 w 83"/>
                  <a:gd name="T3" fmla="*/ 55 h 55"/>
                  <a:gd name="T4" fmla="*/ 0 w 83"/>
                  <a:gd name="T5" fmla="*/ 53 h 55"/>
                  <a:gd name="T6" fmla="*/ 3 w 83"/>
                  <a:gd name="T7" fmla="*/ 45 h 55"/>
                  <a:gd name="T8" fmla="*/ 25 w 83"/>
                  <a:gd name="T9" fmla="*/ 22 h 55"/>
                  <a:gd name="T10" fmla="*/ 38 w 83"/>
                  <a:gd name="T11" fmla="*/ 4 h 55"/>
                  <a:gd name="T12" fmla="*/ 41 w 83"/>
                  <a:gd name="T13" fmla="*/ 0 h 55"/>
                  <a:gd name="T14" fmla="*/ 45 w 83"/>
                  <a:gd name="T15" fmla="*/ 4 h 55"/>
                  <a:gd name="T16" fmla="*/ 58 w 83"/>
                  <a:gd name="T17" fmla="*/ 22 h 55"/>
                  <a:gd name="T18" fmla="*/ 81 w 83"/>
                  <a:gd name="T19" fmla="*/ 46 h 55"/>
                  <a:gd name="T20" fmla="*/ 83 w 83"/>
                  <a:gd name="T21" fmla="*/ 53 h 55"/>
                  <a:gd name="T22" fmla="*/ 77 w 83"/>
                  <a:gd name="T23" fmla="*/ 55 h 55"/>
                  <a:gd name="T24" fmla="*/ 41 w 83"/>
                  <a:gd name="T2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55">
                    <a:moveTo>
                      <a:pt x="41" y="55"/>
                    </a:moveTo>
                    <a:cubicBezTo>
                      <a:pt x="30" y="55"/>
                      <a:pt x="19" y="55"/>
                      <a:pt x="8" y="55"/>
                    </a:cubicBezTo>
                    <a:cubicBezTo>
                      <a:pt x="5" y="55"/>
                      <a:pt x="3" y="53"/>
                      <a:pt x="0" y="53"/>
                    </a:cubicBezTo>
                    <a:cubicBezTo>
                      <a:pt x="1" y="50"/>
                      <a:pt x="1" y="47"/>
                      <a:pt x="3" y="45"/>
                    </a:cubicBezTo>
                    <a:cubicBezTo>
                      <a:pt x="10" y="37"/>
                      <a:pt x="17" y="29"/>
                      <a:pt x="25" y="22"/>
                    </a:cubicBezTo>
                    <a:cubicBezTo>
                      <a:pt x="31" y="16"/>
                      <a:pt x="37" y="12"/>
                      <a:pt x="38" y="4"/>
                    </a:cubicBezTo>
                    <a:cubicBezTo>
                      <a:pt x="39" y="2"/>
                      <a:pt x="40" y="1"/>
                      <a:pt x="41" y="0"/>
                    </a:cubicBezTo>
                    <a:cubicBezTo>
                      <a:pt x="43" y="1"/>
                      <a:pt x="45" y="2"/>
                      <a:pt x="45" y="4"/>
                    </a:cubicBezTo>
                    <a:cubicBezTo>
                      <a:pt x="46" y="12"/>
                      <a:pt x="52" y="16"/>
                      <a:pt x="58" y="22"/>
                    </a:cubicBezTo>
                    <a:cubicBezTo>
                      <a:pt x="66" y="29"/>
                      <a:pt x="74" y="38"/>
                      <a:pt x="81" y="46"/>
                    </a:cubicBezTo>
                    <a:cubicBezTo>
                      <a:pt x="82" y="48"/>
                      <a:pt x="83" y="51"/>
                      <a:pt x="83" y="53"/>
                    </a:cubicBezTo>
                    <a:cubicBezTo>
                      <a:pt x="82" y="54"/>
                      <a:pt x="79" y="55"/>
                      <a:pt x="77" y="55"/>
                    </a:cubicBezTo>
                    <a:cubicBezTo>
                      <a:pt x="65" y="55"/>
                      <a:pt x="53" y="55"/>
                      <a:pt x="41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0" name="Freeform 42"/>
              <p:cNvSpPr>
                <a:spLocks/>
              </p:cNvSpPr>
              <p:nvPr/>
            </p:nvSpPr>
            <p:spPr bwMode="auto">
              <a:xfrm>
                <a:off x="-55" y="1666"/>
                <a:ext cx="115" cy="109"/>
              </a:xfrm>
              <a:custGeom>
                <a:avLst/>
                <a:gdLst>
                  <a:gd name="T0" fmla="*/ 24 w 48"/>
                  <a:gd name="T1" fmla="*/ 0 h 45"/>
                  <a:gd name="T2" fmla="*/ 41 w 48"/>
                  <a:gd name="T3" fmla="*/ 0 h 45"/>
                  <a:gd name="T4" fmla="*/ 45 w 48"/>
                  <a:gd name="T5" fmla="*/ 7 h 45"/>
                  <a:gd name="T6" fmla="*/ 35 w 48"/>
                  <a:gd name="T7" fmla="*/ 25 h 45"/>
                  <a:gd name="T8" fmla="*/ 27 w 48"/>
                  <a:gd name="T9" fmla="*/ 41 h 45"/>
                  <a:gd name="T10" fmla="*/ 24 w 48"/>
                  <a:gd name="T11" fmla="*/ 45 h 45"/>
                  <a:gd name="T12" fmla="*/ 21 w 48"/>
                  <a:gd name="T13" fmla="*/ 43 h 45"/>
                  <a:gd name="T14" fmla="*/ 7 w 48"/>
                  <a:gd name="T15" fmla="*/ 18 h 45"/>
                  <a:gd name="T16" fmla="*/ 2 w 48"/>
                  <a:gd name="T17" fmla="*/ 7 h 45"/>
                  <a:gd name="T18" fmla="*/ 6 w 48"/>
                  <a:gd name="T19" fmla="*/ 0 h 45"/>
                  <a:gd name="T20" fmla="*/ 24 w 48"/>
                  <a:gd name="T2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8" h="45">
                    <a:moveTo>
                      <a:pt x="24" y="0"/>
                    </a:moveTo>
                    <a:cubicBezTo>
                      <a:pt x="30" y="0"/>
                      <a:pt x="35" y="0"/>
                      <a:pt x="41" y="0"/>
                    </a:cubicBezTo>
                    <a:cubicBezTo>
                      <a:pt x="45" y="0"/>
                      <a:pt x="48" y="2"/>
                      <a:pt x="45" y="7"/>
                    </a:cubicBezTo>
                    <a:cubicBezTo>
                      <a:pt x="42" y="13"/>
                      <a:pt x="39" y="19"/>
                      <a:pt x="35" y="25"/>
                    </a:cubicBezTo>
                    <a:cubicBezTo>
                      <a:pt x="33" y="30"/>
                      <a:pt x="30" y="36"/>
                      <a:pt x="27" y="41"/>
                    </a:cubicBezTo>
                    <a:cubicBezTo>
                      <a:pt x="26" y="43"/>
                      <a:pt x="25" y="44"/>
                      <a:pt x="24" y="45"/>
                    </a:cubicBezTo>
                    <a:cubicBezTo>
                      <a:pt x="23" y="45"/>
                      <a:pt x="21" y="43"/>
                      <a:pt x="21" y="43"/>
                    </a:cubicBezTo>
                    <a:cubicBezTo>
                      <a:pt x="20" y="32"/>
                      <a:pt x="12" y="26"/>
                      <a:pt x="7" y="18"/>
                    </a:cubicBezTo>
                    <a:cubicBezTo>
                      <a:pt x="5" y="14"/>
                      <a:pt x="4" y="10"/>
                      <a:pt x="2" y="7"/>
                    </a:cubicBezTo>
                    <a:cubicBezTo>
                      <a:pt x="0" y="2"/>
                      <a:pt x="2" y="0"/>
                      <a:pt x="6" y="0"/>
                    </a:cubicBezTo>
                    <a:cubicBezTo>
                      <a:pt x="12" y="0"/>
                      <a:pt x="18" y="0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13" name="Прямоугольник 112"/>
          <p:cNvSpPr/>
          <p:nvPr/>
        </p:nvSpPr>
        <p:spPr>
          <a:xfrm>
            <a:off x="1724724" y="4147663"/>
            <a:ext cx="3348049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2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МАЛЫЙ И МИКРОБИЗНЕС АПК</a:t>
            </a:r>
          </a:p>
        </p:txBody>
      </p:sp>
      <p:sp>
        <p:nvSpPr>
          <p:cNvPr id="114" name="Прямоугольник 113"/>
          <p:cNvSpPr/>
          <p:nvPr/>
        </p:nvSpPr>
        <p:spPr>
          <a:xfrm>
            <a:off x="1724723" y="4852673"/>
            <a:ext cx="2270260" cy="3766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206"/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30 МЛН РУБ</a:t>
            </a:r>
          </a:p>
        </p:txBody>
      </p:sp>
      <p:sp>
        <p:nvSpPr>
          <p:cNvPr id="115" name="Прямоугольник 114"/>
          <p:cNvSpPr/>
          <p:nvPr/>
        </p:nvSpPr>
        <p:spPr>
          <a:xfrm>
            <a:off x="1724724" y="6021090"/>
            <a:ext cx="3135061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206"/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ЗАЛОГ ОСНОВНЫХ СРЕДСТВ, В Т.Ч. СОЗДАННЫХ В ПРОЦЕССЕ РЕАЛИЗАЦИИ ПРОЕКТА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1724722" y="5470652"/>
            <a:ext cx="2717952" cy="3766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206"/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60 МЕСЯЦЕВ </a:t>
            </a:r>
          </a:p>
          <a:p>
            <a:pPr defTabSz="914206"/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(ЛЬГОТНЫЙ ПЕРИОД ДО 6 МЕСЯЦЕВ)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271431" y="3055596"/>
            <a:ext cx="7836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Arial" panose="020B0604020202020204" pitchFamily="34" charset="0"/>
              </a:rPr>
              <a:t>цель</a:t>
            </a:r>
          </a:p>
        </p:txBody>
      </p:sp>
      <p:pic>
        <p:nvPicPr>
          <p:cNvPr id="58" name="Picture 6" descr="http://irkobl.ru/sites/agroline/legal_base/norma%20exp/msh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5802" y="1619642"/>
            <a:ext cx="668635" cy="69179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Прямоугольник 125"/>
          <p:cNvSpPr/>
          <p:nvPr/>
        </p:nvSpPr>
        <p:spPr>
          <a:xfrm>
            <a:off x="381000" y="6475227"/>
            <a:ext cx="8316416" cy="4638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6802533" y="4356735"/>
            <a:ext cx="2633474" cy="1741902"/>
          </a:xfrm>
          <a:prstGeom prst="rect">
            <a:avLst/>
          </a:prstGeom>
          <a:noFill/>
          <a:ln w="127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7924" y="2647646"/>
            <a:ext cx="5760571" cy="891259"/>
          </a:xfrm>
          <a:prstGeom prst="rect">
            <a:avLst/>
          </a:prstGeom>
          <a:noFill/>
          <a:ln w="12700">
            <a:solidFill>
              <a:srgbClr val="2B603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41"/>
          <p:cNvSpPr>
            <a:spLocks noChangeArrowheads="1"/>
          </p:cNvSpPr>
          <p:nvPr/>
        </p:nvSpPr>
        <p:spPr bwMode="auto">
          <a:xfrm>
            <a:off x="573966" y="224187"/>
            <a:ext cx="59249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Arial" panose="020B0604020202020204" pitchFamily="34" charset="0"/>
              </a:rPr>
              <a:t>Новый продукт на рефинансирование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61C1-2457-E848-BB6B-E1DA9A549776}" type="slidenum">
              <a:rPr lang="en-US" sz="1000"/>
              <a:pPr/>
              <a:t>14</a:t>
            </a:fld>
            <a:endParaRPr lang="en-US" sz="10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606119" y="1319004"/>
            <a:ext cx="483552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</a:rPr>
              <a:t>Рефинансирование</a:t>
            </a:r>
            <a:r>
              <a:rPr lang="ru-RU" sz="1600" b="1" dirty="0">
                <a:latin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</a:rPr>
              <a:t>кредитов, предоставленных сторонними кредитными организациями</a:t>
            </a:r>
          </a:p>
        </p:txBody>
      </p:sp>
      <p:grpSp>
        <p:nvGrpSpPr>
          <p:cNvPr id="60" name="Группа 59"/>
          <p:cNvGrpSpPr/>
          <p:nvPr/>
        </p:nvGrpSpPr>
        <p:grpSpPr>
          <a:xfrm>
            <a:off x="271684" y="3545785"/>
            <a:ext cx="817227" cy="475253"/>
            <a:chOff x="633703" y="4595227"/>
            <a:chExt cx="817227" cy="475253"/>
          </a:xfrm>
        </p:grpSpPr>
        <p:grpSp>
          <p:nvGrpSpPr>
            <p:cNvPr id="61" name="Группа 60"/>
            <p:cNvGrpSpPr/>
            <p:nvPr/>
          </p:nvGrpSpPr>
          <p:grpSpPr>
            <a:xfrm>
              <a:off x="791277" y="4595227"/>
              <a:ext cx="475253" cy="475253"/>
              <a:chOff x="-588233" y="5080746"/>
              <a:chExt cx="475253" cy="475253"/>
            </a:xfrm>
          </p:grpSpPr>
          <p:sp>
            <p:nvSpPr>
              <p:cNvPr id="64" name="Овал 63"/>
              <p:cNvSpPr/>
              <p:nvPr/>
            </p:nvSpPr>
            <p:spPr>
              <a:xfrm>
                <a:off x="-588233" y="5080746"/>
                <a:ext cx="475253" cy="475253"/>
              </a:xfrm>
              <a:prstGeom prst="ellipse">
                <a:avLst/>
              </a:prstGeom>
              <a:solidFill>
                <a:srgbClr val="2B603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65" name="Group 411"/>
              <p:cNvGrpSpPr/>
              <p:nvPr/>
            </p:nvGrpSpPr>
            <p:grpSpPr>
              <a:xfrm>
                <a:off x="-470367" y="5183446"/>
                <a:ext cx="239520" cy="183160"/>
                <a:chOff x="3725863" y="1755775"/>
                <a:chExt cx="674688" cy="476251"/>
              </a:xfrm>
              <a:solidFill>
                <a:schemeClr val="bg1"/>
              </a:solidFill>
            </p:grpSpPr>
            <p:sp>
              <p:nvSpPr>
                <p:cNvPr id="66" name="Freeform 277"/>
                <p:cNvSpPr>
                  <a:spLocks noEditPoints="1"/>
                </p:cNvSpPr>
                <p:nvPr/>
              </p:nvSpPr>
              <p:spPr bwMode="auto">
                <a:xfrm>
                  <a:off x="3844926" y="1755775"/>
                  <a:ext cx="225425" cy="319088"/>
                </a:xfrm>
                <a:custGeom>
                  <a:avLst/>
                  <a:gdLst>
                    <a:gd name="T0" fmla="*/ 42 w 77"/>
                    <a:gd name="T1" fmla="*/ 109 h 109"/>
                    <a:gd name="T2" fmla="*/ 35 w 77"/>
                    <a:gd name="T3" fmla="*/ 109 h 109"/>
                    <a:gd name="T4" fmla="*/ 0 w 77"/>
                    <a:gd name="T5" fmla="*/ 74 h 109"/>
                    <a:gd name="T6" fmla="*/ 0 w 77"/>
                    <a:gd name="T7" fmla="*/ 36 h 109"/>
                    <a:gd name="T8" fmla="*/ 35 w 77"/>
                    <a:gd name="T9" fmla="*/ 0 h 109"/>
                    <a:gd name="T10" fmla="*/ 42 w 77"/>
                    <a:gd name="T11" fmla="*/ 0 h 109"/>
                    <a:gd name="T12" fmla="*/ 77 w 77"/>
                    <a:gd name="T13" fmla="*/ 36 h 109"/>
                    <a:gd name="T14" fmla="*/ 77 w 77"/>
                    <a:gd name="T15" fmla="*/ 74 h 109"/>
                    <a:gd name="T16" fmla="*/ 42 w 77"/>
                    <a:gd name="T17" fmla="*/ 109 h 109"/>
                    <a:gd name="T18" fmla="*/ 35 w 77"/>
                    <a:gd name="T19" fmla="*/ 12 h 109"/>
                    <a:gd name="T20" fmla="*/ 12 w 77"/>
                    <a:gd name="T21" fmla="*/ 36 h 109"/>
                    <a:gd name="T22" fmla="*/ 12 w 77"/>
                    <a:gd name="T23" fmla="*/ 74 h 109"/>
                    <a:gd name="T24" fmla="*/ 35 w 77"/>
                    <a:gd name="T25" fmla="*/ 97 h 109"/>
                    <a:gd name="T26" fmla="*/ 42 w 77"/>
                    <a:gd name="T27" fmla="*/ 97 h 109"/>
                    <a:gd name="T28" fmla="*/ 65 w 77"/>
                    <a:gd name="T29" fmla="*/ 74 h 109"/>
                    <a:gd name="T30" fmla="*/ 65 w 77"/>
                    <a:gd name="T31" fmla="*/ 36 h 109"/>
                    <a:gd name="T32" fmla="*/ 42 w 77"/>
                    <a:gd name="T33" fmla="*/ 12 h 109"/>
                    <a:gd name="T34" fmla="*/ 35 w 77"/>
                    <a:gd name="T35" fmla="*/ 12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7" h="109">
                      <a:moveTo>
                        <a:pt x="42" y="109"/>
                      </a:moveTo>
                      <a:cubicBezTo>
                        <a:pt x="35" y="109"/>
                        <a:pt x="35" y="109"/>
                        <a:pt x="35" y="109"/>
                      </a:cubicBezTo>
                      <a:cubicBezTo>
                        <a:pt x="16" y="109"/>
                        <a:pt x="0" y="93"/>
                        <a:pt x="0" y="74"/>
                      </a:cubicBezTo>
                      <a:cubicBezTo>
                        <a:pt x="0" y="36"/>
                        <a:pt x="0" y="36"/>
                        <a:pt x="0" y="36"/>
                      </a:cubicBezTo>
                      <a:cubicBezTo>
                        <a:pt x="0" y="16"/>
                        <a:pt x="16" y="0"/>
                        <a:pt x="35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61" y="0"/>
                        <a:pt x="77" y="16"/>
                        <a:pt x="77" y="36"/>
                      </a:cubicBezTo>
                      <a:cubicBezTo>
                        <a:pt x="77" y="74"/>
                        <a:pt x="77" y="74"/>
                        <a:pt x="77" y="74"/>
                      </a:cubicBezTo>
                      <a:cubicBezTo>
                        <a:pt x="77" y="93"/>
                        <a:pt x="61" y="109"/>
                        <a:pt x="42" y="109"/>
                      </a:cubicBezTo>
                      <a:close/>
                      <a:moveTo>
                        <a:pt x="35" y="12"/>
                      </a:moveTo>
                      <a:cubicBezTo>
                        <a:pt x="22" y="12"/>
                        <a:pt x="12" y="23"/>
                        <a:pt x="12" y="36"/>
                      </a:cubicBezTo>
                      <a:cubicBezTo>
                        <a:pt x="12" y="74"/>
                        <a:pt x="12" y="74"/>
                        <a:pt x="12" y="74"/>
                      </a:cubicBezTo>
                      <a:cubicBezTo>
                        <a:pt x="12" y="86"/>
                        <a:pt x="22" y="97"/>
                        <a:pt x="35" y="97"/>
                      </a:cubicBezTo>
                      <a:cubicBezTo>
                        <a:pt x="42" y="97"/>
                        <a:pt x="42" y="97"/>
                        <a:pt x="42" y="97"/>
                      </a:cubicBezTo>
                      <a:cubicBezTo>
                        <a:pt x="55" y="97"/>
                        <a:pt x="65" y="86"/>
                        <a:pt x="65" y="74"/>
                      </a:cubicBezTo>
                      <a:cubicBezTo>
                        <a:pt x="65" y="36"/>
                        <a:pt x="65" y="36"/>
                        <a:pt x="65" y="36"/>
                      </a:cubicBezTo>
                      <a:cubicBezTo>
                        <a:pt x="65" y="23"/>
                        <a:pt x="55" y="12"/>
                        <a:pt x="42" y="12"/>
                      </a:cubicBezTo>
                      <a:lnTo>
                        <a:pt x="35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7" name="Freeform 278"/>
                <p:cNvSpPr>
                  <a:spLocks/>
                </p:cNvSpPr>
                <p:nvPr/>
              </p:nvSpPr>
              <p:spPr bwMode="auto">
                <a:xfrm>
                  <a:off x="3725863" y="2044700"/>
                  <a:ext cx="461963" cy="187325"/>
                </a:xfrm>
                <a:custGeom>
                  <a:avLst/>
                  <a:gdLst>
                    <a:gd name="T0" fmla="*/ 152 w 158"/>
                    <a:gd name="T1" fmla="*/ 64 h 64"/>
                    <a:gd name="T2" fmla="*/ 7 w 158"/>
                    <a:gd name="T3" fmla="*/ 64 h 64"/>
                    <a:gd name="T4" fmla="*/ 1 w 158"/>
                    <a:gd name="T5" fmla="*/ 58 h 64"/>
                    <a:gd name="T6" fmla="*/ 1 w 158"/>
                    <a:gd name="T7" fmla="*/ 45 h 64"/>
                    <a:gd name="T8" fmla="*/ 60 w 158"/>
                    <a:gd name="T9" fmla="*/ 14 h 64"/>
                    <a:gd name="T10" fmla="*/ 60 w 158"/>
                    <a:gd name="T11" fmla="*/ 6 h 64"/>
                    <a:gd name="T12" fmla="*/ 66 w 158"/>
                    <a:gd name="T13" fmla="*/ 0 h 64"/>
                    <a:gd name="T14" fmla="*/ 72 w 158"/>
                    <a:gd name="T15" fmla="*/ 6 h 64"/>
                    <a:gd name="T16" fmla="*/ 72 w 158"/>
                    <a:gd name="T17" fmla="*/ 19 h 64"/>
                    <a:gd name="T18" fmla="*/ 67 w 158"/>
                    <a:gd name="T19" fmla="*/ 25 h 64"/>
                    <a:gd name="T20" fmla="*/ 13 w 158"/>
                    <a:gd name="T21" fmla="*/ 45 h 64"/>
                    <a:gd name="T22" fmla="*/ 13 w 158"/>
                    <a:gd name="T23" fmla="*/ 52 h 64"/>
                    <a:gd name="T24" fmla="*/ 152 w 158"/>
                    <a:gd name="T25" fmla="*/ 52 h 64"/>
                    <a:gd name="T26" fmla="*/ 158 w 158"/>
                    <a:gd name="T27" fmla="*/ 58 h 64"/>
                    <a:gd name="T28" fmla="*/ 152 w 158"/>
                    <a:gd name="T29" fmla="*/ 64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58" h="64">
                      <a:moveTo>
                        <a:pt x="152" y="64"/>
                      </a:moveTo>
                      <a:cubicBezTo>
                        <a:pt x="7" y="64"/>
                        <a:pt x="7" y="64"/>
                        <a:pt x="7" y="64"/>
                      </a:cubicBezTo>
                      <a:cubicBezTo>
                        <a:pt x="3" y="64"/>
                        <a:pt x="1" y="62"/>
                        <a:pt x="1" y="58"/>
                      </a:cubicBezTo>
                      <a:cubicBezTo>
                        <a:pt x="1" y="45"/>
                        <a:pt x="1" y="45"/>
                        <a:pt x="1" y="45"/>
                      </a:cubicBezTo>
                      <a:cubicBezTo>
                        <a:pt x="0" y="31"/>
                        <a:pt x="32" y="21"/>
                        <a:pt x="60" y="14"/>
                      </a:cubicBezTo>
                      <a:cubicBezTo>
                        <a:pt x="60" y="6"/>
                        <a:pt x="60" y="6"/>
                        <a:pt x="60" y="6"/>
                      </a:cubicBezTo>
                      <a:cubicBezTo>
                        <a:pt x="60" y="2"/>
                        <a:pt x="63" y="0"/>
                        <a:pt x="66" y="0"/>
                      </a:cubicBezTo>
                      <a:cubicBezTo>
                        <a:pt x="69" y="0"/>
                        <a:pt x="72" y="2"/>
                        <a:pt x="72" y="6"/>
                      </a:cubicBezTo>
                      <a:cubicBezTo>
                        <a:pt x="72" y="19"/>
                        <a:pt x="72" y="19"/>
                        <a:pt x="72" y="19"/>
                      </a:cubicBezTo>
                      <a:cubicBezTo>
                        <a:pt x="72" y="22"/>
                        <a:pt x="70" y="24"/>
                        <a:pt x="67" y="25"/>
                      </a:cubicBezTo>
                      <a:cubicBezTo>
                        <a:pt x="41" y="31"/>
                        <a:pt x="15" y="40"/>
                        <a:pt x="13" y="45"/>
                      </a:cubicBezTo>
                      <a:cubicBezTo>
                        <a:pt x="13" y="52"/>
                        <a:pt x="13" y="52"/>
                        <a:pt x="13" y="52"/>
                      </a:cubicBezTo>
                      <a:cubicBezTo>
                        <a:pt x="152" y="52"/>
                        <a:pt x="152" y="52"/>
                        <a:pt x="152" y="52"/>
                      </a:cubicBezTo>
                      <a:cubicBezTo>
                        <a:pt x="156" y="52"/>
                        <a:pt x="158" y="55"/>
                        <a:pt x="158" y="58"/>
                      </a:cubicBezTo>
                      <a:cubicBezTo>
                        <a:pt x="158" y="62"/>
                        <a:pt x="156" y="64"/>
                        <a:pt x="152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8" name="Freeform 279"/>
                <p:cNvSpPr>
                  <a:spLocks/>
                </p:cNvSpPr>
                <p:nvPr/>
              </p:nvSpPr>
              <p:spPr bwMode="auto">
                <a:xfrm>
                  <a:off x="3979863" y="2041525"/>
                  <a:ext cx="209550" cy="190500"/>
                </a:xfrm>
                <a:custGeom>
                  <a:avLst/>
                  <a:gdLst>
                    <a:gd name="T0" fmla="*/ 65 w 72"/>
                    <a:gd name="T1" fmla="*/ 65 h 65"/>
                    <a:gd name="T2" fmla="*/ 59 w 72"/>
                    <a:gd name="T3" fmla="*/ 59 h 65"/>
                    <a:gd name="T4" fmla="*/ 59 w 72"/>
                    <a:gd name="T5" fmla="*/ 46 h 65"/>
                    <a:gd name="T6" fmla="*/ 5 w 72"/>
                    <a:gd name="T7" fmla="*/ 26 h 65"/>
                    <a:gd name="T8" fmla="*/ 0 w 72"/>
                    <a:gd name="T9" fmla="*/ 20 h 65"/>
                    <a:gd name="T10" fmla="*/ 0 w 72"/>
                    <a:gd name="T11" fmla="*/ 6 h 65"/>
                    <a:gd name="T12" fmla="*/ 6 w 72"/>
                    <a:gd name="T13" fmla="*/ 0 h 65"/>
                    <a:gd name="T14" fmla="*/ 12 w 72"/>
                    <a:gd name="T15" fmla="*/ 6 h 65"/>
                    <a:gd name="T16" fmla="*/ 12 w 72"/>
                    <a:gd name="T17" fmla="*/ 15 h 65"/>
                    <a:gd name="T18" fmla="*/ 71 w 72"/>
                    <a:gd name="T19" fmla="*/ 47 h 65"/>
                    <a:gd name="T20" fmla="*/ 71 w 72"/>
                    <a:gd name="T21" fmla="*/ 59 h 65"/>
                    <a:gd name="T22" fmla="*/ 65 w 72"/>
                    <a:gd name="T23" fmla="*/ 65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2" h="65">
                      <a:moveTo>
                        <a:pt x="65" y="65"/>
                      </a:moveTo>
                      <a:cubicBezTo>
                        <a:pt x="62" y="65"/>
                        <a:pt x="59" y="63"/>
                        <a:pt x="59" y="59"/>
                      </a:cubicBezTo>
                      <a:cubicBezTo>
                        <a:pt x="59" y="46"/>
                        <a:pt x="59" y="46"/>
                        <a:pt x="59" y="46"/>
                      </a:cubicBezTo>
                      <a:cubicBezTo>
                        <a:pt x="57" y="41"/>
                        <a:pt x="31" y="32"/>
                        <a:pt x="5" y="26"/>
                      </a:cubicBezTo>
                      <a:cubicBezTo>
                        <a:pt x="2" y="25"/>
                        <a:pt x="0" y="23"/>
                        <a:pt x="0" y="20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" y="0"/>
                        <a:pt x="12" y="3"/>
                        <a:pt x="12" y="6"/>
                      </a:cubicBezTo>
                      <a:cubicBezTo>
                        <a:pt x="12" y="15"/>
                        <a:pt x="12" y="15"/>
                        <a:pt x="12" y="15"/>
                      </a:cubicBezTo>
                      <a:cubicBezTo>
                        <a:pt x="40" y="22"/>
                        <a:pt x="72" y="32"/>
                        <a:pt x="71" y="47"/>
                      </a:cubicBezTo>
                      <a:cubicBezTo>
                        <a:pt x="71" y="59"/>
                        <a:pt x="71" y="59"/>
                        <a:pt x="71" y="59"/>
                      </a:cubicBezTo>
                      <a:cubicBezTo>
                        <a:pt x="71" y="63"/>
                        <a:pt x="69" y="65"/>
                        <a:pt x="65" y="6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0" name="Freeform 280"/>
                <p:cNvSpPr>
                  <a:spLocks noEditPoints="1"/>
                </p:cNvSpPr>
                <p:nvPr/>
              </p:nvSpPr>
              <p:spPr bwMode="auto">
                <a:xfrm>
                  <a:off x="4116388" y="1843088"/>
                  <a:ext cx="187325" cy="263525"/>
                </a:xfrm>
                <a:custGeom>
                  <a:avLst/>
                  <a:gdLst>
                    <a:gd name="T0" fmla="*/ 35 w 64"/>
                    <a:gd name="T1" fmla="*/ 90 h 90"/>
                    <a:gd name="T2" fmla="*/ 30 w 64"/>
                    <a:gd name="T3" fmla="*/ 90 h 90"/>
                    <a:gd name="T4" fmla="*/ 0 w 64"/>
                    <a:gd name="T5" fmla="*/ 60 h 90"/>
                    <a:gd name="T6" fmla="*/ 0 w 64"/>
                    <a:gd name="T7" fmla="*/ 30 h 90"/>
                    <a:gd name="T8" fmla="*/ 30 w 64"/>
                    <a:gd name="T9" fmla="*/ 0 h 90"/>
                    <a:gd name="T10" fmla="*/ 35 w 64"/>
                    <a:gd name="T11" fmla="*/ 0 h 90"/>
                    <a:gd name="T12" fmla="*/ 64 w 64"/>
                    <a:gd name="T13" fmla="*/ 30 h 90"/>
                    <a:gd name="T14" fmla="*/ 64 w 64"/>
                    <a:gd name="T15" fmla="*/ 60 h 90"/>
                    <a:gd name="T16" fmla="*/ 35 w 64"/>
                    <a:gd name="T17" fmla="*/ 90 h 90"/>
                    <a:gd name="T18" fmla="*/ 30 w 64"/>
                    <a:gd name="T19" fmla="*/ 12 h 90"/>
                    <a:gd name="T20" fmla="*/ 12 w 64"/>
                    <a:gd name="T21" fmla="*/ 30 h 90"/>
                    <a:gd name="T22" fmla="*/ 12 w 64"/>
                    <a:gd name="T23" fmla="*/ 60 h 90"/>
                    <a:gd name="T24" fmla="*/ 30 w 64"/>
                    <a:gd name="T25" fmla="*/ 78 h 90"/>
                    <a:gd name="T26" fmla="*/ 35 w 64"/>
                    <a:gd name="T27" fmla="*/ 78 h 90"/>
                    <a:gd name="T28" fmla="*/ 52 w 64"/>
                    <a:gd name="T29" fmla="*/ 60 h 90"/>
                    <a:gd name="T30" fmla="*/ 52 w 64"/>
                    <a:gd name="T31" fmla="*/ 30 h 90"/>
                    <a:gd name="T32" fmla="*/ 35 w 64"/>
                    <a:gd name="T33" fmla="*/ 12 h 90"/>
                    <a:gd name="T34" fmla="*/ 30 w 64"/>
                    <a:gd name="T35" fmla="*/ 12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64" h="90">
                      <a:moveTo>
                        <a:pt x="35" y="90"/>
                      </a:moveTo>
                      <a:cubicBezTo>
                        <a:pt x="30" y="90"/>
                        <a:pt x="30" y="90"/>
                        <a:pt x="30" y="90"/>
                      </a:cubicBezTo>
                      <a:cubicBezTo>
                        <a:pt x="13" y="90"/>
                        <a:pt x="0" y="76"/>
                        <a:pt x="0" y="60"/>
                      </a:cubicBezTo>
                      <a:cubicBezTo>
                        <a:pt x="0" y="30"/>
                        <a:pt x="0" y="30"/>
                        <a:pt x="0" y="30"/>
                      </a:cubicBezTo>
                      <a:cubicBezTo>
                        <a:pt x="0" y="14"/>
                        <a:pt x="13" y="0"/>
                        <a:pt x="30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51" y="0"/>
                        <a:pt x="64" y="14"/>
                        <a:pt x="64" y="30"/>
                      </a:cubicBezTo>
                      <a:cubicBezTo>
                        <a:pt x="64" y="60"/>
                        <a:pt x="64" y="60"/>
                        <a:pt x="64" y="60"/>
                      </a:cubicBezTo>
                      <a:cubicBezTo>
                        <a:pt x="64" y="76"/>
                        <a:pt x="51" y="90"/>
                        <a:pt x="35" y="90"/>
                      </a:cubicBezTo>
                      <a:close/>
                      <a:moveTo>
                        <a:pt x="30" y="12"/>
                      </a:moveTo>
                      <a:cubicBezTo>
                        <a:pt x="20" y="12"/>
                        <a:pt x="12" y="20"/>
                        <a:pt x="12" y="30"/>
                      </a:cubicBezTo>
                      <a:cubicBezTo>
                        <a:pt x="12" y="60"/>
                        <a:pt x="12" y="60"/>
                        <a:pt x="12" y="60"/>
                      </a:cubicBezTo>
                      <a:cubicBezTo>
                        <a:pt x="12" y="70"/>
                        <a:pt x="20" y="78"/>
                        <a:pt x="30" y="78"/>
                      </a:cubicBezTo>
                      <a:cubicBezTo>
                        <a:pt x="35" y="78"/>
                        <a:pt x="35" y="78"/>
                        <a:pt x="35" y="78"/>
                      </a:cubicBezTo>
                      <a:cubicBezTo>
                        <a:pt x="45" y="78"/>
                        <a:pt x="52" y="70"/>
                        <a:pt x="52" y="60"/>
                      </a:cubicBezTo>
                      <a:cubicBezTo>
                        <a:pt x="52" y="30"/>
                        <a:pt x="52" y="30"/>
                        <a:pt x="52" y="30"/>
                      </a:cubicBezTo>
                      <a:cubicBezTo>
                        <a:pt x="52" y="20"/>
                        <a:pt x="45" y="12"/>
                        <a:pt x="35" y="12"/>
                      </a:cubicBezTo>
                      <a:lnTo>
                        <a:pt x="30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1" name="Freeform 281"/>
                <p:cNvSpPr>
                  <a:spLocks/>
                </p:cNvSpPr>
                <p:nvPr/>
              </p:nvSpPr>
              <p:spPr bwMode="auto">
                <a:xfrm>
                  <a:off x="4164013" y="2074863"/>
                  <a:ext cx="34925" cy="66675"/>
                </a:xfrm>
                <a:custGeom>
                  <a:avLst/>
                  <a:gdLst>
                    <a:gd name="T0" fmla="*/ 6 w 12"/>
                    <a:gd name="T1" fmla="*/ 23 h 23"/>
                    <a:gd name="T2" fmla="*/ 0 w 12"/>
                    <a:gd name="T3" fmla="*/ 17 h 23"/>
                    <a:gd name="T4" fmla="*/ 0 w 12"/>
                    <a:gd name="T5" fmla="*/ 6 h 23"/>
                    <a:gd name="T6" fmla="*/ 6 w 12"/>
                    <a:gd name="T7" fmla="*/ 0 h 23"/>
                    <a:gd name="T8" fmla="*/ 12 w 12"/>
                    <a:gd name="T9" fmla="*/ 6 h 23"/>
                    <a:gd name="T10" fmla="*/ 12 w 12"/>
                    <a:gd name="T11" fmla="*/ 17 h 23"/>
                    <a:gd name="T12" fmla="*/ 6 w 12"/>
                    <a:gd name="T13" fmla="*/ 2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" h="23">
                      <a:moveTo>
                        <a:pt x="6" y="23"/>
                      </a:moveTo>
                      <a:cubicBezTo>
                        <a:pt x="2" y="23"/>
                        <a:pt x="0" y="20"/>
                        <a:pt x="0" y="17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2" y="0"/>
                        <a:pt x="6" y="0"/>
                      </a:cubicBezTo>
                      <a:cubicBezTo>
                        <a:pt x="9" y="0"/>
                        <a:pt x="12" y="3"/>
                        <a:pt x="12" y="6"/>
                      </a:cubicBezTo>
                      <a:cubicBezTo>
                        <a:pt x="12" y="17"/>
                        <a:pt x="12" y="17"/>
                        <a:pt x="12" y="17"/>
                      </a:cubicBezTo>
                      <a:cubicBezTo>
                        <a:pt x="12" y="20"/>
                        <a:pt x="9" y="23"/>
                        <a:pt x="6" y="2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2" name="Freeform 282"/>
                <p:cNvSpPr>
                  <a:spLocks/>
                </p:cNvSpPr>
                <p:nvPr/>
              </p:nvSpPr>
              <p:spPr bwMode="auto">
                <a:xfrm>
                  <a:off x="4227513" y="2197100"/>
                  <a:ext cx="173038" cy="34925"/>
                </a:xfrm>
                <a:custGeom>
                  <a:avLst/>
                  <a:gdLst>
                    <a:gd name="T0" fmla="*/ 53 w 59"/>
                    <a:gd name="T1" fmla="*/ 12 h 12"/>
                    <a:gd name="T2" fmla="*/ 6 w 59"/>
                    <a:gd name="T3" fmla="*/ 12 h 12"/>
                    <a:gd name="T4" fmla="*/ 0 w 59"/>
                    <a:gd name="T5" fmla="*/ 6 h 12"/>
                    <a:gd name="T6" fmla="*/ 6 w 59"/>
                    <a:gd name="T7" fmla="*/ 0 h 12"/>
                    <a:gd name="T8" fmla="*/ 53 w 59"/>
                    <a:gd name="T9" fmla="*/ 0 h 12"/>
                    <a:gd name="T10" fmla="*/ 59 w 59"/>
                    <a:gd name="T11" fmla="*/ 6 h 12"/>
                    <a:gd name="T12" fmla="*/ 53 w 59"/>
                    <a:gd name="T13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9" h="12">
                      <a:moveTo>
                        <a:pt x="53" y="12"/>
                      </a:moveTo>
                      <a:cubicBezTo>
                        <a:pt x="6" y="12"/>
                        <a:pt x="6" y="12"/>
                        <a:pt x="6" y="12"/>
                      </a:cubicBezTo>
                      <a:cubicBezTo>
                        <a:pt x="3" y="12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56" y="0"/>
                        <a:pt x="59" y="3"/>
                        <a:pt x="59" y="6"/>
                      </a:cubicBezTo>
                      <a:cubicBezTo>
                        <a:pt x="59" y="10"/>
                        <a:pt x="56" y="12"/>
                        <a:pt x="53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3" name="Freeform 283"/>
                <p:cNvSpPr>
                  <a:spLocks/>
                </p:cNvSpPr>
                <p:nvPr/>
              </p:nvSpPr>
              <p:spPr bwMode="auto">
                <a:xfrm>
                  <a:off x="4225926" y="2074863"/>
                  <a:ext cx="174625" cy="157163"/>
                </a:xfrm>
                <a:custGeom>
                  <a:avLst/>
                  <a:gdLst>
                    <a:gd name="T0" fmla="*/ 54 w 60"/>
                    <a:gd name="T1" fmla="*/ 54 h 54"/>
                    <a:gd name="T2" fmla="*/ 48 w 60"/>
                    <a:gd name="T3" fmla="*/ 48 h 54"/>
                    <a:gd name="T4" fmla="*/ 48 w 60"/>
                    <a:gd name="T5" fmla="*/ 38 h 54"/>
                    <a:gd name="T6" fmla="*/ 5 w 60"/>
                    <a:gd name="T7" fmla="*/ 23 h 54"/>
                    <a:gd name="T8" fmla="*/ 0 w 60"/>
                    <a:gd name="T9" fmla="*/ 17 h 54"/>
                    <a:gd name="T10" fmla="*/ 0 w 60"/>
                    <a:gd name="T11" fmla="*/ 6 h 54"/>
                    <a:gd name="T12" fmla="*/ 6 w 60"/>
                    <a:gd name="T13" fmla="*/ 0 h 54"/>
                    <a:gd name="T14" fmla="*/ 12 w 60"/>
                    <a:gd name="T15" fmla="*/ 6 h 54"/>
                    <a:gd name="T16" fmla="*/ 12 w 60"/>
                    <a:gd name="T17" fmla="*/ 12 h 54"/>
                    <a:gd name="T18" fmla="*/ 60 w 60"/>
                    <a:gd name="T19" fmla="*/ 38 h 54"/>
                    <a:gd name="T20" fmla="*/ 60 w 60"/>
                    <a:gd name="T21" fmla="*/ 48 h 54"/>
                    <a:gd name="T22" fmla="*/ 54 w 60"/>
                    <a:gd name="T23" fmla="*/ 54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0" h="54">
                      <a:moveTo>
                        <a:pt x="54" y="54"/>
                      </a:moveTo>
                      <a:cubicBezTo>
                        <a:pt x="50" y="54"/>
                        <a:pt x="48" y="52"/>
                        <a:pt x="48" y="48"/>
                      </a:cubicBezTo>
                      <a:cubicBezTo>
                        <a:pt x="48" y="38"/>
                        <a:pt x="48" y="38"/>
                        <a:pt x="48" y="38"/>
                      </a:cubicBezTo>
                      <a:cubicBezTo>
                        <a:pt x="45" y="34"/>
                        <a:pt x="25" y="27"/>
                        <a:pt x="5" y="23"/>
                      </a:cubicBezTo>
                      <a:cubicBezTo>
                        <a:pt x="2" y="22"/>
                        <a:pt x="0" y="20"/>
                        <a:pt x="0" y="17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"/>
                        <a:pt x="3" y="0"/>
                        <a:pt x="6" y="0"/>
                      </a:cubicBezTo>
                      <a:cubicBezTo>
                        <a:pt x="9" y="0"/>
                        <a:pt x="12" y="2"/>
                        <a:pt x="12" y="6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44" y="20"/>
                        <a:pt x="60" y="28"/>
                        <a:pt x="60" y="38"/>
                      </a:cubicBezTo>
                      <a:cubicBezTo>
                        <a:pt x="60" y="48"/>
                        <a:pt x="60" y="48"/>
                        <a:pt x="60" y="48"/>
                      </a:cubicBezTo>
                      <a:cubicBezTo>
                        <a:pt x="60" y="52"/>
                        <a:pt x="57" y="54"/>
                        <a:pt x="54" y="5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62" name="Прямоугольник 61"/>
            <p:cNvSpPr/>
            <p:nvPr/>
          </p:nvSpPr>
          <p:spPr>
            <a:xfrm>
              <a:off x="633703" y="4819920"/>
              <a:ext cx="817227" cy="2443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клиент</a:t>
              </a:r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273976" y="4170090"/>
            <a:ext cx="817227" cy="475253"/>
            <a:chOff x="-792725" y="4047737"/>
            <a:chExt cx="817227" cy="475253"/>
          </a:xfrm>
        </p:grpSpPr>
        <p:sp>
          <p:nvSpPr>
            <p:cNvPr id="75" name="Овал 74"/>
            <p:cNvSpPr/>
            <p:nvPr/>
          </p:nvSpPr>
          <p:spPr>
            <a:xfrm>
              <a:off x="-624029" y="4047737"/>
              <a:ext cx="475253" cy="475253"/>
            </a:xfrm>
            <a:prstGeom prst="ellipse">
              <a:avLst/>
            </a:prstGeom>
            <a:solidFill>
              <a:srgbClr val="2B60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-792725" y="4253256"/>
              <a:ext cx="817227" cy="2443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сумма</a:t>
              </a:r>
            </a:p>
          </p:txBody>
        </p:sp>
        <p:sp>
          <p:nvSpPr>
            <p:cNvPr id="77" name="Freeform 9"/>
            <p:cNvSpPr>
              <a:spLocks noEditPoints="1"/>
            </p:cNvSpPr>
            <p:nvPr/>
          </p:nvSpPr>
          <p:spPr bwMode="auto">
            <a:xfrm>
              <a:off x="-463612" y="4124529"/>
              <a:ext cx="164566" cy="173904"/>
            </a:xfrm>
            <a:custGeom>
              <a:avLst/>
              <a:gdLst>
                <a:gd name="T0" fmla="*/ 240 w 1477"/>
                <a:gd name="T1" fmla="*/ 188 h 1850"/>
                <a:gd name="T2" fmla="*/ 77 w 1477"/>
                <a:gd name="T3" fmla="*/ 577 h 1850"/>
                <a:gd name="T4" fmla="*/ 169 w 1477"/>
                <a:gd name="T5" fmla="*/ 970 h 1850"/>
                <a:gd name="T6" fmla="*/ 162 w 1477"/>
                <a:gd name="T7" fmla="*/ 1240 h 1850"/>
                <a:gd name="T8" fmla="*/ 0 w 1477"/>
                <a:gd name="T9" fmla="*/ 1631 h 1850"/>
                <a:gd name="T10" fmla="*/ 1243 w 1477"/>
                <a:gd name="T11" fmla="*/ 1396 h 1850"/>
                <a:gd name="T12" fmla="*/ 1399 w 1477"/>
                <a:gd name="T13" fmla="*/ 973 h 1850"/>
                <a:gd name="T14" fmla="*/ 1315 w 1477"/>
                <a:gd name="T15" fmla="*/ 611 h 1850"/>
                <a:gd name="T16" fmla="*/ 1472 w 1477"/>
                <a:gd name="T17" fmla="*/ 188 h 1850"/>
                <a:gd name="T18" fmla="*/ 386 w 1477"/>
                <a:gd name="T19" fmla="*/ 508 h 1850"/>
                <a:gd name="T20" fmla="*/ 271 w 1477"/>
                <a:gd name="T21" fmla="*/ 538 h 1850"/>
                <a:gd name="T22" fmla="*/ 693 w 1477"/>
                <a:gd name="T23" fmla="*/ 736 h 1850"/>
                <a:gd name="T24" fmla="*/ 477 w 1477"/>
                <a:gd name="T25" fmla="*/ 541 h 1850"/>
                <a:gd name="T26" fmla="*/ 598 w 1477"/>
                <a:gd name="T27" fmla="*/ 567 h 1850"/>
                <a:gd name="T28" fmla="*/ 689 w 1477"/>
                <a:gd name="T29" fmla="*/ 431 h 1850"/>
                <a:gd name="T30" fmla="*/ 689 w 1477"/>
                <a:gd name="T31" fmla="*/ 579 h 1850"/>
                <a:gd name="T32" fmla="*/ 1023 w 1477"/>
                <a:gd name="T33" fmla="*/ 431 h 1850"/>
                <a:gd name="T34" fmla="*/ 1163 w 1477"/>
                <a:gd name="T35" fmla="*/ 897 h 1850"/>
                <a:gd name="T36" fmla="*/ 1224 w 1477"/>
                <a:gd name="T37" fmla="*/ 846 h 1850"/>
                <a:gd name="T38" fmla="*/ 1113 w 1477"/>
                <a:gd name="T39" fmla="*/ 567 h 1850"/>
                <a:gd name="T40" fmla="*/ 1235 w 1477"/>
                <a:gd name="T41" fmla="*/ 541 h 1850"/>
                <a:gd name="T42" fmla="*/ 951 w 1477"/>
                <a:gd name="T43" fmla="*/ 956 h 1850"/>
                <a:gd name="T44" fmla="*/ 860 w 1477"/>
                <a:gd name="T45" fmla="*/ 820 h 1850"/>
                <a:gd name="T46" fmla="*/ 739 w 1477"/>
                <a:gd name="T47" fmla="*/ 826 h 1850"/>
                <a:gd name="T48" fmla="*/ 648 w 1477"/>
                <a:gd name="T49" fmla="*/ 974 h 1850"/>
                <a:gd name="T50" fmla="*/ 648 w 1477"/>
                <a:gd name="T51" fmla="*/ 826 h 1850"/>
                <a:gd name="T52" fmla="*/ 314 w 1477"/>
                <a:gd name="T53" fmla="*/ 930 h 1850"/>
                <a:gd name="T54" fmla="*/ 163 w 1477"/>
                <a:gd name="T55" fmla="*/ 729 h 1850"/>
                <a:gd name="T56" fmla="*/ 163 w 1477"/>
                <a:gd name="T57" fmla="*/ 846 h 1850"/>
                <a:gd name="T58" fmla="*/ 314 w 1477"/>
                <a:gd name="T59" fmla="*/ 1154 h 1850"/>
                <a:gd name="T60" fmla="*/ 253 w 1477"/>
                <a:gd name="T61" fmla="*/ 1126 h 1850"/>
                <a:gd name="T62" fmla="*/ 91 w 1477"/>
                <a:gd name="T63" fmla="*/ 1514 h 1850"/>
                <a:gd name="T64" fmla="*/ 364 w 1477"/>
                <a:gd name="T65" fmla="*/ 1741 h 1850"/>
                <a:gd name="T66" fmla="*/ 364 w 1477"/>
                <a:gd name="T67" fmla="*/ 1594 h 1850"/>
                <a:gd name="T68" fmla="*/ 454 w 1477"/>
                <a:gd name="T69" fmla="*/ 1752 h 1850"/>
                <a:gd name="T70" fmla="*/ 576 w 1477"/>
                <a:gd name="T71" fmla="*/ 1759 h 1850"/>
                <a:gd name="T72" fmla="*/ 784 w 1477"/>
                <a:gd name="T73" fmla="*/ 1462 h 1850"/>
                <a:gd name="T74" fmla="*/ 91 w 1477"/>
                <a:gd name="T75" fmla="*/ 1393 h 1850"/>
                <a:gd name="T76" fmla="*/ 526 w 1477"/>
                <a:gd name="T77" fmla="*/ 1206 h 1850"/>
                <a:gd name="T78" fmla="*/ 617 w 1477"/>
                <a:gd name="T79" fmla="*/ 1364 h 1850"/>
                <a:gd name="T80" fmla="*/ 738 w 1477"/>
                <a:gd name="T81" fmla="*/ 1370 h 1850"/>
                <a:gd name="T82" fmla="*/ 829 w 1477"/>
                <a:gd name="T83" fmla="*/ 1223 h 1850"/>
                <a:gd name="T84" fmla="*/ 829 w 1477"/>
                <a:gd name="T85" fmla="*/ 1370 h 1850"/>
                <a:gd name="T86" fmla="*/ 667 w 1477"/>
                <a:gd name="T87" fmla="*/ 1611 h 1850"/>
                <a:gd name="T88" fmla="*/ 1000 w 1477"/>
                <a:gd name="T89" fmla="*/ 1715 h 1850"/>
                <a:gd name="T90" fmla="*/ 1000 w 1477"/>
                <a:gd name="T91" fmla="*/ 1571 h 1850"/>
                <a:gd name="T92" fmla="*/ 1091 w 1477"/>
                <a:gd name="T93" fmla="*/ 1682 h 1850"/>
                <a:gd name="T94" fmla="*/ 1152 w 1477"/>
                <a:gd name="T95" fmla="*/ 1631 h 1850"/>
                <a:gd name="T96" fmla="*/ 1041 w 1477"/>
                <a:gd name="T97" fmla="*/ 1206 h 1850"/>
                <a:gd name="T98" fmla="*/ 1314 w 1477"/>
                <a:gd name="T99" fmla="*/ 1243 h 1850"/>
                <a:gd name="T100" fmla="*/ 1314 w 1477"/>
                <a:gd name="T101" fmla="*/ 1126 h 1850"/>
                <a:gd name="T102" fmla="*/ 254 w 1477"/>
                <a:gd name="T103" fmla="*/ 1006 h 1850"/>
                <a:gd name="T104" fmla="*/ 1314 w 1477"/>
                <a:gd name="T105" fmla="*/ 1005 h 1850"/>
                <a:gd name="T106" fmla="*/ 1326 w 1477"/>
                <a:gd name="T107" fmla="*/ 508 h 1850"/>
                <a:gd name="T108" fmla="*/ 1386 w 1477"/>
                <a:gd name="T109" fmla="*/ 458 h 1850"/>
                <a:gd name="T110" fmla="*/ 856 w 1477"/>
                <a:gd name="T111" fmla="*/ 91 h 1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77" h="1850">
                  <a:moveTo>
                    <a:pt x="1472" y="188"/>
                  </a:moveTo>
                  <a:cubicBezTo>
                    <a:pt x="1430" y="59"/>
                    <a:pt x="1133" y="0"/>
                    <a:pt x="856" y="0"/>
                  </a:cubicBezTo>
                  <a:cubicBezTo>
                    <a:pt x="578" y="0"/>
                    <a:pt x="282" y="59"/>
                    <a:pt x="240" y="188"/>
                  </a:cubicBezTo>
                  <a:cubicBezTo>
                    <a:pt x="237" y="194"/>
                    <a:pt x="234" y="201"/>
                    <a:pt x="234" y="208"/>
                  </a:cubicBezTo>
                  <a:cubicBezTo>
                    <a:pt x="234" y="455"/>
                    <a:pt x="234" y="455"/>
                    <a:pt x="234" y="455"/>
                  </a:cubicBezTo>
                  <a:cubicBezTo>
                    <a:pt x="131" y="493"/>
                    <a:pt x="90" y="538"/>
                    <a:pt x="77" y="577"/>
                  </a:cubicBezTo>
                  <a:cubicBezTo>
                    <a:pt x="74" y="583"/>
                    <a:pt x="72" y="590"/>
                    <a:pt x="72" y="597"/>
                  </a:cubicBezTo>
                  <a:cubicBezTo>
                    <a:pt x="72" y="846"/>
                    <a:pt x="72" y="846"/>
                    <a:pt x="72" y="846"/>
                  </a:cubicBezTo>
                  <a:cubicBezTo>
                    <a:pt x="72" y="897"/>
                    <a:pt x="109" y="938"/>
                    <a:pt x="169" y="970"/>
                  </a:cubicBezTo>
                  <a:cubicBezTo>
                    <a:pt x="168" y="971"/>
                    <a:pt x="168" y="972"/>
                    <a:pt x="168" y="973"/>
                  </a:cubicBezTo>
                  <a:cubicBezTo>
                    <a:pt x="164" y="980"/>
                    <a:pt x="162" y="986"/>
                    <a:pt x="162" y="993"/>
                  </a:cubicBezTo>
                  <a:cubicBezTo>
                    <a:pt x="162" y="1240"/>
                    <a:pt x="162" y="1240"/>
                    <a:pt x="162" y="1240"/>
                  </a:cubicBezTo>
                  <a:cubicBezTo>
                    <a:pt x="59" y="1278"/>
                    <a:pt x="18" y="1323"/>
                    <a:pt x="5" y="1362"/>
                  </a:cubicBezTo>
                  <a:cubicBezTo>
                    <a:pt x="2" y="1368"/>
                    <a:pt x="0" y="1375"/>
                    <a:pt x="0" y="1382"/>
                  </a:cubicBezTo>
                  <a:cubicBezTo>
                    <a:pt x="0" y="1631"/>
                    <a:pt x="0" y="1631"/>
                    <a:pt x="0" y="1631"/>
                  </a:cubicBezTo>
                  <a:cubicBezTo>
                    <a:pt x="0" y="1782"/>
                    <a:pt x="322" y="1850"/>
                    <a:pt x="621" y="1850"/>
                  </a:cubicBezTo>
                  <a:cubicBezTo>
                    <a:pt x="920" y="1850"/>
                    <a:pt x="1243" y="1782"/>
                    <a:pt x="1243" y="1631"/>
                  </a:cubicBezTo>
                  <a:cubicBezTo>
                    <a:pt x="1243" y="1396"/>
                    <a:pt x="1243" y="1396"/>
                    <a:pt x="1243" y="1396"/>
                  </a:cubicBezTo>
                  <a:cubicBezTo>
                    <a:pt x="1340" y="1361"/>
                    <a:pt x="1405" y="1310"/>
                    <a:pt x="1405" y="1243"/>
                  </a:cubicBezTo>
                  <a:cubicBezTo>
                    <a:pt x="1405" y="993"/>
                    <a:pt x="1405" y="993"/>
                    <a:pt x="1405" y="993"/>
                  </a:cubicBezTo>
                  <a:cubicBezTo>
                    <a:pt x="1405" y="986"/>
                    <a:pt x="1403" y="979"/>
                    <a:pt x="1399" y="973"/>
                  </a:cubicBezTo>
                  <a:cubicBezTo>
                    <a:pt x="1388" y="938"/>
                    <a:pt x="1358" y="907"/>
                    <a:pt x="1308" y="880"/>
                  </a:cubicBezTo>
                  <a:cubicBezTo>
                    <a:pt x="1312" y="869"/>
                    <a:pt x="1315" y="858"/>
                    <a:pt x="1315" y="846"/>
                  </a:cubicBezTo>
                  <a:cubicBezTo>
                    <a:pt x="1315" y="611"/>
                    <a:pt x="1315" y="611"/>
                    <a:pt x="1315" y="611"/>
                  </a:cubicBezTo>
                  <a:cubicBezTo>
                    <a:pt x="1413" y="576"/>
                    <a:pt x="1477" y="525"/>
                    <a:pt x="1477" y="458"/>
                  </a:cubicBezTo>
                  <a:cubicBezTo>
                    <a:pt x="1477" y="208"/>
                    <a:pt x="1477" y="208"/>
                    <a:pt x="1477" y="208"/>
                  </a:cubicBezTo>
                  <a:cubicBezTo>
                    <a:pt x="1477" y="201"/>
                    <a:pt x="1475" y="194"/>
                    <a:pt x="1472" y="188"/>
                  </a:cubicBezTo>
                  <a:close/>
                  <a:moveTo>
                    <a:pt x="325" y="341"/>
                  </a:moveTo>
                  <a:cubicBezTo>
                    <a:pt x="343" y="351"/>
                    <a:pt x="364" y="361"/>
                    <a:pt x="386" y="369"/>
                  </a:cubicBezTo>
                  <a:cubicBezTo>
                    <a:pt x="386" y="508"/>
                    <a:pt x="386" y="508"/>
                    <a:pt x="386" y="508"/>
                  </a:cubicBezTo>
                  <a:cubicBezTo>
                    <a:pt x="346" y="489"/>
                    <a:pt x="325" y="471"/>
                    <a:pt x="325" y="458"/>
                  </a:cubicBezTo>
                  <a:lnTo>
                    <a:pt x="325" y="341"/>
                  </a:lnTo>
                  <a:close/>
                  <a:moveTo>
                    <a:pt x="271" y="538"/>
                  </a:moveTo>
                  <a:cubicBezTo>
                    <a:pt x="363" y="633"/>
                    <a:pt x="616" y="677"/>
                    <a:pt x="856" y="677"/>
                  </a:cubicBezTo>
                  <a:cubicBezTo>
                    <a:pt x="969" y="677"/>
                    <a:pt x="1085" y="667"/>
                    <a:pt x="1186" y="647"/>
                  </a:cubicBezTo>
                  <a:cubicBezTo>
                    <a:pt x="1116" y="688"/>
                    <a:pt x="951" y="736"/>
                    <a:pt x="693" y="736"/>
                  </a:cubicBezTo>
                  <a:cubicBezTo>
                    <a:pt x="343" y="736"/>
                    <a:pt x="163" y="646"/>
                    <a:pt x="163" y="608"/>
                  </a:cubicBezTo>
                  <a:cubicBezTo>
                    <a:pt x="163" y="599"/>
                    <a:pt x="184" y="569"/>
                    <a:pt x="271" y="538"/>
                  </a:cubicBezTo>
                  <a:close/>
                  <a:moveTo>
                    <a:pt x="477" y="541"/>
                  </a:moveTo>
                  <a:cubicBezTo>
                    <a:pt x="477" y="397"/>
                    <a:pt x="477" y="397"/>
                    <a:pt x="477" y="397"/>
                  </a:cubicBezTo>
                  <a:cubicBezTo>
                    <a:pt x="515" y="407"/>
                    <a:pt x="556" y="415"/>
                    <a:pt x="598" y="421"/>
                  </a:cubicBezTo>
                  <a:cubicBezTo>
                    <a:pt x="598" y="567"/>
                    <a:pt x="598" y="567"/>
                    <a:pt x="598" y="567"/>
                  </a:cubicBezTo>
                  <a:cubicBezTo>
                    <a:pt x="552" y="560"/>
                    <a:pt x="511" y="551"/>
                    <a:pt x="477" y="541"/>
                  </a:cubicBezTo>
                  <a:close/>
                  <a:moveTo>
                    <a:pt x="689" y="579"/>
                  </a:moveTo>
                  <a:cubicBezTo>
                    <a:pt x="689" y="431"/>
                    <a:pt x="689" y="431"/>
                    <a:pt x="689" y="431"/>
                  </a:cubicBezTo>
                  <a:cubicBezTo>
                    <a:pt x="729" y="435"/>
                    <a:pt x="770" y="437"/>
                    <a:pt x="811" y="438"/>
                  </a:cubicBezTo>
                  <a:cubicBezTo>
                    <a:pt x="811" y="585"/>
                    <a:pt x="811" y="585"/>
                    <a:pt x="811" y="585"/>
                  </a:cubicBezTo>
                  <a:cubicBezTo>
                    <a:pt x="767" y="584"/>
                    <a:pt x="726" y="582"/>
                    <a:pt x="689" y="579"/>
                  </a:cubicBezTo>
                  <a:close/>
                  <a:moveTo>
                    <a:pt x="901" y="585"/>
                  </a:moveTo>
                  <a:cubicBezTo>
                    <a:pt x="901" y="438"/>
                    <a:pt x="901" y="438"/>
                    <a:pt x="901" y="438"/>
                  </a:cubicBezTo>
                  <a:cubicBezTo>
                    <a:pt x="942" y="437"/>
                    <a:pt x="983" y="435"/>
                    <a:pt x="1023" y="431"/>
                  </a:cubicBezTo>
                  <a:cubicBezTo>
                    <a:pt x="1023" y="579"/>
                    <a:pt x="1023" y="579"/>
                    <a:pt x="1023" y="579"/>
                  </a:cubicBezTo>
                  <a:cubicBezTo>
                    <a:pt x="985" y="582"/>
                    <a:pt x="945" y="584"/>
                    <a:pt x="901" y="585"/>
                  </a:cubicBezTo>
                  <a:close/>
                  <a:moveTo>
                    <a:pt x="1163" y="897"/>
                  </a:moveTo>
                  <a:cubicBezTo>
                    <a:pt x="1163" y="758"/>
                    <a:pt x="1163" y="758"/>
                    <a:pt x="1163" y="758"/>
                  </a:cubicBezTo>
                  <a:cubicBezTo>
                    <a:pt x="1186" y="749"/>
                    <a:pt x="1206" y="739"/>
                    <a:pt x="1224" y="729"/>
                  </a:cubicBezTo>
                  <a:cubicBezTo>
                    <a:pt x="1224" y="846"/>
                    <a:pt x="1224" y="846"/>
                    <a:pt x="1224" y="846"/>
                  </a:cubicBezTo>
                  <a:cubicBezTo>
                    <a:pt x="1224" y="859"/>
                    <a:pt x="1203" y="878"/>
                    <a:pt x="1163" y="897"/>
                  </a:cubicBezTo>
                  <a:close/>
                  <a:moveTo>
                    <a:pt x="1235" y="541"/>
                  </a:moveTo>
                  <a:cubicBezTo>
                    <a:pt x="1200" y="551"/>
                    <a:pt x="1160" y="560"/>
                    <a:pt x="1113" y="567"/>
                  </a:cubicBezTo>
                  <a:cubicBezTo>
                    <a:pt x="1113" y="421"/>
                    <a:pt x="1113" y="421"/>
                    <a:pt x="1113" y="421"/>
                  </a:cubicBezTo>
                  <a:cubicBezTo>
                    <a:pt x="1156" y="415"/>
                    <a:pt x="1197" y="407"/>
                    <a:pt x="1235" y="397"/>
                  </a:cubicBezTo>
                  <a:lnTo>
                    <a:pt x="1235" y="541"/>
                  </a:lnTo>
                  <a:close/>
                  <a:moveTo>
                    <a:pt x="1073" y="786"/>
                  </a:moveTo>
                  <a:cubicBezTo>
                    <a:pt x="1073" y="930"/>
                    <a:pt x="1073" y="930"/>
                    <a:pt x="1073" y="930"/>
                  </a:cubicBezTo>
                  <a:cubicBezTo>
                    <a:pt x="1038" y="939"/>
                    <a:pt x="997" y="948"/>
                    <a:pt x="951" y="956"/>
                  </a:cubicBezTo>
                  <a:cubicBezTo>
                    <a:pt x="951" y="809"/>
                    <a:pt x="951" y="809"/>
                    <a:pt x="951" y="809"/>
                  </a:cubicBezTo>
                  <a:cubicBezTo>
                    <a:pt x="994" y="803"/>
                    <a:pt x="1035" y="795"/>
                    <a:pt x="1073" y="786"/>
                  </a:cubicBezTo>
                  <a:close/>
                  <a:moveTo>
                    <a:pt x="860" y="820"/>
                  </a:moveTo>
                  <a:cubicBezTo>
                    <a:pt x="860" y="967"/>
                    <a:pt x="860" y="967"/>
                    <a:pt x="860" y="967"/>
                  </a:cubicBezTo>
                  <a:cubicBezTo>
                    <a:pt x="823" y="971"/>
                    <a:pt x="782" y="973"/>
                    <a:pt x="739" y="974"/>
                  </a:cubicBezTo>
                  <a:cubicBezTo>
                    <a:pt x="739" y="826"/>
                    <a:pt x="739" y="826"/>
                    <a:pt x="739" y="826"/>
                  </a:cubicBezTo>
                  <a:cubicBezTo>
                    <a:pt x="779" y="825"/>
                    <a:pt x="820" y="823"/>
                    <a:pt x="860" y="820"/>
                  </a:cubicBezTo>
                  <a:close/>
                  <a:moveTo>
                    <a:pt x="648" y="826"/>
                  </a:moveTo>
                  <a:cubicBezTo>
                    <a:pt x="648" y="974"/>
                    <a:pt x="648" y="974"/>
                    <a:pt x="648" y="974"/>
                  </a:cubicBezTo>
                  <a:cubicBezTo>
                    <a:pt x="605" y="973"/>
                    <a:pt x="564" y="971"/>
                    <a:pt x="526" y="967"/>
                  </a:cubicBezTo>
                  <a:cubicBezTo>
                    <a:pt x="526" y="820"/>
                    <a:pt x="526" y="820"/>
                    <a:pt x="526" y="820"/>
                  </a:cubicBezTo>
                  <a:cubicBezTo>
                    <a:pt x="566" y="823"/>
                    <a:pt x="607" y="825"/>
                    <a:pt x="648" y="826"/>
                  </a:cubicBezTo>
                  <a:close/>
                  <a:moveTo>
                    <a:pt x="436" y="809"/>
                  </a:moveTo>
                  <a:cubicBezTo>
                    <a:pt x="436" y="956"/>
                    <a:pt x="436" y="956"/>
                    <a:pt x="436" y="956"/>
                  </a:cubicBezTo>
                  <a:cubicBezTo>
                    <a:pt x="389" y="948"/>
                    <a:pt x="349" y="939"/>
                    <a:pt x="314" y="930"/>
                  </a:cubicBezTo>
                  <a:cubicBezTo>
                    <a:pt x="314" y="786"/>
                    <a:pt x="314" y="786"/>
                    <a:pt x="314" y="786"/>
                  </a:cubicBezTo>
                  <a:cubicBezTo>
                    <a:pt x="352" y="795"/>
                    <a:pt x="393" y="803"/>
                    <a:pt x="436" y="809"/>
                  </a:cubicBezTo>
                  <a:close/>
                  <a:moveTo>
                    <a:pt x="163" y="729"/>
                  </a:moveTo>
                  <a:cubicBezTo>
                    <a:pt x="181" y="739"/>
                    <a:pt x="201" y="749"/>
                    <a:pt x="223" y="758"/>
                  </a:cubicBezTo>
                  <a:cubicBezTo>
                    <a:pt x="223" y="897"/>
                    <a:pt x="223" y="897"/>
                    <a:pt x="223" y="897"/>
                  </a:cubicBezTo>
                  <a:cubicBezTo>
                    <a:pt x="183" y="878"/>
                    <a:pt x="163" y="859"/>
                    <a:pt x="163" y="846"/>
                  </a:cubicBezTo>
                  <a:lnTo>
                    <a:pt x="163" y="729"/>
                  </a:lnTo>
                  <a:close/>
                  <a:moveTo>
                    <a:pt x="253" y="1126"/>
                  </a:moveTo>
                  <a:cubicBezTo>
                    <a:pt x="271" y="1136"/>
                    <a:pt x="291" y="1146"/>
                    <a:pt x="314" y="1154"/>
                  </a:cubicBezTo>
                  <a:cubicBezTo>
                    <a:pt x="314" y="1293"/>
                    <a:pt x="314" y="1293"/>
                    <a:pt x="314" y="1293"/>
                  </a:cubicBezTo>
                  <a:cubicBezTo>
                    <a:pt x="274" y="1274"/>
                    <a:pt x="253" y="1256"/>
                    <a:pt x="253" y="1243"/>
                  </a:cubicBezTo>
                  <a:lnTo>
                    <a:pt x="253" y="1126"/>
                  </a:lnTo>
                  <a:close/>
                  <a:moveTo>
                    <a:pt x="151" y="1682"/>
                  </a:moveTo>
                  <a:cubicBezTo>
                    <a:pt x="111" y="1663"/>
                    <a:pt x="91" y="1644"/>
                    <a:pt x="91" y="1631"/>
                  </a:cubicBezTo>
                  <a:cubicBezTo>
                    <a:pt x="91" y="1514"/>
                    <a:pt x="91" y="1514"/>
                    <a:pt x="91" y="1514"/>
                  </a:cubicBezTo>
                  <a:cubicBezTo>
                    <a:pt x="109" y="1524"/>
                    <a:pt x="129" y="1534"/>
                    <a:pt x="151" y="1543"/>
                  </a:cubicBezTo>
                  <a:lnTo>
                    <a:pt x="151" y="1682"/>
                  </a:lnTo>
                  <a:close/>
                  <a:moveTo>
                    <a:pt x="364" y="1741"/>
                  </a:moveTo>
                  <a:cubicBezTo>
                    <a:pt x="317" y="1733"/>
                    <a:pt x="277" y="1724"/>
                    <a:pt x="242" y="1715"/>
                  </a:cubicBezTo>
                  <a:cubicBezTo>
                    <a:pt x="242" y="1571"/>
                    <a:pt x="242" y="1571"/>
                    <a:pt x="242" y="1571"/>
                  </a:cubicBezTo>
                  <a:cubicBezTo>
                    <a:pt x="280" y="1580"/>
                    <a:pt x="321" y="1588"/>
                    <a:pt x="364" y="1594"/>
                  </a:cubicBezTo>
                  <a:lnTo>
                    <a:pt x="364" y="1741"/>
                  </a:lnTo>
                  <a:close/>
                  <a:moveTo>
                    <a:pt x="576" y="1759"/>
                  </a:moveTo>
                  <a:cubicBezTo>
                    <a:pt x="533" y="1758"/>
                    <a:pt x="492" y="1756"/>
                    <a:pt x="454" y="1752"/>
                  </a:cubicBezTo>
                  <a:cubicBezTo>
                    <a:pt x="454" y="1605"/>
                    <a:pt x="454" y="1605"/>
                    <a:pt x="454" y="1605"/>
                  </a:cubicBezTo>
                  <a:cubicBezTo>
                    <a:pt x="494" y="1608"/>
                    <a:pt x="535" y="1610"/>
                    <a:pt x="576" y="1611"/>
                  </a:cubicBezTo>
                  <a:lnTo>
                    <a:pt x="576" y="1759"/>
                  </a:lnTo>
                  <a:close/>
                  <a:moveTo>
                    <a:pt x="91" y="1393"/>
                  </a:moveTo>
                  <a:cubicBezTo>
                    <a:pt x="91" y="1384"/>
                    <a:pt x="112" y="1354"/>
                    <a:pt x="199" y="1323"/>
                  </a:cubicBezTo>
                  <a:cubicBezTo>
                    <a:pt x="291" y="1418"/>
                    <a:pt x="544" y="1462"/>
                    <a:pt x="784" y="1462"/>
                  </a:cubicBezTo>
                  <a:cubicBezTo>
                    <a:pt x="897" y="1462"/>
                    <a:pt x="1013" y="1452"/>
                    <a:pt x="1114" y="1432"/>
                  </a:cubicBezTo>
                  <a:cubicBezTo>
                    <a:pt x="1044" y="1473"/>
                    <a:pt x="879" y="1521"/>
                    <a:pt x="621" y="1521"/>
                  </a:cubicBezTo>
                  <a:cubicBezTo>
                    <a:pt x="271" y="1521"/>
                    <a:pt x="91" y="1431"/>
                    <a:pt x="91" y="1393"/>
                  </a:cubicBezTo>
                  <a:close/>
                  <a:moveTo>
                    <a:pt x="404" y="1326"/>
                  </a:moveTo>
                  <a:cubicBezTo>
                    <a:pt x="404" y="1182"/>
                    <a:pt x="404" y="1182"/>
                    <a:pt x="404" y="1182"/>
                  </a:cubicBezTo>
                  <a:cubicBezTo>
                    <a:pt x="442" y="1192"/>
                    <a:pt x="483" y="1200"/>
                    <a:pt x="526" y="1206"/>
                  </a:cubicBezTo>
                  <a:cubicBezTo>
                    <a:pt x="526" y="1352"/>
                    <a:pt x="526" y="1352"/>
                    <a:pt x="526" y="1352"/>
                  </a:cubicBezTo>
                  <a:cubicBezTo>
                    <a:pt x="480" y="1345"/>
                    <a:pt x="439" y="1336"/>
                    <a:pt x="404" y="1326"/>
                  </a:cubicBezTo>
                  <a:close/>
                  <a:moveTo>
                    <a:pt x="617" y="1364"/>
                  </a:moveTo>
                  <a:cubicBezTo>
                    <a:pt x="617" y="1216"/>
                    <a:pt x="617" y="1216"/>
                    <a:pt x="617" y="1216"/>
                  </a:cubicBezTo>
                  <a:cubicBezTo>
                    <a:pt x="657" y="1220"/>
                    <a:pt x="698" y="1222"/>
                    <a:pt x="738" y="1223"/>
                  </a:cubicBezTo>
                  <a:cubicBezTo>
                    <a:pt x="738" y="1370"/>
                    <a:pt x="738" y="1370"/>
                    <a:pt x="738" y="1370"/>
                  </a:cubicBezTo>
                  <a:cubicBezTo>
                    <a:pt x="695" y="1369"/>
                    <a:pt x="654" y="1367"/>
                    <a:pt x="617" y="1364"/>
                  </a:cubicBezTo>
                  <a:close/>
                  <a:moveTo>
                    <a:pt x="829" y="1370"/>
                  </a:moveTo>
                  <a:cubicBezTo>
                    <a:pt x="829" y="1223"/>
                    <a:pt x="829" y="1223"/>
                    <a:pt x="829" y="1223"/>
                  </a:cubicBezTo>
                  <a:cubicBezTo>
                    <a:pt x="870" y="1222"/>
                    <a:pt x="911" y="1220"/>
                    <a:pt x="951" y="1216"/>
                  </a:cubicBezTo>
                  <a:cubicBezTo>
                    <a:pt x="951" y="1364"/>
                    <a:pt x="951" y="1364"/>
                    <a:pt x="951" y="1364"/>
                  </a:cubicBezTo>
                  <a:cubicBezTo>
                    <a:pt x="913" y="1367"/>
                    <a:pt x="872" y="1369"/>
                    <a:pt x="829" y="1370"/>
                  </a:cubicBezTo>
                  <a:close/>
                  <a:moveTo>
                    <a:pt x="788" y="1752"/>
                  </a:moveTo>
                  <a:cubicBezTo>
                    <a:pt x="751" y="1756"/>
                    <a:pt x="710" y="1758"/>
                    <a:pt x="667" y="1759"/>
                  </a:cubicBezTo>
                  <a:cubicBezTo>
                    <a:pt x="667" y="1611"/>
                    <a:pt x="667" y="1611"/>
                    <a:pt x="667" y="1611"/>
                  </a:cubicBezTo>
                  <a:cubicBezTo>
                    <a:pt x="707" y="1610"/>
                    <a:pt x="748" y="1608"/>
                    <a:pt x="788" y="1605"/>
                  </a:cubicBezTo>
                  <a:lnTo>
                    <a:pt x="788" y="1752"/>
                  </a:lnTo>
                  <a:close/>
                  <a:moveTo>
                    <a:pt x="1000" y="1715"/>
                  </a:moveTo>
                  <a:cubicBezTo>
                    <a:pt x="966" y="1724"/>
                    <a:pt x="925" y="1733"/>
                    <a:pt x="879" y="1741"/>
                  </a:cubicBezTo>
                  <a:cubicBezTo>
                    <a:pt x="879" y="1594"/>
                    <a:pt x="879" y="1594"/>
                    <a:pt x="879" y="1594"/>
                  </a:cubicBezTo>
                  <a:cubicBezTo>
                    <a:pt x="921" y="1588"/>
                    <a:pt x="963" y="1580"/>
                    <a:pt x="1000" y="1571"/>
                  </a:cubicBezTo>
                  <a:lnTo>
                    <a:pt x="1000" y="1715"/>
                  </a:lnTo>
                  <a:close/>
                  <a:moveTo>
                    <a:pt x="1152" y="1631"/>
                  </a:moveTo>
                  <a:cubicBezTo>
                    <a:pt x="1152" y="1644"/>
                    <a:pt x="1131" y="1663"/>
                    <a:pt x="1091" y="1682"/>
                  </a:cubicBezTo>
                  <a:cubicBezTo>
                    <a:pt x="1091" y="1543"/>
                    <a:pt x="1091" y="1543"/>
                    <a:pt x="1091" y="1543"/>
                  </a:cubicBezTo>
                  <a:cubicBezTo>
                    <a:pt x="1113" y="1534"/>
                    <a:pt x="1134" y="1524"/>
                    <a:pt x="1152" y="1514"/>
                  </a:cubicBezTo>
                  <a:lnTo>
                    <a:pt x="1152" y="1631"/>
                  </a:lnTo>
                  <a:close/>
                  <a:moveTo>
                    <a:pt x="1163" y="1326"/>
                  </a:moveTo>
                  <a:cubicBezTo>
                    <a:pt x="1128" y="1336"/>
                    <a:pt x="1088" y="1345"/>
                    <a:pt x="1041" y="1352"/>
                  </a:cubicBezTo>
                  <a:cubicBezTo>
                    <a:pt x="1041" y="1206"/>
                    <a:pt x="1041" y="1206"/>
                    <a:pt x="1041" y="1206"/>
                  </a:cubicBezTo>
                  <a:cubicBezTo>
                    <a:pt x="1084" y="1200"/>
                    <a:pt x="1125" y="1192"/>
                    <a:pt x="1163" y="1182"/>
                  </a:cubicBezTo>
                  <a:lnTo>
                    <a:pt x="1163" y="1326"/>
                  </a:lnTo>
                  <a:close/>
                  <a:moveTo>
                    <a:pt x="1314" y="1243"/>
                  </a:moveTo>
                  <a:cubicBezTo>
                    <a:pt x="1314" y="1256"/>
                    <a:pt x="1294" y="1274"/>
                    <a:pt x="1254" y="1293"/>
                  </a:cubicBezTo>
                  <a:cubicBezTo>
                    <a:pt x="1254" y="1154"/>
                    <a:pt x="1254" y="1154"/>
                    <a:pt x="1254" y="1154"/>
                  </a:cubicBezTo>
                  <a:cubicBezTo>
                    <a:pt x="1276" y="1146"/>
                    <a:pt x="1296" y="1136"/>
                    <a:pt x="1314" y="1126"/>
                  </a:cubicBezTo>
                  <a:lnTo>
                    <a:pt x="1314" y="1243"/>
                  </a:lnTo>
                  <a:close/>
                  <a:moveTo>
                    <a:pt x="784" y="1133"/>
                  </a:moveTo>
                  <a:cubicBezTo>
                    <a:pt x="439" y="1133"/>
                    <a:pt x="259" y="1046"/>
                    <a:pt x="254" y="1006"/>
                  </a:cubicBezTo>
                  <a:cubicBezTo>
                    <a:pt x="373" y="1046"/>
                    <a:pt x="536" y="1065"/>
                    <a:pt x="693" y="1065"/>
                  </a:cubicBezTo>
                  <a:cubicBezTo>
                    <a:pt x="911" y="1065"/>
                    <a:pt x="1139" y="1029"/>
                    <a:pt x="1249" y="951"/>
                  </a:cubicBezTo>
                  <a:cubicBezTo>
                    <a:pt x="1302" y="976"/>
                    <a:pt x="1314" y="998"/>
                    <a:pt x="1314" y="1005"/>
                  </a:cubicBezTo>
                  <a:cubicBezTo>
                    <a:pt x="1314" y="1043"/>
                    <a:pt x="1134" y="1133"/>
                    <a:pt x="784" y="1133"/>
                  </a:cubicBezTo>
                  <a:close/>
                  <a:moveTo>
                    <a:pt x="1386" y="458"/>
                  </a:moveTo>
                  <a:cubicBezTo>
                    <a:pt x="1386" y="471"/>
                    <a:pt x="1366" y="489"/>
                    <a:pt x="1326" y="508"/>
                  </a:cubicBezTo>
                  <a:cubicBezTo>
                    <a:pt x="1326" y="369"/>
                    <a:pt x="1326" y="369"/>
                    <a:pt x="1326" y="369"/>
                  </a:cubicBezTo>
                  <a:cubicBezTo>
                    <a:pt x="1348" y="361"/>
                    <a:pt x="1368" y="351"/>
                    <a:pt x="1386" y="341"/>
                  </a:cubicBezTo>
                  <a:lnTo>
                    <a:pt x="1386" y="458"/>
                  </a:lnTo>
                  <a:close/>
                  <a:moveTo>
                    <a:pt x="856" y="348"/>
                  </a:moveTo>
                  <a:cubicBezTo>
                    <a:pt x="506" y="348"/>
                    <a:pt x="325" y="258"/>
                    <a:pt x="325" y="220"/>
                  </a:cubicBezTo>
                  <a:cubicBezTo>
                    <a:pt x="325" y="181"/>
                    <a:pt x="506" y="91"/>
                    <a:pt x="856" y="91"/>
                  </a:cubicBezTo>
                  <a:cubicBezTo>
                    <a:pt x="1206" y="91"/>
                    <a:pt x="1386" y="181"/>
                    <a:pt x="1386" y="220"/>
                  </a:cubicBezTo>
                  <a:cubicBezTo>
                    <a:pt x="1386" y="258"/>
                    <a:pt x="1206" y="348"/>
                    <a:pt x="856" y="3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279665" y="5815341"/>
            <a:ext cx="817227" cy="475253"/>
            <a:chOff x="-795017" y="2692105"/>
            <a:chExt cx="817227" cy="475253"/>
          </a:xfrm>
        </p:grpSpPr>
        <p:grpSp>
          <p:nvGrpSpPr>
            <p:cNvPr id="79" name="Группа 78"/>
            <p:cNvGrpSpPr/>
            <p:nvPr/>
          </p:nvGrpSpPr>
          <p:grpSpPr>
            <a:xfrm>
              <a:off x="-795017" y="2692105"/>
              <a:ext cx="817227" cy="475253"/>
              <a:chOff x="-792725" y="4047737"/>
              <a:chExt cx="817227" cy="475253"/>
            </a:xfrm>
          </p:grpSpPr>
          <p:sp>
            <p:nvSpPr>
              <p:cNvPr id="91" name="Овал 90"/>
              <p:cNvSpPr/>
              <p:nvPr/>
            </p:nvSpPr>
            <p:spPr>
              <a:xfrm>
                <a:off x="-624029" y="4047737"/>
                <a:ext cx="475253" cy="475253"/>
              </a:xfrm>
              <a:prstGeom prst="ellipse">
                <a:avLst/>
              </a:prstGeom>
              <a:solidFill>
                <a:srgbClr val="2B603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" name="Прямоугольник 91"/>
              <p:cNvSpPr/>
              <p:nvPr/>
            </p:nvSpPr>
            <p:spPr>
              <a:xfrm>
                <a:off x="-792725" y="4253256"/>
                <a:ext cx="817227" cy="24439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5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обеспечение</a:t>
                </a:r>
              </a:p>
            </p:txBody>
          </p:sp>
        </p:grpSp>
        <p:grpSp>
          <p:nvGrpSpPr>
            <p:cNvPr id="80" name="Group 1462"/>
            <p:cNvGrpSpPr/>
            <p:nvPr/>
          </p:nvGrpSpPr>
          <p:grpSpPr>
            <a:xfrm>
              <a:off x="-464841" y="2793202"/>
              <a:ext cx="153095" cy="161033"/>
              <a:chOff x="2489201" y="17492663"/>
              <a:chExt cx="379413" cy="500063"/>
            </a:xfrm>
            <a:solidFill>
              <a:schemeClr val="bg1"/>
            </a:solidFill>
          </p:grpSpPr>
          <p:sp>
            <p:nvSpPr>
              <p:cNvPr id="85" name="Freeform 584"/>
              <p:cNvSpPr>
                <a:spLocks/>
              </p:cNvSpPr>
              <p:nvPr/>
            </p:nvSpPr>
            <p:spPr bwMode="auto">
              <a:xfrm>
                <a:off x="2555876" y="17681575"/>
                <a:ext cx="246063" cy="36513"/>
              </a:xfrm>
              <a:custGeom>
                <a:avLst/>
                <a:gdLst>
                  <a:gd name="T0" fmla="*/ 78 w 84"/>
                  <a:gd name="T1" fmla="*/ 12 h 12"/>
                  <a:gd name="T2" fmla="*/ 6 w 84"/>
                  <a:gd name="T3" fmla="*/ 12 h 12"/>
                  <a:gd name="T4" fmla="*/ 0 w 84"/>
                  <a:gd name="T5" fmla="*/ 6 h 12"/>
                  <a:gd name="T6" fmla="*/ 6 w 84"/>
                  <a:gd name="T7" fmla="*/ 0 h 12"/>
                  <a:gd name="T8" fmla="*/ 78 w 84"/>
                  <a:gd name="T9" fmla="*/ 0 h 12"/>
                  <a:gd name="T10" fmla="*/ 84 w 84"/>
                  <a:gd name="T11" fmla="*/ 6 h 12"/>
                  <a:gd name="T12" fmla="*/ 78 w 84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12">
                    <a:moveTo>
                      <a:pt x="78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81" y="0"/>
                      <a:pt x="84" y="3"/>
                      <a:pt x="84" y="6"/>
                    </a:cubicBezTo>
                    <a:cubicBezTo>
                      <a:pt x="84" y="10"/>
                      <a:pt x="81" y="12"/>
                      <a:pt x="7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6" name="Freeform 585"/>
              <p:cNvSpPr>
                <a:spLocks/>
              </p:cNvSpPr>
              <p:nvPr/>
            </p:nvSpPr>
            <p:spPr bwMode="auto">
              <a:xfrm>
                <a:off x="2555876" y="17740313"/>
                <a:ext cx="246063" cy="34925"/>
              </a:xfrm>
              <a:custGeom>
                <a:avLst/>
                <a:gdLst>
                  <a:gd name="T0" fmla="*/ 78 w 84"/>
                  <a:gd name="T1" fmla="*/ 12 h 12"/>
                  <a:gd name="T2" fmla="*/ 6 w 84"/>
                  <a:gd name="T3" fmla="*/ 12 h 12"/>
                  <a:gd name="T4" fmla="*/ 0 w 84"/>
                  <a:gd name="T5" fmla="*/ 6 h 12"/>
                  <a:gd name="T6" fmla="*/ 6 w 84"/>
                  <a:gd name="T7" fmla="*/ 0 h 12"/>
                  <a:gd name="T8" fmla="*/ 78 w 84"/>
                  <a:gd name="T9" fmla="*/ 0 h 12"/>
                  <a:gd name="T10" fmla="*/ 84 w 84"/>
                  <a:gd name="T11" fmla="*/ 6 h 12"/>
                  <a:gd name="T12" fmla="*/ 78 w 84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12">
                    <a:moveTo>
                      <a:pt x="78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81" y="0"/>
                      <a:pt x="84" y="3"/>
                      <a:pt x="84" y="6"/>
                    </a:cubicBezTo>
                    <a:cubicBezTo>
                      <a:pt x="84" y="10"/>
                      <a:pt x="81" y="12"/>
                      <a:pt x="7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Freeform 586"/>
              <p:cNvSpPr>
                <a:spLocks/>
              </p:cNvSpPr>
              <p:nvPr/>
            </p:nvSpPr>
            <p:spPr bwMode="auto">
              <a:xfrm>
                <a:off x="2555876" y="17799050"/>
                <a:ext cx="246063" cy="34925"/>
              </a:xfrm>
              <a:custGeom>
                <a:avLst/>
                <a:gdLst>
                  <a:gd name="T0" fmla="*/ 78 w 84"/>
                  <a:gd name="T1" fmla="*/ 12 h 12"/>
                  <a:gd name="T2" fmla="*/ 6 w 84"/>
                  <a:gd name="T3" fmla="*/ 12 h 12"/>
                  <a:gd name="T4" fmla="*/ 0 w 84"/>
                  <a:gd name="T5" fmla="*/ 6 h 12"/>
                  <a:gd name="T6" fmla="*/ 6 w 84"/>
                  <a:gd name="T7" fmla="*/ 0 h 12"/>
                  <a:gd name="T8" fmla="*/ 78 w 84"/>
                  <a:gd name="T9" fmla="*/ 0 h 12"/>
                  <a:gd name="T10" fmla="*/ 84 w 84"/>
                  <a:gd name="T11" fmla="*/ 6 h 12"/>
                  <a:gd name="T12" fmla="*/ 78 w 84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12">
                    <a:moveTo>
                      <a:pt x="78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81" y="0"/>
                      <a:pt x="84" y="3"/>
                      <a:pt x="84" y="6"/>
                    </a:cubicBezTo>
                    <a:cubicBezTo>
                      <a:pt x="84" y="10"/>
                      <a:pt x="81" y="12"/>
                      <a:pt x="7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Freeform 587"/>
              <p:cNvSpPr>
                <a:spLocks/>
              </p:cNvSpPr>
              <p:nvPr/>
            </p:nvSpPr>
            <p:spPr bwMode="auto">
              <a:xfrm>
                <a:off x="2555876" y="17860963"/>
                <a:ext cx="141288" cy="34925"/>
              </a:xfrm>
              <a:custGeom>
                <a:avLst/>
                <a:gdLst>
                  <a:gd name="T0" fmla="*/ 42 w 48"/>
                  <a:gd name="T1" fmla="*/ 12 h 12"/>
                  <a:gd name="T2" fmla="*/ 6 w 48"/>
                  <a:gd name="T3" fmla="*/ 12 h 12"/>
                  <a:gd name="T4" fmla="*/ 0 w 48"/>
                  <a:gd name="T5" fmla="*/ 6 h 12"/>
                  <a:gd name="T6" fmla="*/ 6 w 48"/>
                  <a:gd name="T7" fmla="*/ 0 h 12"/>
                  <a:gd name="T8" fmla="*/ 42 w 48"/>
                  <a:gd name="T9" fmla="*/ 0 h 12"/>
                  <a:gd name="T10" fmla="*/ 48 w 48"/>
                  <a:gd name="T11" fmla="*/ 6 h 12"/>
                  <a:gd name="T12" fmla="*/ 42 w 48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12">
                    <a:moveTo>
                      <a:pt x="42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9"/>
                      <a:pt x="0" y="6"/>
                    </a:cubicBezTo>
                    <a:cubicBezTo>
                      <a:pt x="0" y="2"/>
                      <a:pt x="2" y="0"/>
                      <a:pt x="6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5" y="0"/>
                      <a:pt x="48" y="2"/>
                      <a:pt x="48" y="6"/>
                    </a:cubicBezTo>
                    <a:cubicBezTo>
                      <a:pt x="48" y="9"/>
                      <a:pt x="45" y="12"/>
                      <a:pt x="4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9" name="Freeform 588"/>
              <p:cNvSpPr>
                <a:spLocks/>
              </p:cNvSpPr>
              <p:nvPr/>
            </p:nvSpPr>
            <p:spPr bwMode="auto">
              <a:xfrm>
                <a:off x="2489201" y="17492663"/>
                <a:ext cx="379413" cy="500063"/>
              </a:xfrm>
              <a:custGeom>
                <a:avLst/>
                <a:gdLst>
                  <a:gd name="T0" fmla="*/ 112 w 130"/>
                  <a:gd name="T1" fmla="*/ 171 h 171"/>
                  <a:gd name="T2" fmla="*/ 17 w 130"/>
                  <a:gd name="T3" fmla="*/ 171 h 171"/>
                  <a:gd name="T4" fmla="*/ 0 w 130"/>
                  <a:gd name="T5" fmla="*/ 153 h 171"/>
                  <a:gd name="T6" fmla="*/ 0 w 130"/>
                  <a:gd name="T7" fmla="*/ 18 h 171"/>
                  <a:gd name="T8" fmla="*/ 17 w 130"/>
                  <a:gd name="T9" fmla="*/ 0 h 171"/>
                  <a:gd name="T10" fmla="*/ 23 w 130"/>
                  <a:gd name="T11" fmla="*/ 6 h 171"/>
                  <a:gd name="T12" fmla="*/ 17 w 130"/>
                  <a:gd name="T13" fmla="*/ 12 h 171"/>
                  <a:gd name="T14" fmla="*/ 12 w 130"/>
                  <a:gd name="T15" fmla="*/ 18 h 171"/>
                  <a:gd name="T16" fmla="*/ 12 w 130"/>
                  <a:gd name="T17" fmla="*/ 153 h 171"/>
                  <a:gd name="T18" fmla="*/ 17 w 130"/>
                  <a:gd name="T19" fmla="*/ 159 h 171"/>
                  <a:gd name="T20" fmla="*/ 112 w 130"/>
                  <a:gd name="T21" fmla="*/ 159 h 171"/>
                  <a:gd name="T22" fmla="*/ 118 w 130"/>
                  <a:gd name="T23" fmla="*/ 153 h 171"/>
                  <a:gd name="T24" fmla="*/ 118 w 130"/>
                  <a:gd name="T25" fmla="*/ 18 h 171"/>
                  <a:gd name="T26" fmla="*/ 112 w 130"/>
                  <a:gd name="T27" fmla="*/ 12 h 171"/>
                  <a:gd name="T28" fmla="*/ 89 w 130"/>
                  <a:gd name="T29" fmla="*/ 12 h 171"/>
                  <a:gd name="T30" fmla="*/ 83 w 130"/>
                  <a:gd name="T31" fmla="*/ 6 h 171"/>
                  <a:gd name="T32" fmla="*/ 89 w 130"/>
                  <a:gd name="T33" fmla="*/ 0 h 171"/>
                  <a:gd name="T34" fmla="*/ 112 w 130"/>
                  <a:gd name="T35" fmla="*/ 0 h 171"/>
                  <a:gd name="T36" fmla="*/ 130 w 130"/>
                  <a:gd name="T37" fmla="*/ 18 h 171"/>
                  <a:gd name="T38" fmla="*/ 130 w 130"/>
                  <a:gd name="T39" fmla="*/ 153 h 171"/>
                  <a:gd name="T40" fmla="*/ 112 w 130"/>
                  <a:gd name="T41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0" h="171">
                    <a:moveTo>
                      <a:pt x="112" y="171"/>
                    </a:moveTo>
                    <a:cubicBezTo>
                      <a:pt x="17" y="171"/>
                      <a:pt x="17" y="171"/>
                      <a:pt x="17" y="171"/>
                    </a:cubicBezTo>
                    <a:cubicBezTo>
                      <a:pt x="8" y="171"/>
                      <a:pt x="0" y="163"/>
                      <a:pt x="0" y="153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8" y="0"/>
                      <a:pt x="17" y="0"/>
                    </a:cubicBezTo>
                    <a:cubicBezTo>
                      <a:pt x="21" y="0"/>
                      <a:pt x="23" y="3"/>
                      <a:pt x="23" y="6"/>
                    </a:cubicBezTo>
                    <a:cubicBezTo>
                      <a:pt x="23" y="9"/>
                      <a:pt x="21" y="12"/>
                      <a:pt x="17" y="12"/>
                    </a:cubicBezTo>
                    <a:cubicBezTo>
                      <a:pt x="14" y="12"/>
                      <a:pt x="12" y="14"/>
                      <a:pt x="12" y="18"/>
                    </a:cubicBezTo>
                    <a:cubicBezTo>
                      <a:pt x="12" y="153"/>
                      <a:pt x="12" y="153"/>
                      <a:pt x="12" y="153"/>
                    </a:cubicBezTo>
                    <a:cubicBezTo>
                      <a:pt x="12" y="156"/>
                      <a:pt x="14" y="159"/>
                      <a:pt x="17" y="159"/>
                    </a:cubicBezTo>
                    <a:cubicBezTo>
                      <a:pt x="112" y="159"/>
                      <a:pt x="112" y="159"/>
                      <a:pt x="112" y="159"/>
                    </a:cubicBezTo>
                    <a:cubicBezTo>
                      <a:pt x="116" y="159"/>
                      <a:pt x="118" y="156"/>
                      <a:pt x="118" y="153"/>
                    </a:cubicBezTo>
                    <a:cubicBezTo>
                      <a:pt x="118" y="18"/>
                      <a:pt x="118" y="18"/>
                      <a:pt x="118" y="18"/>
                    </a:cubicBezTo>
                    <a:cubicBezTo>
                      <a:pt x="118" y="14"/>
                      <a:pt x="116" y="12"/>
                      <a:pt x="112" y="12"/>
                    </a:cubicBezTo>
                    <a:cubicBezTo>
                      <a:pt x="89" y="12"/>
                      <a:pt x="89" y="12"/>
                      <a:pt x="89" y="12"/>
                    </a:cubicBezTo>
                    <a:cubicBezTo>
                      <a:pt x="86" y="12"/>
                      <a:pt x="83" y="9"/>
                      <a:pt x="83" y="6"/>
                    </a:cubicBezTo>
                    <a:cubicBezTo>
                      <a:pt x="83" y="3"/>
                      <a:pt x="86" y="0"/>
                      <a:pt x="89" y="0"/>
                    </a:cubicBezTo>
                    <a:cubicBezTo>
                      <a:pt x="112" y="0"/>
                      <a:pt x="112" y="0"/>
                      <a:pt x="112" y="0"/>
                    </a:cubicBezTo>
                    <a:cubicBezTo>
                      <a:pt x="122" y="0"/>
                      <a:pt x="130" y="8"/>
                      <a:pt x="130" y="18"/>
                    </a:cubicBezTo>
                    <a:cubicBezTo>
                      <a:pt x="130" y="153"/>
                      <a:pt x="130" y="153"/>
                      <a:pt x="130" y="153"/>
                    </a:cubicBezTo>
                    <a:cubicBezTo>
                      <a:pt x="130" y="163"/>
                      <a:pt x="122" y="171"/>
                      <a:pt x="112" y="1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0" name="Freeform 589"/>
              <p:cNvSpPr>
                <a:spLocks/>
              </p:cNvSpPr>
              <p:nvPr/>
            </p:nvSpPr>
            <p:spPr bwMode="auto">
              <a:xfrm>
                <a:off x="2573338" y="17492663"/>
                <a:ext cx="141288" cy="142875"/>
              </a:xfrm>
              <a:custGeom>
                <a:avLst/>
                <a:gdLst>
                  <a:gd name="T0" fmla="*/ 32 w 48"/>
                  <a:gd name="T1" fmla="*/ 49 h 49"/>
                  <a:gd name="T2" fmla="*/ 16 w 48"/>
                  <a:gd name="T3" fmla="*/ 49 h 49"/>
                  <a:gd name="T4" fmla="*/ 0 w 48"/>
                  <a:gd name="T5" fmla="*/ 32 h 49"/>
                  <a:gd name="T6" fmla="*/ 0 w 48"/>
                  <a:gd name="T7" fmla="*/ 6 h 49"/>
                  <a:gd name="T8" fmla="*/ 6 w 48"/>
                  <a:gd name="T9" fmla="*/ 0 h 49"/>
                  <a:gd name="T10" fmla="*/ 12 w 48"/>
                  <a:gd name="T11" fmla="*/ 6 h 49"/>
                  <a:gd name="T12" fmla="*/ 12 w 48"/>
                  <a:gd name="T13" fmla="*/ 32 h 49"/>
                  <a:gd name="T14" fmla="*/ 16 w 48"/>
                  <a:gd name="T15" fmla="*/ 37 h 49"/>
                  <a:gd name="T16" fmla="*/ 32 w 48"/>
                  <a:gd name="T17" fmla="*/ 37 h 49"/>
                  <a:gd name="T18" fmla="*/ 36 w 48"/>
                  <a:gd name="T19" fmla="*/ 32 h 49"/>
                  <a:gd name="T20" fmla="*/ 36 w 48"/>
                  <a:gd name="T21" fmla="*/ 6 h 49"/>
                  <a:gd name="T22" fmla="*/ 42 w 48"/>
                  <a:gd name="T23" fmla="*/ 0 h 49"/>
                  <a:gd name="T24" fmla="*/ 48 w 48"/>
                  <a:gd name="T25" fmla="*/ 6 h 49"/>
                  <a:gd name="T26" fmla="*/ 48 w 48"/>
                  <a:gd name="T27" fmla="*/ 32 h 49"/>
                  <a:gd name="T28" fmla="*/ 32 w 48"/>
                  <a:gd name="T29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8" h="49">
                    <a:moveTo>
                      <a:pt x="32" y="49"/>
                    </a:moveTo>
                    <a:cubicBezTo>
                      <a:pt x="16" y="49"/>
                      <a:pt x="16" y="49"/>
                      <a:pt x="16" y="49"/>
                    </a:cubicBezTo>
                    <a:cubicBezTo>
                      <a:pt x="7" y="49"/>
                      <a:pt x="0" y="42"/>
                      <a:pt x="0" y="32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9" y="0"/>
                      <a:pt x="12" y="3"/>
                      <a:pt x="12" y="6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2" y="35"/>
                      <a:pt x="14" y="37"/>
                      <a:pt x="16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4" y="37"/>
                      <a:pt x="36" y="35"/>
                      <a:pt x="36" y="32"/>
                    </a:cubicBezTo>
                    <a:cubicBezTo>
                      <a:pt x="36" y="6"/>
                      <a:pt x="36" y="6"/>
                      <a:pt x="36" y="6"/>
                    </a:cubicBezTo>
                    <a:cubicBezTo>
                      <a:pt x="36" y="3"/>
                      <a:pt x="39" y="0"/>
                      <a:pt x="42" y="0"/>
                    </a:cubicBezTo>
                    <a:cubicBezTo>
                      <a:pt x="46" y="0"/>
                      <a:pt x="48" y="3"/>
                      <a:pt x="48" y="6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42"/>
                      <a:pt x="41" y="49"/>
                      <a:pt x="32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93" name="Группа 92"/>
          <p:cNvGrpSpPr/>
          <p:nvPr/>
        </p:nvGrpSpPr>
        <p:grpSpPr>
          <a:xfrm>
            <a:off x="279666" y="5013177"/>
            <a:ext cx="817227" cy="475253"/>
            <a:chOff x="2273440" y="5295480"/>
            <a:chExt cx="817227" cy="475253"/>
          </a:xfrm>
        </p:grpSpPr>
        <p:grpSp>
          <p:nvGrpSpPr>
            <p:cNvPr id="94" name="Группа 93"/>
            <p:cNvGrpSpPr/>
            <p:nvPr/>
          </p:nvGrpSpPr>
          <p:grpSpPr>
            <a:xfrm>
              <a:off x="2273440" y="5295480"/>
              <a:ext cx="817227" cy="475253"/>
              <a:chOff x="-792725" y="4047737"/>
              <a:chExt cx="817227" cy="475253"/>
            </a:xfrm>
          </p:grpSpPr>
          <p:sp>
            <p:nvSpPr>
              <p:cNvPr id="111" name="Овал 110"/>
              <p:cNvSpPr/>
              <p:nvPr/>
            </p:nvSpPr>
            <p:spPr>
              <a:xfrm>
                <a:off x="-624029" y="4047737"/>
                <a:ext cx="475253" cy="475253"/>
              </a:xfrm>
              <a:prstGeom prst="ellipse">
                <a:avLst/>
              </a:prstGeom>
              <a:solidFill>
                <a:srgbClr val="2B603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" name="Прямоугольник 111"/>
              <p:cNvSpPr/>
              <p:nvPr/>
            </p:nvSpPr>
            <p:spPr>
              <a:xfrm>
                <a:off x="-792725" y="4253256"/>
                <a:ext cx="817227" cy="24439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срок</a:t>
                </a:r>
              </a:p>
            </p:txBody>
          </p:sp>
        </p:grpSp>
        <p:grpSp>
          <p:nvGrpSpPr>
            <p:cNvPr id="100" name="Group 39"/>
            <p:cNvGrpSpPr>
              <a:grpSpLocks noChangeAspect="1"/>
            </p:cNvGrpSpPr>
            <p:nvPr/>
          </p:nvGrpSpPr>
          <p:grpSpPr bwMode="auto">
            <a:xfrm>
              <a:off x="2615575" y="5399902"/>
              <a:ext cx="131234" cy="143868"/>
              <a:chOff x="-186" y="1572"/>
              <a:chExt cx="374" cy="410"/>
            </a:xfrm>
            <a:solidFill>
              <a:schemeClr val="bg1"/>
            </a:solidFill>
          </p:grpSpPr>
          <p:sp>
            <p:nvSpPr>
              <p:cNvPr id="108" name="Freeform 40"/>
              <p:cNvSpPr>
                <a:spLocks noEditPoints="1"/>
              </p:cNvSpPr>
              <p:nvPr/>
            </p:nvSpPr>
            <p:spPr bwMode="auto">
              <a:xfrm>
                <a:off x="-186" y="1572"/>
                <a:ext cx="374" cy="410"/>
              </a:xfrm>
              <a:custGeom>
                <a:avLst/>
                <a:gdLst>
                  <a:gd name="T0" fmla="*/ 148 w 155"/>
                  <a:gd name="T1" fmla="*/ 0 h 170"/>
                  <a:gd name="T2" fmla="*/ 142 w 155"/>
                  <a:gd name="T3" fmla="*/ 16 h 170"/>
                  <a:gd name="T4" fmla="*/ 108 w 155"/>
                  <a:gd name="T5" fmla="*/ 85 h 170"/>
                  <a:gd name="T6" fmla="*/ 142 w 155"/>
                  <a:gd name="T7" fmla="*/ 153 h 170"/>
                  <a:gd name="T8" fmla="*/ 149 w 155"/>
                  <a:gd name="T9" fmla="*/ 156 h 170"/>
                  <a:gd name="T10" fmla="*/ 152 w 155"/>
                  <a:gd name="T11" fmla="*/ 163 h 170"/>
                  <a:gd name="T12" fmla="*/ 146 w 155"/>
                  <a:gd name="T13" fmla="*/ 169 h 170"/>
                  <a:gd name="T14" fmla="*/ 141 w 155"/>
                  <a:gd name="T15" fmla="*/ 169 h 170"/>
                  <a:gd name="T16" fmla="*/ 15 w 155"/>
                  <a:gd name="T17" fmla="*/ 169 h 170"/>
                  <a:gd name="T18" fmla="*/ 3 w 155"/>
                  <a:gd name="T19" fmla="*/ 162 h 170"/>
                  <a:gd name="T20" fmla="*/ 13 w 155"/>
                  <a:gd name="T21" fmla="*/ 153 h 170"/>
                  <a:gd name="T22" fmla="*/ 47 w 155"/>
                  <a:gd name="T23" fmla="*/ 85 h 170"/>
                  <a:gd name="T24" fmla="*/ 13 w 155"/>
                  <a:gd name="T25" fmla="*/ 16 h 170"/>
                  <a:gd name="T26" fmla="*/ 8 w 155"/>
                  <a:gd name="T27" fmla="*/ 0 h 170"/>
                  <a:gd name="T28" fmla="*/ 148 w 155"/>
                  <a:gd name="T29" fmla="*/ 0 h 170"/>
                  <a:gd name="T30" fmla="*/ 127 w 155"/>
                  <a:gd name="T31" fmla="*/ 153 h 170"/>
                  <a:gd name="T32" fmla="*/ 126 w 155"/>
                  <a:gd name="T33" fmla="*/ 146 h 170"/>
                  <a:gd name="T34" fmla="*/ 96 w 155"/>
                  <a:gd name="T35" fmla="*/ 93 h 170"/>
                  <a:gd name="T36" fmla="*/ 96 w 155"/>
                  <a:gd name="T37" fmla="*/ 76 h 170"/>
                  <a:gd name="T38" fmla="*/ 124 w 155"/>
                  <a:gd name="T39" fmla="*/ 32 h 170"/>
                  <a:gd name="T40" fmla="*/ 128 w 155"/>
                  <a:gd name="T41" fmla="*/ 16 h 170"/>
                  <a:gd name="T42" fmla="*/ 28 w 155"/>
                  <a:gd name="T43" fmla="*/ 16 h 170"/>
                  <a:gd name="T44" fmla="*/ 29 w 155"/>
                  <a:gd name="T45" fmla="*/ 23 h 170"/>
                  <a:gd name="T46" fmla="*/ 59 w 155"/>
                  <a:gd name="T47" fmla="*/ 76 h 170"/>
                  <a:gd name="T48" fmla="*/ 59 w 155"/>
                  <a:gd name="T49" fmla="*/ 93 h 170"/>
                  <a:gd name="T50" fmla="*/ 32 w 155"/>
                  <a:gd name="T51" fmla="*/ 137 h 170"/>
                  <a:gd name="T52" fmla="*/ 28 w 155"/>
                  <a:gd name="T53" fmla="*/ 153 h 170"/>
                  <a:gd name="T54" fmla="*/ 127 w 155"/>
                  <a:gd name="T55" fmla="*/ 153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55" h="170">
                    <a:moveTo>
                      <a:pt x="148" y="0"/>
                    </a:moveTo>
                    <a:cubicBezTo>
                      <a:pt x="155" y="8"/>
                      <a:pt x="153" y="13"/>
                      <a:pt x="142" y="16"/>
                    </a:cubicBezTo>
                    <a:cubicBezTo>
                      <a:pt x="139" y="43"/>
                      <a:pt x="126" y="64"/>
                      <a:pt x="108" y="85"/>
                    </a:cubicBezTo>
                    <a:cubicBezTo>
                      <a:pt x="125" y="105"/>
                      <a:pt x="139" y="126"/>
                      <a:pt x="142" y="153"/>
                    </a:cubicBezTo>
                    <a:cubicBezTo>
                      <a:pt x="145" y="154"/>
                      <a:pt x="147" y="154"/>
                      <a:pt x="149" y="156"/>
                    </a:cubicBezTo>
                    <a:cubicBezTo>
                      <a:pt x="150" y="158"/>
                      <a:pt x="152" y="161"/>
                      <a:pt x="152" y="163"/>
                    </a:cubicBezTo>
                    <a:cubicBezTo>
                      <a:pt x="151" y="165"/>
                      <a:pt x="148" y="167"/>
                      <a:pt x="146" y="169"/>
                    </a:cubicBezTo>
                    <a:cubicBezTo>
                      <a:pt x="144" y="170"/>
                      <a:pt x="142" y="169"/>
                      <a:pt x="141" y="169"/>
                    </a:cubicBezTo>
                    <a:cubicBezTo>
                      <a:pt x="99" y="169"/>
                      <a:pt x="57" y="169"/>
                      <a:pt x="15" y="169"/>
                    </a:cubicBezTo>
                    <a:cubicBezTo>
                      <a:pt x="9" y="169"/>
                      <a:pt x="4" y="169"/>
                      <a:pt x="3" y="162"/>
                    </a:cubicBezTo>
                    <a:cubicBezTo>
                      <a:pt x="3" y="156"/>
                      <a:pt x="8" y="154"/>
                      <a:pt x="13" y="153"/>
                    </a:cubicBezTo>
                    <a:cubicBezTo>
                      <a:pt x="16" y="127"/>
                      <a:pt x="30" y="105"/>
                      <a:pt x="47" y="85"/>
                    </a:cubicBezTo>
                    <a:cubicBezTo>
                      <a:pt x="30" y="65"/>
                      <a:pt x="16" y="43"/>
                      <a:pt x="13" y="16"/>
                    </a:cubicBezTo>
                    <a:cubicBezTo>
                      <a:pt x="2" y="13"/>
                      <a:pt x="0" y="8"/>
                      <a:pt x="8" y="0"/>
                    </a:cubicBezTo>
                    <a:cubicBezTo>
                      <a:pt x="54" y="0"/>
                      <a:pt x="101" y="0"/>
                      <a:pt x="148" y="0"/>
                    </a:cubicBezTo>
                    <a:close/>
                    <a:moveTo>
                      <a:pt x="127" y="153"/>
                    </a:moveTo>
                    <a:cubicBezTo>
                      <a:pt x="127" y="151"/>
                      <a:pt x="127" y="149"/>
                      <a:pt x="126" y="146"/>
                    </a:cubicBezTo>
                    <a:cubicBezTo>
                      <a:pt x="122" y="125"/>
                      <a:pt x="110" y="109"/>
                      <a:pt x="96" y="93"/>
                    </a:cubicBezTo>
                    <a:cubicBezTo>
                      <a:pt x="90" y="86"/>
                      <a:pt x="90" y="83"/>
                      <a:pt x="96" y="76"/>
                    </a:cubicBezTo>
                    <a:cubicBezTo>
                      <a:pt x="107" y="63"/>
                      <a:pt x="118" y="49"/>
                      <a:pt x="124" y="32"/>
                    </a:cubicBezTo>
                    <a:cubicBezTo>
                      <a:pt x="125" y="27"/>
                      <a:pt x="126" y="22"/>
                      <a:pt x="128" y="16"/>
                    </a:cubicBezTo>
                    <a:cubicBezTo>
                      <a:pt x="94" y="16"/>
                      <a:pt x="61" y="16"/>
                      <a:pt x="28" y="16"/>
                    </a:cubicBezTo>
                    <a:cubicBezTo>
                      <a:pt x="28" y="19"/>
                      <a:pt x="29" y="21"/>
                      <a:pt x="29" y="23"/>
                    </a:cubicBezTo>
                    <a:cubicBezTo>
                      <a:pt x="33" y="44"/>
                      <a:pt x="46" y="60"/>
                      <a:pt x="59" y="76"/>
                    </a:cubicBezTo>
                    <a:cubicBezTo>
                      <a:pt x="65" y="84"/>
                      <a:pt x="65" y="86"/>
                      <a:pt x="59" y="93"/>
                    </a:cubicBezTo>
                    <a:cubicBezTo>
                      <a:pt x="48" y="106"/>
                      <a:pt x="37" y="120"/>
                      <a:pt x="32" y="137"/>
                    </a:cubicBezTo>
                    <a:cubicBezTo>
                      <a:pt x="30" y="142"/>
                      <a:pt x="29" y="148"/>
                      <a:pt x="28" y="153"/>
                    </a:cubicBezTo>
                    <a:cubicBezTo>
                      <a:pt x="61" y="153"/>
                      <a:pt x="94" y="153"/>
                      <a:pt x="127" y="1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9" name="Freeform 41"/>
              <p:cNvSpPr>
                <a:spLocks/>
              </p:cNvSpPr>
              <p:nvPr/>
            </p:nvSpPr>
            <p:spPr bwMode="auto">
              <a:xfrm>
                <a:off x="-99" y="1796"/>
                <a:ext cx="200" cy="133"/>
              </a:xfrm>
              <a:custGeom>
                <a:avLst/>
                <a:gdLst>
                  <a:gd name="T0" fmla="*/ 41 w 83"/>
                  <a:gd name="T1" fmla="*/ 55 h 55"/>
                  <a:gd name="T2" fmla="*/ 8 w 83"/>
                  <a:gd name="T3" fmla="*/ 55 h 55"/>
                  <a:gd name="T4" fmla="*/ 0 w 83"/>
                  <a:gd name="T5" fmla="*/ 53 h 55"/>
                  <a:gd name="T6" fmla="*/ 3 w 83"/>
                  <a:gd name="T7" fmla="*/ 45 h 55"/>
                  <a:gd name="T8" fmla="*/ 25 w 83"/>
                  <a:gd name="T9" fmla="*/ 22 h 55"/>
                  <a:gd name="T10" fmla="*/ 38 w 83"/>
                  <a:gd name="T11" fmla="*/ 4 h 55"/>
                  <a:gd name="T12" fmla="*/ 41 w 83"/>
                  <a:gd name="T13" fmla="*/ 0 h 55"/>
                  <a:gd name="T14" fmla="*/ 45 w 83"/>
                  <a:gd name="T15" fmla="*/ 4 h 55"/>
                  <a:gd name="T16" fmla="*/ 58 w 83"/>
                  <a:gd name="T17" fmla="*/ 22 h 55"/>
                  <a:gd name="T18" fmla="*/ 81 w 83"/>
                  <a:gd name="T19" fmla="*/ 46 h 55"/>
                  <a:gd name="T20" fmla="*/ 83 w 83"/>
                  <a:gd name="T21" fmla="*/ 53 h 55"/>
                  <a:gd name="T22" fmla="*/ 77 w 83"/>
                  <a:gd name="T23" fmla="*/ 55 h 55"/>
                  <a:gd name="T24" fmla="*/ 41 w 83"/>
                  <a:gd name="T2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55">
                    <a:moveTo>
                      <a:pt x="41" y="55"/>
                    </a:moveTo>
                    <a:cubicBezTo>
                      <a:pt x="30" y="55"/>
                      <a:pt x="19" y="55"/>
                      <a:pt x="8" y="55"/>
                    </a:cubicBezTo>
                    <a:cubicBezTo>
                      <a:pt x="5" y="55"/>
                      <a:pt x="3" y="53"/>
                      <a:pt x="0" y="53"/>
                    </a:cubicBezTo>
                    <a:cubicBezTo>
                      <a:pt x="1" y="50"/>
                      <a:pt x="1" y="47"/>
                      <a:pt x="3" y="45"/>
                    </a:cubicBezTo>
                    <a:cubicBezTo>
                      <a:pt x="10" y="37"/>
                      <a:pt x="17" y="29"/>
                      <a:pt x="25" y="22"/>
                    </a:cubicBezTo>
                    <a:cubicBezTo>
                      <a:pt x="31" y="16"/>
                      <a:pt x="37" y="12"/>
                      <a:pt x="38" y="4"/>
                    </a:cubicBezTo>
                    <a:cubicBezTo>
                      <a:pt x="39" y="2"/>
                      <a:pt x="40" y="1"/>
                      <a:pt x="41" y="0"/>
                    </a:cubicBezTo>
                    <a:cubicBezTo>
                      <a:pt x="43" y="1"/>
                      <a:pt x="45" y="2"/>
                      <a:pt x="45" y="4"/>
                    </a:cubicBezTo>
                    <a:cubicBezTo>
                      <a:pt x="46" y="12"/>
                      <a:pt x="52" y="16"/>
                      <a:pt x="58" y="22"/>
                    </a:cubicBezTo>
                    <a:cubicBezTo>
                      <a:pt x="66" y="29"/>
                      <a:pt x="74" y="38"/>
                      <a:pt x="81" y="46"/>
                    </a:cubicBezTo>
                    <a:cubicBezTo>
                      <a:pt x="82" y="48"/>
                      <a:pt x="83" y="51"/>
                      <a:pt x="83" y="53"/>
                    </a:cubicBezTo>
                    <a:cubicBezTo>
                      <a:pt x="82" y="54"/>
                      <a:pt x="79" y="55"/>
                      <a:pt x="77" y="55"/>
                    </a:cubicBezTo>
                    <a:cubicBezTo>
                      <a:pt x="65" y="55"/>
                      <a:pt x="53" y="55"/>
                      <a:pt x="41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0" name="Freeform 42"/>
              <p:cNvSpPr>
                <a:spLocks/>
              </p:cNvSpPr>
              <p:nvPr/>
            </p:nvSpPr>
            <p:spPr bwMode="auto">
              <a:xfrm>
                <a:off x="-55" y="1666"/>
                <a:ext cx="115" cy="109"/>
              </a:xfrm>
              <a:custGeom>
                <a:avLst/>
                <a:gdLst>
                  <a:gd name="T0" fmla="*/ 24 w 48"/>
                  <a:gd name="T1" fmla="*/ 0 h 45"/>
                  <a:gd name="T2" fmla="*/ 41 w 48"/>
                  <a:gd name="T3" fmla="*/ 0 h 45"/>
                  <a:gd name="T4" fmla="*/ 45 w 48"/>
                  <a:gd name="T5" fmla="*/ 7 h 45"/>
                  <a:gd name="T6" fmla="*/ 35 w 48"/>
                  <a:gd name="T7" fmla="*/ 25 h 45"/>
                  <a:gd name="T8" fmla="*/ 27 w 48"/>
                  <a:gd name="T9" fmla="*/ 41 h 45"/>
                  <a:gd name="T10" fmla="*/ 24 w 48"/>
                  <a:gd name="T11" fmla="*/ 45 h 45"/>
                  <a:gd name="T12" fmla="*/ 21 w 48"/>
                  <a:gd name="T13" fmla="*/ 43 h 45"/>
                  <a:gd name="T14" fmla="*/ 7 w 48"/>
                  <a:gd name="T15" fmla="*/ 18 h 45"/>
                  <a:gd name="T16" fmla="*/ 2 w 48"/>
                  <a:gd name="T17" fmla="*/ 7 h 45"/>
                  <a:gd name="T18" fmla="*/ 6 w 48"/>
                  <a:gd name="T19" fmla="*/ 0 h 45"/>
                  <a:gd name="T20" fmla="*/ 24 w 48"/>
                  <a:gd name="T2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8" h="45">
                    <a:moveTo>
                      <a:pt x="24" y="0"/>
                    </a:moveTo>
                    <a:cubicBezTo>
                      <a:pt x="30" y="0"/>
                      <a:pt x="35" y="0"/>
                      <a:pt x="41" y="0"/>
                    </a:cubicBezTo>
                    <a:cubicBezTo>
                      <a:pt x="45" y="0"/>
                      <a:pt x="48" y="2"/>
                      <a:pt x="45" y="7"/>
                    </a:cubicBezTo>
                    <a:cubicBezTo>
                      <a:pt x="42" y="13"/>
                      <a:pt x="39" y="19"/>
                      <a:pt x="35" y="25"/>
                    </a:cubicBezTo>
                    <a:cubicBezTo>
                      <a:pt x="33" y="30"/>
                      <a:pt x="30" y="36"/>
                      <a:pt x="27" y="41"/>
                    </a:cubicBezTo>
                    <a:cubicBezTo>
                      <a:pt x="26" y="43"/>
                      <a:pt x="25" y="44"/>
                      <a:pt x="24" y="45"/>
                    </a:cubicBezTo>
                    <a:cubicBezTo>
                      <a:pt x="23" y="45"/>
                      <a:pt x="21" y="43"/>
                      <a:pt x="21" y="43"/>
                    </a:cubicBezTo>
                    <a:cubicBezTo>
                      <a:pt x="20" y="32"/>
                      <a:pt x="12" y="26"/>
                      <a:pt x="7" y="18"/>
                    </a:cubicBezTo>
                    <a:cubicBezTo>
                      <a:pt x="5" y="14"/>
                      <a:pt x="4" y="10"/>
                      <a:pt x="2" y="7"/>
                    </a:cubicBezTo>
                    <a:cubicBezTo>
                      <a:pt x="0" y="2"/>
                      <a:pt x="2" y="0"/>
                      <a:pt x="6" y="0"/>
                    </a:cubicBezTo>
                    <a:cubicBezTo>
                      <a:pt x="12" y="0"/>
                      <a:pt x="18" y="0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13" name="Прямоугольник 112"/>
          <p:cNvSpPr/>
          <p:nvPr/>
        </p:nvSpPr>
        <p:spPr>
          <a:xfrm>
            <a:off x="1002278" y="3613307"/>
            <a:ext cx="2456442" cy="241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2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СЕГМЕНТЫ БИЗНЕСА</a:t>
            </a:r>
          </a:p>
        </p:txBody>
      </p:sp>
      <p:sp>
        <p:nvSpPr>
          <p:cNvPr id="114" name="Прямоугольник 113"/>
          <p:cNvSpPr/>
          <p:nvPr/>
        </p:nvSpPr>
        <p:spPr>
          <a:xfrm>
            <a:off x="1002278" y="4077073"/>
            <a:ext cx="5578844" cy="7410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0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РАССЧИТЫВАЕТСЯ, ИСХОДЯ ИЗ РЕЗУЛЬТАТОВ ФИНАНСОВО-ХОЗЯЙСТВЕННОЙ ДЕЯТЕЛЬНОСТИ КЛИЕНТА</a:t>
            </a:r>
          </a:p>
          <a:p>
            <a:pPr algn="just"/>
            <a:r>
              <a:rPr lang="ru-RU" sz="1000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рефинансировании кредита </a:t>
            </a:r>
            <a:r>
              <a:rPr lang="ru-RU" sz="10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одновременным кредитованием на иные цели</a:t>
            </a:r>
            <a:r>
              <a:rPr lang="ru-RU" sz="1000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ru-RU" sz="1000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первый транш равен ссудной задолженности Клиента по рефинансируемому кредиту,</a:t>
            </a:r>
          </a:p>
          <a:p>
            <a:pPr algn="just"/>
            <a:r>
              <a:rPr lang="ru-RU" sz="1000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второй и последующие транши расходуются на иные цели в размере остатка лимита по кредитному договору</a:t>
            </a:r>
          </a:p>
        </p:txBody>
      </p:sp>
      <p:sp>
        <p:nvSpPr>
          <p:cNvPr id="115" name="Прямоугольник 114"/>
          <p:cNvSpPr/>
          <p:nvPr/>
        </p:nvSpPr>
        <p:spPr>
          <a:xfrm>
            <a:off x="884019" y="5775838"/>
            <a:ext cx="6060643" cy="8935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0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Залог имущества, обремененного правом залога первоначального кредитора по рефинансируемому кредиту </a:t>
            </a:r>
            <a:r>
              <a:rPr lang="ru-RU" sz="1000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(при условии, что отсутствуют иные обременения данного имущества) </a:t>
            </a:r>
          </a:p>
          <a:p>
            <a:r>
              <a:rPr lang="ru-RU" sz="1000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и/или</a:t>
            </a:r>
          </a:p>
          <a:p>
            <a:r>
              <a:rPr lang="ru-RU" sz="10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Залог ликвидного имущества, поручительство  гарантийных фондов, ФЛ/ЮЛ/ИП, гарантии </a:t>
            </a:r>
            <a:r>
              <a:rPr lang="ru-RU" sz="1000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др.</a:t>
            </a:r>
          </a:p>
          <a:p>
            <a:pPr marL="360363"/>
            <a:r>
              <a:rPr lang="ru-RU" sz="10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Возможен необеспеченный/частично обеспеченный кредит </a:t>
            </a:r>
          </a:p>
          <a:p>
            <a:pPr marL="360363"/>
            <a:r>
              <a:rPr lang="ru-RU" sz="10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зависимости от кредитного качества клиента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981208" y="5030360"/>
            <a:ext cx="5599915" cy="4762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206"/>
            <a:r>
              <a:rPr lang="ru-RU" sz="10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12/18 МЕСЯЦЕВ – </a:t>
            </a:r>
            <a:r>
              <a:rPr lang="ru-RU" sz="1000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кредитов на сезонные работы</a:t>
            </a:r>
          </a:p>
          <a:p>
            <a:pPr defTabSz="914206"/>
            <a:r>
              <a:rPr lang="ru-RU" sz="10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36 МЕСЯЦЕВ – </a:t>
            </a:r>
            <a:r>
              <a:rPr lang="ru-RU" sz="1000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кредитов на пополнение оборотных средств</a:t>
            </a:r>
          </a:p>
          <a:p>
            <a:pPr defTabSz="914206"/>
            <a:r>
              <a:rPr lang="ru-RU" sz="10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60 МЕСЯЦЕВ – </a:t>
            </a:r>
            <a:r>
              <a:rPr lang="ru-RU" sz="1000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кредитов на инвестиционные цели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6581122" y="1919090"/>
            <a:ext cx="3006480" cy="379629"/>
            <a:chOff x="3882765" y="1413137"/>
            <a:chExt cx="2846249" cy="448776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117758" y="1413137"/>
              <a:ext cx="2388301" cy="448776"/>
            </a:xfrm>
            <a:prstGeom prst="rect">
              <a:avLst/>
            </a:prstGeom>
            <a:solidFill>
              <a:srgbClr val="2B60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/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3882765" y="1475432"/>
              <a:ext cx="2846249" cy="291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algn="ctr" defTabSz="871888">
                <a:spcBef>
                  <a:spcPts val="1200"/>
                </a:spcBef>
                <a:buClr>
                  <a:srgbClr val="000000"/>
                </a:buClr>
                <a:buSzPct val="125000"/>
              </a:pPr>
              <a:r>
                <a:rPr lang="ru-RU" sz="10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Сезонный Растениеводство Рефинанс</a:t>
              </a:r>
              <a:endParaRPr lang="ru-RU" sz="10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6722607" y="2381512"/>
            <a:ext cx="2711943" cy="381051"/>
            <a:chOff x="3884039" y="1992693"/>
            <a:chExt cx="2595552" cy="450457"/>
          </a:xfrm>
        </p:grpSpPr>
        <p:sp>
          <p:nvSpPr>
            <p:cNvPr id="99" name="Прямоугольник 98"/>
            <p:cNvSpPr/>
            <p:nvPr/>
          </p:nvSpPr>
          <p:spPr>
            <a:xfrm>
              <a:off x="3976770" y="1992693"/>
              <a:ext cx="2423908" cy="450457"/>
            </a:xfrm>
            <a:prstGeom prst="rect">
              <a:avLst/>
            </a:prstGeom>
            <a:solidFill>
              <a:srgbClr val="2B60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/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3884039" y="2073918"/>
              <a:ext cx="2595552" cy="291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algn="ctr" defTabSz="871888">
                <a:spcBef>
                  <a:spcPts val="1200"/>
                </a:spcBef>
                <a:buClr>
                  <a:srgbClr val="000000"/>
                </a:buClr>
                <a:buSzPct val="125000"/>
              </a:pPr>
              <a:r>
                <a:rPr lang="ru-RU" sz="10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Сезонный Животноводство Рефинанс</a:t>
              </a:r>
              <a:endParaRPr lang="ru-RU" sz="10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6807084" y="2848263"/>
            <a:ext cx="2545012" cy="372063"/>
            <a:chOff x="3986426" y="3411673"/>
            <a:chExt cx="2401597" cy="439832"/>
          </a:xfrm>
        </p:grpSpPr>
        <p:sp>
          <p:nvSpPr>
            <p:cNvPr id="101" name="Прямоугольник 100"/>
            <p:cNvSpPr/>
            <p:nvPr/>
          </p:nvSpPr>
          <p:spPr>
            <a:xfrm>
              <a:off x="4006742" y="3411673"/>
              <a:ext cx="2381281" cy="439832"/>
            </a:xfrm>
            <a:prstGeom prst="rect">
              <a:avLst/>
            </a:prstGeom>
            <a:solidFill>
              <a:srgbClr val="2B60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/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3986426" y="3478857"/>
              <a:ext cx="2359972" cy="291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algn="ctr" defTabSz="871888">
                <a:spcBef>
                  <a:spcPts val="1200"/>
                </a:spcBef>
                <a:buClr>
                  <a:srgbClr val="000000"/>
                </a:buClr>
                <a:buSzPct val="125000"/>
              </a:pPr>
              <a:r>
                <a:rPr lang="ru-RU" sz="10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Сезонный Переработка Рефинанс</a:t>
              </a:r>
              <a:endParaRPr lang="ru-RU" sz="10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6828613" y="3291521"/>
            <a:ext cx="2518166" cy="349508"/>
            <a:chOff x="3989991" y="3433554"/>
            <a:chExt cx="2376264" cy="413169"/>
          </a:xfrm>
        </p:grpSpPr>
        <p:sp>
          <p:nvSpPr>
            <p:cNvPr id="104" name="Прямоугольник 103"/>
            <p:cNvSpPr/>
            <p:nvPr/>
          </p:nvSpPr>
          <p:spPr>
            <a:xfrm>
              <a:off x="3989991" y="3433554"/>
              <a:ext cx="2376264" cy="413169"/>
            </a:xfrm>
            <a:prstGeom prst="rect">
              <a:avLst/>
            </a:prstGeom>
            <a:solidFill>
              <a:srgbClr val="2B60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/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3989991" y="3494230"/>
              <a:ext cx="2359972" cy="291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algn="ctr" defTabSz="871888">
                <a:buClr>
                  <a:srgbClr val="000000"/>
                </a:buClr>
                <a:buSzPct val="125000"/>
              </a:pPr>
              <a:r>
                <a:rPr lang="ru-RU" sz="10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Оборотный-стандарт Рефинанс</a:t>
              </a:r>
              <a:endParaRPr lang="ru-RU" sz="10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07" name="Группа 106"/>
          <p:cNvGrpSpPr/>
          <p:nvPr/>
        </p:nvGrpSpPr>
        <p:grpSpPr>
          <a:xfrm>
            <a:off x="6824825" y="3716674"/>
            <a:ext cx="2521943" cy="377441"/>
            <a:chOff x="3998137" y="3373199"/>
            <a:chExt cx="2383017" cy="446190"/>
          </a:xfrm>
        </p:grpSpPr>
        <p:sp>
          <p:nvSpPr>
            <p:cNvPr id="118" name="Прямоугольник 117"/>
            <p:cNvSpPr/>
            <p:nvPr/>
          </p:nvSpPr>
          <p:spPr>
            <a:xfrm>
              <a:off x="3998137" y="3373199"/>
              <a:ext cx="2382102" cy="446190"/>
            </a:xfrm>
            <a:prstGeom prst="rect">
              <a:avLst/>
            </a:prstGeom>
            <a:solidFill>
              <a:srgbClr val="2B60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/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4033468" y="3465489"/>
              <a:ext cx="2347686" cy="291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algn="ctr" defTabSz="871888">
                <a:buClr>
                  <a:srgbClr val="000000"/>
                </a:buClr>
                <a:buSzPct val="125000"/>
              </a:pPr>
              <a:r>
                <a:rPr lang="ru-RU" sz="10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Инвестиционный Рефинанс</a:t>
              </a:r>
              <a:endParaRPr lang="ru-RU" sz="10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21" name="Прямоугольник 120"/>
          <p:cNvSpPr/>
          <p:nvPr/>
        </p:nvSpPr>
        <p:spPr>
          <a:xfrm>
            <a:off x="681435" y="1935523"/>
            <a:ext cx="3680707" cy="202523"/>
          </a:xfrm>
          <a:prstGeom prst="rect">
            <a:avLst/>
          </a:prstGeom>
          <a:solidFill>
            <a:srgbClr val="F8D3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TextBox 121"/>
          <p:cNvSpPr txBox="1"/>
          <p:nvPr/>
        </p:nvSpPr>
        <p:spPr>
          <a:xfrm>
            <a:off x="800469" y="1896551"/>
            <a:ext cx="34277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>
                <a:latin typeface="Arial" panose="020B0604020202020204" pitchFamily="34" charset="0"/>
              </a:rPr>
              <a:t>Продукты  внедрены с 23.07.2020</a:t>
            </a:r>
          </a:p>
        </p:txBody>
      </p:sp>
      <p:sp>
        <p:nvSpPr>
          <p:cNvPr id="123" name="Прямоугольник 122"/>
          <p:cNvSpPr/>
          <p:nvPr/>
        </p:nvSpPr>
        <p:spPr>
          <a:xfrm>
            <a:off x="6828613" y="4405867"/>
            <a:ext cx="2607394" cy="1692771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1000" b="1" dirty="0">
                <a:latin typeface="Arial" panose="020B0604020202020204" pitchFamily="34" charset="0"/>
              </a:rPr>
              <a:t>Возможно</a:t>
            </a:r>
            <a:r>
              <a:rPr lang="ru-RU" sz="1000" dirty="0">
                <a:latin typeface="Arial" panose="020B0604020202020204" pitchFamily="34" charset="0"/>
              </a:rPr>
              <a:t> </a:t>
            </a:r>
            <a:r>
              <a:rPr lang="ru-RU" sz="1000" b="1" dirty="0">
                <a:latin typeface="Arial" panose="020B0604020202020204" pitchFamily="34" charset="0"/>
              </a:rPr>
              <a:t>рефинансирование льготных кредитов</a:t>
            </a:r>
            <a:r>
              <a:rPr lang="ru-RU" sz="1000" dirty="0">
                <a:latin typeface="Arial" panose="020B0604020202020204" pitchFamily="34" charset="0"/>
              </a:rPr>
              <a:t>, предоставленных сторонними организациями*</a:t>
            </a:r>
          </a:p>
          <a:p>
            <a:pPr algn="just"/>
            <a:endParaRPr lang="ru-RU" sz="1000" dirty="0">
              <a:latin typeface="Arial" panose="020B0604020202020204" pitchFamily="34" charset="0"/>
            </a:endParaRPr>
          </a:p>
          <a:p>
            <a:pPr algn="just"/>
            <a:r>
              <a:rPr lang="ru-RU" sz="800" i="1" dirty="0">
                <a:latin typeface="Arial" panose="020B0604020202020204" pitchFamily="34" charset="0"/>
              </a:rPr>
              <a:t> *  Условиями Постановления Правительства РФ № 1528 предусмотрена возможность рефинансирования льготного инвестиционного кредита</a:t>
            </a:r>
          </a:p>
          <a:p>
            <a:pPr algn="just"/>
            <a:r>
              <a:rPr lang="ru-RU" sz="800" i="1" dirty="0">
                <a:latin typeface="Arial" panose="020B0604020202020204" pitchFamily="34" charset="0"/>
              </a:rPr>
              <a:t>       Условиями Постановления Правительства РФ № 1764 предусмотрена возможность рефинансирования кредитов на инвестиционные цели и  на цели пополнения оборотных средств</a:t>
            </a:r>
          </a:p>
        </p:txBody>
      </p:sp>
      <p:sp>
        <p:nvSpPr>
          <p:cNvPr id="124" name="Прямоугольник 123"/>
          <p:cNvSpPr/>
          <p:nvPr/>
        </p:nvSpPr>
        <p:spPr>
          <a:xfrm>
            <a:off x="6105129" y="1342100"/>
            <a:ext cx="38965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Новая линейка продуктов</a:t>
            </a:r>
          </a:p>
          <a:p>
            <a:pPr algn="ctr"/>
            <a:r>
              <a:rPr lang="ru-RU" sz="1400" b="1" dirty="0">
                <a:latin typeface="Arial" panose="020B0604020202020204" pitchFamily="34" charset="0"/>
              </a:rPr>
              <a:t>на рефинансирование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430654" y="2204865"/>
            <a:ext cx="6253631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lvl="1" indent="-182563" algn="just" defTabSz="871888">
              <a:spcBef>
                <a:spcPts val="6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100" b="1" dirty="0">
                <a:latin typeface="Arial" panose="020B0604020202020204" pitchFamily="34" charset="0"/>
              </a:rPr>
              <a:t>Рефинансирование кредитов, </a:t>
            </a:r>
            <a:r>
              <a:rPr lang="ru-RU" sz="1100" dirty="0">
                <a:latin typeface="Arial" panose="020B0604020202020204" pitchFamily="34" charset="0"/>
              </a:rPr>
              <a:t>предоставленных</a:t>
            </a:r>
            <a:r>
              <a:rPr lang="ru-RU" sz="1100" b="1" dirty="0">
                <a:latin typeface="Arial" panose="020B0604020202020204" pitchFamily="34" charset="0"/>
              </a:rPr>
              <a:t> </a:t>
            </a:r>
            <a:r>
              <a:rPr lang="ru-RU" sz="1100" dirty="0">
                <a:latin typeface="Arial" panose="020B0604020202020204" pitchFamily="34" charset="0"/>
              </a:rPr>
              <a:t>на текущие цели (в том числе на проведение сезонных работ и пополнение оборотных средств) и инвестиционные цели</a:t>
            </a:r>
          </a:p>
          <a:p>
            <a:pPr marL="442913" lvl="1" algn="just" defTabSz="871888">
              <a:spcBef>
                <a:spcPts val="600"/>
              </a:spcBef>
              <a:buClr>
                <a:srgbClr val="000000"/>
              </a:buClr>
              <a:buSzPct val="125000"/>
            </a:pPr>
            <a:r>
              <a:rPr lang="ru-RU" sz="1100" dirty="0">
                <a:latin typeface="Arial" panose="020B0604020202020204" pitchFamily="34" charset="0"/>
              </a:rPr>
              <a:t>Возможно рефинансирование кредита </a:t>
            </a:r>
            <a:r>
              <a:rPr lang="ru-RU" sz="1100" b="1" dirty="0">
                <a:latin typeface="Arial" panose="020B0604020202020204" pitchFamily="34" charset="0"/>
              </a:rPr>
              <a:t>с одновременным кредитованием </a:t>
            </a:r>
            <a:br>
              <a:rPr lang="ru-RU" sz="1100" b="1" dirty="0">
                <a:latin typeface="Arial" panose="020B0604020202020204" pitchFamily="34" charset="0"/>
              </a:rPr>
            </a:br>
            <a:r>
              <a:rPr lang="ru-RU" sz="1100" b="1" dirty="0">
                <a:latin typeface="Arial" panose="020B0604020202020204" pitchFamily="34" charset="0"/>
              </a:rPr>
              <a:t>на текущие или инвестиционные цели, т.е. с увеличением суммы финансирования</a:t>
            </a:r>
            <a:r>
              <a:rPr lang="ru-RU" sz="1100" dirty="0">
                <a:latin typeface="Arial" panose="020B0604020202020204" pitchFamily="34" charset="0"/>
              </a:rPr>
              <a:t> (направление первого транша на погашение задолженности кредита в стороннем банке, а последующие транши на иные цели в рамках заключенного кредитного договора).</a:t>
            </a:r>
            <a:endParaRPr lang="ru-RU" sz="1100" b="1" dirty="0">
              <a:latin typeface="Arial" panose="020B0604020202020204" pitchFamily="34" charset="0"/>
            </a:endParaRPr>
          </a:p>
        </p:txBody>
      </p:sp>
      <p:pic>
        <p:nvPicPr>
          <p:cNvPr id="117" name="Рисунок 1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54" y="2815645"/>
            <a:ext cx="435662" cy="435662"/>
          </a:xfrm>
          <a:prstGeom prst="rect">
            <a:avLst/>
          </a:prstGeom>
        </p:spPr>
      </p:pic>
      <p:pic>
        <p:nvPicPr>
          <p:cNvPr id="120" name="Рисунок 1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278" y="6525344"/>
            <a:ext cx="338730" cy="33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43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1628775"/>
            <a:ext cx="9610725" cy="423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Google Shape;94;p1"/>
          <p:cNvSpPr txBox="1">
            <a:spLocks/>
          </p:cNvSpPr>
          <p:nvPr/>
        </p:nvSpPr>
        <p:spPr bwMode="auto">
          <a:xfrm>
            <a:off x="-2038350" y="6184900"/>
            <a:ext cx="114617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3275" indent="-307975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6663" indent="-246063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1963" indent="-24606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7263" indent="-246063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84463" indent="-2460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663" indent="-2460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98863" indent="-2460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56063" indent="-2460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>
                <a:srgbClr val="1B6331"/>
              </a:buClr>
              <a:buSzPts val="3600"/>
              <a:buFont typeface="Montserrat" charset="0"/>
              <a:buNone/>
            </a:pPr>
            <a:r>
              <a:rPr lang="ru-RU" altLang="ru-RU" sz="2800" b="1">
                <a:solidFill>
                  <a:srgbClr val="1B6331"/>
                </a:solidFill>
                <a:latin typeface="Montserrat" charset="0"/>
                <a:cs typeface="Montserrat" charset="0"/>
                <a:sym typeface="Montserrat" charset="0"/>
              </a:rPr>
              <a:t/>
            </a:r>
            <a:br>
              <a:rPr lang="ru-RU" altLang="ru-RU" sz="2800" b="1">
                <a:solidFill>
                  <a:srgbClr val="1B6331"/>
                </a:solidFill>
                <a:latin typeface="Montserrat" charset="0"/>
                <a:cs typeface="Montserrat" charset="0"/>
                <a:sym typeface="Montserrat" charset="0"/>
              </a:rPr>
            </a:br>
            <a:endParaRPr lang="ru-RU" altLang="ru-RU" sz="2800" b="1">
              <a:solidFill>
                <a:srgbClr val="1B6331"/>
              </a:solidFill>
              <a:latin typeface="Montserrat" charset="0"/>
              <a:cs typeface="Montserrat" charset="0"/>
              <a:sym typeface="Montserrat" charset="0"/>
            </a:endParaRPr>
          </a:p>
        </p:txBody>
      </p:sp>
      <p:pic>
        <p:nvPicPr>
          <p:cNvPr id="18436" name="Google Shape;95;p1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88" y="900113"/>
            <a:ext cx="252095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Google Shape;98;p1" descr="Вырезка экрана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104" y="884238"/>
            <a:ext cx="2520950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Box 3"/>
          <p:cNvSpPr txBox="1">
            <a:spLocks noChangeArrowheads="1"/>
          </p:cNvSpPr>
          <p:nvPr/>
        </p:nvSpPr>
        <p:spPr bwMode="auto">
          <a:xfrm>
            <a:off x="-15875" y="44450"/>
            <a:ext cx="9217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2B6030"/>
                </a:solidFill>
                <a:latin typeface="Arial" panose="020B0604020202020204" pitchFamily="34" charset="0"/>
                <a:sym typeface="Montserrat" charset="0"/>
              </a:rPr>
              <a:t>СВОЁ.ФЕРМЕРСТВО – первый </a:t>
            </a:r>
            <a:r>
              <a:rPr lang="ru-RU" altLang="ru-RU" sz="1800" b="1" dirty="0" smtClean="0">
                <a:solidFill>
                  <a:srgbClr val="2B6030"/>
                </a:solidFill>
                <a:latin typeface="Arial" panose="020B0604020202020204" pitchFamily="34" charset="0"/>
                <a:sym typeface="Montserrat" charset="0"/>
              </a:rPr>
              <a:t>цифровой </a:t>
            </a:r>
            <a:r>
              <a:rPr lang="ru-RU" altLang="ru-RU" sz="1800" b="1" dirty="0" err="1" smtClean="0">
                <a:solidFill>
                  <a:srgbClr val="2B6030"/>
                </a:solidFill>
                <a:latin typeface="Arial" panose="020B0604020202020204" pitchFamily="34" charset="0"/>
                <a:sym typeface="Montserrat" charset="0"/>
              </a:rPr>
              <a:t>маркетплейс</a:t>
            </a:r>
            <a:r>
              <a:rPr lang="ru-RU" altLang="ru-RU" sz="1800" b="1" dirty="0" smtClean="0">
                <a:solidFill>
                  <a:srgbClr val="2B6030"/>
                </a:solidFill>
                <a:latin typeface="Arial" panose="020B0604020202020204" pitchFamily="34" charset="0"/>
                <a:sym typeface="Montserrat" charset="0"/>
              </a:rPr>
              <a:t> </a:t>
            </a:r>
            <a:r>
              <a:rPr lang="ru-RU" altLang="ru-RU" sz="1800" b="1" dirty="0">
                <a:solidFill>
                  <a:srgbClr val="2B6030"/>
                </a:solidFill>
                <a:latin typeface="Arial" panose="020B0604020202020204" pitchFamily="34" charset="0"/>
                <a:sym typeface="Montserrat" charset="0"/>
              </a:rPr>
              <a:t>товаров для сельского хозяйства и фермерской продукции</a:t>
            </a:r>
            <a:endParaRPr lang="ru-RU" altLang="ru-RU" sz="1800" b="1" dirty="0">
              <a:solidFill>
                <a:srgbClr val="2B6030"/>
              </a:solidFill>
              <a:latin typeface="Arial" panose="020B0604020202020204" pitchFamily="34" charset="0"/>
            </a:endParaRPr>
          </a:p>
        </p:txBody>
      </p:sp>
      <p:pic>
        <p:nvPicPr>
          <p:cNvPr id="18439" name="Picture 7" descr="Covers Stripes 0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185"/>
          <a:stretch>
            <a:fillRect/>
          </a:stretch>
        </p:blipFill>
        <p:spPr bwMode="auto">
          <a:xfrm>
            <a:off x="-12700" y="646113"/>
            <a:ext cx="9918700" cy="5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6430963"/>
            <a:ext cx="22637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205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-15875" y="44450"/>
            <a:ext cx="9217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2B6030"/>
                </a:solidFill>
                <a:latin typeface="Arial" panose="020B0604020202020204" pitchFamily="34" charset="0"/>
              </a:rPr>
              <a:t>ПАРТНЕРСКИЕ ПРОДУКТЫ ДЛЯ БИЗНЕСА </a:t>
            </a:r>
            <a:r>
              <a:rPr lang="ru-RU" altLang="ru-RU" sz="1800" b="1" dirty="0" smtClean="0">
                <a:solidFill>
                  <a:srgbClr val="2B6030"/>
                </a:solidFill>
                <a:latin typeface="Arial" panose="020B0604020202020204" pitchFamily="34" charset="0"/>
              </a:rPr>
              <a:t>(1/3</a:t>
            </a:r>
            <a:r>
              <a:rPr lang="ru-RU" altLang="ru-RU" sz="1800" b="1" dirty="0">
                <a:solidFill>
                  <a:srgbClr val="2B6030"/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2B6030"/>
                </a:solidFill>
                <a:latin typeface="Arial" panose="020B0604020202020204" pitchFamily="34" charset="0"/>
              </a:rPr>
              <a:t>В РАМКАХ ПОДДЕРЖКИ В ПЕРИОД КАРАНТИНА</a:t>
            </a:r>
          </a:p>
        </p:txBody>
      </p:sp>
      <p:sp>
        <p:nvSpPr>
          <p:cNvPr id="13315" name="TextBox 13"/>
          <p:cNvSpPr txBox="1">
            <a:spLocks/>
          </p:cNvSpPr>
          <p:nvPr/>
        </p:nvSpPr>
        <p:spPr bwMode="auto">
          <a:xfrm>
            <a:off x="601663" y="764704"/>
            <a:ext cx="8785225" cy="649288"/>
          </a:xfrm>
          <a:prstGeom prst="rect">
            <a:avLst/>
          </a:prstGeom>
          <a:gradFill rotWithShape="1">
            <a:gsLst>
              <a:gs pos="0">
                <a:srgbClr val="0E702A"/>
              </a:gs>
              <a:gs pos="5000">
                <a:srgbClr val="CAE288"/>
              </a:gs>
              <a:gs pos="62000">
                <a:srgbClr val="DBEBB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defTabSz="9858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858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9858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9858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9858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85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85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85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85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latin typeface="Arial" panose="020B0604020202020204" pitchFamily="34" charset="0"/>
              </a:rPr>
              <a:t>С начала 2020 в рамках поддержки предпринимателей в период распространения </a:t>
            </a:r>
            <a:r>
              <a:rPr lang="ru-RU" altLang="ru-RU" sz="1200" b="1" dirty="0" err="1">
                <a:latin typeface="Arial" panose="020B0604020202020204" pitchFamily="34" charset="0"/>
              </a:rPr>
              <a:t>коронавирусной</a:t>
            </a:r>
            <a:r>
              <a:rPr lang="ru-RU" altLang="ru-RU" sz="1200" b="1" dirty="0">
                <a:latin typeface="Arial" panose="020B0604020202020204" pitchFamily="34" charset="0"/>
              </a:rPr>
              <a:t> инфекции </a:t>
            </a:r>
          </a:p>
          <a:p>
            <a:pPr algn="ctr" eaLnBrk="1" hangingPunct="1"/>
            <a:r>
              <a:rPr lang="ru-RU" altLang="ru-RU" sz="1200" b="1" dirty="0">
                <a:latin typeface="Arial" panose="020B0604020202020204" pitchFamily="34" charset="0"/>
              </a:rPr>
              <a:t>АО «Россельхозбанк» совместно с партнерами запустил ряд продуктов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1663" y="1455267"/>
            <a:ext cx="1527175" cy="2112962"/>
          </a:xfrm>
          <a:prstGeom prst="rect">
            <a:avLst/>
          </a:prstGeom>
          <a:gradFill flip="none" rotWithShape="1">
            <a:gsLst>
              <a:gs pos="0">
                <a:srgbClr val="0E702A"/>
              </a:gs>
              <a:gs pos="31000">
                <a:srgbClr val="A6CE39">
                  <a:lumMod val="60000"/>
                  <a:lumOff val="40000"/>
                </a:srgbClr>
              </a:gs>
              <a:gs pos="62000">
                <a:srgbClr val="A6CE39">
                  <a:lumMod val="40000"/>
                  <a:lumOff val="6000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lIns="36000" tIns="36000" rIns="36000" bIns="36000" anchor="ctr"/>
          <a:lstStyle/>
          <a:p>
            <a:pPr algn="ctr" defTabSz="98691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>
                <a:latin typeface="Arial" panose="020B0604020202020204" pitchFamily="34" charset="0"/>
              </a:rPr>
              <a:t>Защита от коронавируса</a:t>
            </a:r>
          </a:p>
        </p:txBody>
      </p:sp>
      <p:sp>
        <p:nvSpPr>
          <p:cNvPr id="13317" name="Скругленный прямоугольник 7"/>
          <p:cNvSpPr>
            <a:spLocks noChangeArrowheads="1"/>
          </p:cNvSpPr>
          <p:nvPr/>
        </p:nvSpPr>
        <p:spPr bwMode="auto">
          <a:xfrm>
            <a:off x="1991023" y="1460029"/>
            <a:ext cx="6981825" cy="347663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55101" rIns="0" bIns="55101" anchor="ctr"/>
          <a:lstStyle>
            <a:lvl1pPr defTabSz="11938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11938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11938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11938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11938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193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193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193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193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2000"/>
              </a:lnSpc>
              <a:buClr>
                <a:schemeClr val="tx2"/>
              </a:buClr>
              <a:buSzPct val="100000"/>
            </a:pPr>
            <a:r>
              <a:rPr lang="ru-RU" altLang="ru-RU" sz="1400" b="1" dirty="0">
                <a:solidFill>
                  <a:srgbClr val="2B6030"/>
                </a:solidFill>
                <a:latin typeface="Arial" panose="020B0604020202020204" pitchFamily="34" charset="0"/>
              </a:rPr>
              <a:t>Совместный продукт АО «Россельхозбанк» и АО СК «РСХБ-Страхование»</a:t>
            </a:r>
          </a:p>
        </p:txBody>
      </p:sp>
      <p:sp>
        <p:nvSpPr>
          <p:cNvPr id="13318" name="Прямоугольник 17"/>
          <p:cNvSpPr>
            <a:spLocks noChangeArrowheads="1"/>
          </p:cNvSpPr>
          <p:nvPr/>
        </p:nvSpPr>
        <p:spPr bwMode="auto">
          <a:xfrm>
            <a:off x="2013248" y="1734667"/>
            <a:ext cx="68294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90500" defTabSz="6858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</a:pPr>
            <a:r>
              <a:rPr lang="ru-RU" alt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Дает дополнительную уверенность предпринимателям и их сотрудникам , осуществляющим постоянные контакты с большим  количеством Клиентов и покрывает дополнительные риски, связанные с ведением предпринимательской деятельности</a:t>
            </a:r>
          </a:p>
          <a:p>
            <a:pPr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</a:pPr>
            <a:r>
              <a:rPr lang="ru-RU" altLang="ru-RU" sz="1100" dirty="0">
                <a:latin typeface="Arial" panose="020B0604020202020204" pitchFamily="34" charset="0"/>
              </a:rPr>
              <a:t>Страховая защита от вируса COVID‑19 </a:t>
            </a:r>
            <a:r>
              <a:rPr lang="ru-RU" altLang="ru-RU" sz="1100" b="1" dirty="0">
                <a:latin typeface="Arial" panose="020B0604020202020204" pitchFamily="34" charset="0"/>
              </a:rPr>
              <a:t>для любого</a:t>
            </a:r>
            <a:r>
              <a:rPr lang="ru-RU" altLang="ru-RU" sz="1100" dirty="0">
                <a:latin typeface="Arial" panose="020B0604020202020204" pitchFamily="34" charset="0"/>
              </a:rPr>
              <a:t> застрахованного человека</a:t>
            </a:r>
          </a:p>
          <a:p>
            <a:pPr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</a:pPr>
            <a:r>
              <a:rPr lang="ru-RU" altLang="ru-RU" sz="1100" b="1" dirty="0">
                <a:latin typeface="Arial" panose="020B0604020202020204" pitchFamily="34" charset="0"/>
              </a:rPr>
              <a:t>Компенсирует потерю дохода</a:t>
            </a:r>
            <a:r>
              <a:rPr lang="ru-RU" altLang="ru-RU" sz="1100" dirty="0">
                <a:latin typeface="Arial" panose="020B0604020202020204" pitchFamily="34" charset="0"/>
              </a:rPr>
              <a:t> в случае невозможности выхода на работу</a:t>
            </a:r>
            <a:endParaRPr lang="ru-RU" altLang="ru-RU" sz="11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91023" y="3006254"/>
            <a:ext cx="7516515" cy="279400"/>
          </a:xfrm>
          <a:prstGeom prst="rect">
            <a:avLst/>
          </a:prstGeom>
          <a:solidFill>
            <a:srgbClr val="A6CE39">
              <a:lumMod val="20000"/>
              <a:lumOff val="80000"/>
              <a:alpha val="50195"/>
            </a:srgbClr>
          </a:solidFill>
          <a:ln w="6350">
            <a:solidFill>
              <a:srgbClr val="0E702A"/>
            </a:solidFill>
            <a:miter lim="800000"/>
            <a:headEnd/>
            <a:tailEnd/>
          </a:ln>
        </p:spPr>
        <p:txBody>
          <a:bodyPr lIns="54610" tIns="54610" rIns="54610" bIns="54610" anchor="ctr" anchorCtr="1"/>
          <a:lstStyle/>
          <a:p>
            <a:pPr marL="185738" indent="-185738" algn="ctr" defTabSz="762000" fontAlgn="auto">
              <a:spcBef>
                <a:spcPts val="600"/>
              </a:spcBef>
              <a:spcAft>
                <a:spcPts val="0"/>
              </a:spcAft>
              <a:buClr>
                <a:srgbClr val="00279F"/>
              </a:buClr>
              <a:buSzPct val="85000"/>
              <a:tabLst>
                <a:tab pos="1590675" algn="l"/>
                <a:tab pos="2047875" algn="r"/>
              </a:tabLst>
              <a:defRPr/>
            </a:pPr>
            <a:endParaRPr lang="ru-RU" sz="1050" b="1" kern="0">
              <a:solidFill>
                <a:srgbClr val="0E702A"/>
              </a:solidFill>
              <a:latin typeface="Arial" panose="020B0604020202020204" pitchFamily="34" charset="0"/>
            </a:endParaRPr>
          </a:p>
        </p:txBody>
      </p:sp>
      <p:sp>
        <p:nvSpPr>
          <p:cNvPr id="13320" name="Прямоугольник 35"/>
          <p:cNvSpPr>
            <a:spLocks noChangeArrowheads="1"/>
          </p:cNvSpPr>
          <p:nvPr/>
        </p:nvSpPr>
        <p:spPr bwMode="auto">
          <a:xfrm>
            <a:off x="1946275" y="3004667"/>
            <a:ext cx="28432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000" b="1">
                <a:latin typeface="Arial" panose="020B0604020202020204" pitchFamily="34" charset="0"/>
              </a:rPr>
              <a:t>Страховая сумма (руб.)</a:t>
            </a:r>
          </a:p>
        </p:txBody>
      </p:sp>
      <p:sp>
        <p:nvSpPr>
          <p:cNvPr id="13321" name="Прямоугольник 36"/>
          <p:cNvSpPr>
            <a:spLocks noChangeArrowheads="1"/>
          </p:cNvSpPr>
          <p:nvPr/>
        </p:nvSpPr>
        <p:spPr bwMode="auto">
          <a:xfrm>
            <a:off x="1784648" y="3287242"/>
            <a:ext cx="28432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000" b="1">
                <a:latin typeface="Arial" panose="020B0604020202020204" pitchFamily="34" charset="0"/>
              </a:rPr>
              <a:t>Страховая премия (руб.)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500959" y="3001492"/>
            <a:ext cx="9826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>
                <a:latin typeface="Arial" panose="020B0604020202020204" pitchFamily="34" charset="0"/>
              </a:rPr>
              <a:t>500 000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963046" y="2999904"/>
            <a:ext cx="9731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>
                <a:latin typeface="Arial" panose="020B0604020202020204" pitchFamily="34" charset="0"/>
              </a:rPr>
              <a:t>350 000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425134" y="3011017"/>
            <a:ext cx="9842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>
                <a:latin typeface="Arial" panose="020B0604020202020204" pitchFamily="34" charset="0"/>
              </a:rPr>
              <a:t>500 000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516736" y="3311054"/>
            <a:ext cx="7477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000">
                <a:latin typeface="Arial" panose="020B0604020202020204" pitchFamily="34" charset="0"/>
              </a:rPr>
              <a:t>5 000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842298" y="3311054"/>
            <a:ext cx="9731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000">
                <a:latin typeface="Arial" panose="020B0604020202020204" pitchFamily="34" charset="0"/>
              </a:rPr>
              <a:t>3 500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352011" y="3311054"/>
            <a:ext cx="9842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000">
                <a:latin typeface="Arial" panose="020B0604020202020204" pitchFamily="34" charset="0"/>
              </a:rPr>
              <a:t>6 500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146006" y="2755429"/>
            <a:ext cx="2705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200" b="1" dirty="0">
                <a:latin typeface="Arial" panose="020B0604020202020204" pitchFamily="34" charset="0"/>
              </a:rPr>
              <a:t>Защита от </a:t>
            </a:r>
            <a:r>
              <a:rPr lang="ru-RU" altLang="ru-RU" sz="1200" b="1" dirty="0" err="1">
                <a:latin typeface="Arial" panose="020B0604020202020204" pitchFamily="34" charset="0"/>
              </a:rPr>
              <a:t>коронавируса</a:t>
            </a:r>
            <a:endParaRPr lang="ru-RU" altLang="ru-RU" sz="1200" b="1" dirty="0">
              <a:latin typeface="Arial" panose="020B0604020202020204" pitchFamily="34" charset="0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6783833" y="2741936"/>
            <a:ext cx="26336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200" b="1" dirty="0">
                <a:latin typeface="Arial" panose="020B0604020202020204" pitchFamily="34" charset="0"/>
              </a:rPr>
              <a:t>Защита от </a:t>
            </a:r>
            <a:r>
              <a:rPr lang="ru-RU" altLang="ru-RU" sz="1200" b="1" dirty="0" err="1">
                <a:latin typeface="Arial" panose="020B0604020202020204" pitchFamily="34" charset="0"/>
              </a:rPr>
              <a:t>коронавируса</a:t>
            </a:r>
            <a:r>
              <a:rPr lang="ru-RU" altLang="ru-RU" sz="1200" b="1" dirty="0">
                <a:latin typeface="Arial" panose="020B0604020202020204" pitchFamily="34" charset="0"/>
              </a:rPr>
              <a:t> ПЛЮС</a:t>
            </a: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6799561" y="2714154"/>
            <a:ext cx="0" cy="823913"/>
          </a:xfrm>
          <a:prstGeom prst="line">
            <a:avLst/>
          </a:prstGeom>
          <a:ln>
            <a:solidFill>
              <a:srgbClr val="2C623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4261148" y="2758604"/>
            <a:ext cx="0" cy="823913"/>
          </a:xfrm>
          <a:prstGeom prst="line">
            <a:avLst/>
          </a:prstGeom>
          <a:ln>
            <a:solidFill>
              <a:srgbClr val="2C623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5581948" y="2999904"/>
            <a:ext cx="0" cy="433388"/>
          </a:xfrm>
          <a:prstGeom prst="line">
            <a:avLst/>
          </a:prstGeom>
          <a:ln>
            <a:solidFill>
              <a:srgbClr val="2C623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60" name="AutoShape 249"/>
          <p:cNvCxnSpPr>
            <a:cxnSpLocks noChangeShapeType="1"/>
          </p:cNvCxnSpPr>
          <p:nvPr/>
        </p:nvCxnSpPr>
        <p:spPr bwMode="auto">
          <a:xfrm>
            <a:off x="596900" y="3644429"/>
            <a:ext cx="8769350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3361" name="Picture 7" descr="Covers Stripes 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185"/>
          <a:stretch>
            <a:fillRect/>
          </a:stretch>
        </p:blipFill>
        <p:spPr bwMode="auto">
          <a:xfrm>
            <a:off x="-12700" y="646113"/>
            <a:ext cx="9918700" cy="5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62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6430963"/>
            <a:ext cx="22637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596900" y="3677767"/>
          <a:ext cx="8910638" cy="2640113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636020">
                  <a:extLst>
                    <a:ext uri="{9D8B030D-6E8A-4147-A177-3AD203B41FA5}">
                      <a16:colId xmlns:a16="http://schemas.microsoft.com/office/drawing/2014/main" val="3957964278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1725720327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val="4073556410"/>
                    </a:ext>
                  </a:extLst>
                </a:gridCol>
                <a:gridCol w="2538314">
                  <a:extLst>
                    <a:ext uri="{9D8B030D-6E8A-4147-A177-3AD203B41FA5}">
                      <a16:colId xmlns:a16="http://schemas.microsoft.com/office/drawing/2014/main" val="2247146640"/>
                    </a:ext>
                  </a:extLst>
                </a:gridCol>
              </a:tblGrid>
              <a:tr h="7507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Страховые риски/выплаты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60" marR="5060" marT="5060" marB="0" anchor="ctr">
                    <a:lnL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indent="0"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Смерть в результате COVID-19 - выплата 100%</a:t>
                      </a:r>
                      <a:b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Госпитализация в результате COVID-19 - 0,2% от страховой суммы за каждый день госпитализации, начиная с 1 (первого) дня госпитализации, но не более чем за 28 (Двадцать восемь) дней госпитализации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ctr">
                    <a:lnL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87313" indent="0"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Смерть в результате COVID-19 - выплата 100%</a:t>
                      </a:r>
                      <a:b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Госпитализация в результате COVID-19 - 0,2% от страховой суммы за каждый день госпитализации, начиная с 1 (первого) дня госпитализации, но не более чем за 28 (Двадцать восемь) дней </a:t>
                      </a:r>
                      <a:r>
                        <a:rPr lang="ru-RU" sz="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госпитализации в отношении одного Застрахованного лица и не более</a:t>
                      </a:r>
                      <a:r>
                        <a:rPr lang="ru-RU" sz="8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56 (Пятидесяти шести) дней госпитализации на всех Застрахованных лиц 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ctr">
                    <a:lnL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87313" indent="0" algn="ctr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ctr">
                    <a:lnL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249402"/>
                  </a:ext>
                </a:extLst>
              </a:tr>
              <a:tr h="2244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 действия полиса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60" marR="5060" marT="5060" marB="0" anchor="ctr">
                    <a:lnL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r>
                        <a:rPr lang="ru-RU" sz="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год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(вступает в силу с </a:t>
                      </a:r>
                      <a:r>
                        <a:rPr lang="ru-RU" sz="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15-го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дня после заключения договора страхования</a:t>
                      </a:r>
                      <a:r>
                        <a:rPr lang="ru-RU" sz="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ctr">
                    <a:lnL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442495"/>
                  </a:ext>
                </a:extLst>
              </a:tr>
              <a:tr h="3391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Возраст застрахованных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60" marR="5060" marT="5060" marB="0" anchor="ctr">
                    <a:lnL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от 2 до 60 </a:t>
                      </a:r>
                      <a:r>
                        <a:rPr lang="ru-RU" sz="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лет</a:t>
                      </a:r>
                    </a:p>
                  </a:txBody>
                  <a:tcPr marL="5060" marR="5060" marT="5060" marB="0" anchor="ctr">
                    <a:lnL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Супруг/супруга от 18 до 60 лет,</a:t>
                      </a:r>
                    </a:p>
                    <a:p>
                      <a:pPr algn="ctr" fontAlgn="ctr"/>
                      <a:r>
                        <a:rPr lang="ru-RU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Ребенок/дети от 1 до 18 лет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ctr">
                    <a:lnL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1070085"/>
                  </a:ext>
                </a:extLst>
              </a:tr>
              <a:tr h="10716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Примечание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60" marR="5060" marT="5060" marB="0" anchor="ctr">
                    <a:lnL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87313" indent="-87313" algn="ctr" fontAlgn="ctr"/>
                      <a:r>
                        <a:rPr lang="ru-RU" sz="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Дополнительные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исключения:</a:t>
                      </a:r>
                      <a:b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в случае смерти или госпитализации Застрахованного лица до истечения 21 (Двадцати одного) дня после даты возвращения с территории иностранных государств на территорию страхования;</a:t>
                      </a:r>
                      <a:b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при нарушении Застрахованным лицом карантинного режима (режима ограничительных мероприятий);</a:t>
                      </a:r>
                      <a:b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в случае добровольного отказа Застрахованного лица от госпитализации и/ или лечения;</a:t>
                      </a:r>
                      <a:b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при наступлении страхового случая после введения режима ЧС на территории Российской Федерации либо на территории соответствующего субъекта Российской Федерации и/или муниципального образования, в котором на дату введения режима ЧС находится Застрахованное лицо.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ctr">
                    <a:lnL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62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560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15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57" grpId="0"/>
      <p:bldP spid="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3992563" y="3614738"/>
            <a:ext cx="2159000" cy="384175"/>
          </a:xfrm>
          <a:prstGeom prst="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Прямоугольник 18"/>
          <p:cNvSpPr>
            <a:spLocks noChangeArrowheads="1"/>
          </p:cNvSpPr>
          <p:nvPr/>
        </p:nvSpPr>
        <p:spPr bwMode="auto">
          <a:xfrm>
            <a:off x="393700" y="12065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1125"/>
              </a:spcAft>
              <a:buClr>
                <a:schemeClr val="accent1"/>
              </a:buClr>
            </a:pPr>
            <a:r>
              <a:rPr lang="ru-RU" altLang="ru-RU" sz="1400" dirty="0">
                <a:latin typeface="Arial" panose="020B0604020202020204" pitchFamily="34" charset="0"/>
                <a:cs typeface="Segoe UI" panose="020B0502040204020203" pitchFamily="34" charset="0"/>
              </a:rPr>
              <a:t>Позволяет повысить лояльность сотрудников Компании работодателя без значительного увеличения расходов на выплату заработной платы </a:t>
            </a:r>
          </a:p>
        </p:txBody>
      </p:sp>
      <p:sp>
        <p:nvSpPr>
          <p:cNvPr id="11268" name="Прямоугольник 89"/>
          <p:cNvSpPr>
            <a:spLocks noChangeArrowheads="1"/>
          </p:cNvSpPr>
          <p:nvPr/>
        </p:nvSpPr>
        <p:spPr bwMode="auto">
          <a:xfrm>
            <a:off x="346075" y="2311400"/>
            <a:ext cx="22002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Получение </a:t>
            </a:r>
            <a:r>
              <a:rPr lang="ru-RU" altLang="ru-RU" sz="1200" b="1">
                <a:latin typeface="Segoe UI" panose="020B0502040204020203" pitchFamily="34" charset="0"/>
                <a:cs typeface="Segoe UI" panose="020B0502040204020203" pitchFamily="34" charset="0"/>
              </a:rPr>
              <a:t>качественной </a:t>
            </a:r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медицинской помощи </a:t>
            </a:r>
            <a:r>
              <a:rPr lang="ru-RU" altLang="ru-RU" sz="1200" b="1">
                <a:latin typeface="Segoe UI" panose="020B0502040204020203" pitchFamily="34" charset="0"/>
                <a:cs typeface="Segoe UI" panose="020B0502040204020203" pitchFamily="34" charset="0"/>
              </a:rPr>
              <a:t>при выявлении критического заболевания</a:t>
            </a:r>
          </a:p>
        </p:txBody>
      </p:sp>
      <p:grpSp>
        <p:nvGrpSpPr>
          <p:cNvPr id="99" name="Group 419"/>
          <p:cNvGrpSpPr/>
          <p:nvPr/>
        </p:nvGrpSpPr>
        <p:grpSpPr>
          <a:xfrm>
            <a:off x="5925564" y="1700808"/>
            <a:ext cx="771862" cy="702542"/>
            <a:chOff x="2074863" y="1755775"/>
            <a:chExt cx="536576" cy="476250"/>
          </a:xfrm>
          <a:solidFill>
            <a:srgbClr val="118F50"/>
          </a:solidFill>
        </p:grpSpPr>
        <p:sp>
          <p:nvSpPr>
            <p:cNvPr id="100" name="Freeform 284"/>
            <p:cNvSpPr>
              <a:spLocks noEditPoints="1"/>
            </p:cNvSpPr>
            <p:nvPr/>
          </p:nvSpPr>
          <p:spPr bwMode="auto">
            <a:xfrm>
              <a:off x="2190751" y="1755775"/>
              <a:ext cx="228600" cy="319088"/>
            </a:xfrm>
            <a:custGeom>
              <a:avLst/>
              <a:gdLst>
                <a:gd name="T0" fmla="*/ 42 w 78"/>
                <a:gd name="T1" fmla="*/ 109 h 109"/>
                <a:gd name="T2" fmla="*/ 36 w 78"/>
                <a:gd name="T3" fmla="*/ 109 h 109"/>
                <a:gd name="T4" fmla="*/ 0 w 78"/>
                <a:gd name="T5" fmla="*/ 74 h 109"/>
                <a:gd name="T6" fmla="*/ 0 w 78"/>
                <a:gd name="T7" fmla="*/ 36 h 109"/>
                <a:gd name="T8" fmla="*/ 36 w 78"/>
                <a:gd name="T9" fmla="*/ 0 h 109"/>
                <a:gd name="T10" fmla="*/ 42 w 78"/>
                <a:gd name="T11" fmla="*/ 0 h 109"/>
                <a:gd name="T12" fmla="*/ 78 w 78"/>
                <a:gd name="T13" fmla="*/ 36 h 109"/>
                <a:gd name="T14" fmla="*/ 78 w 78"/>
                <a:gd name="T15" fmla="*/ 74 h 109"/>
                <a:gd name="T16" fmla="*/ 42 w 78"/>
                <a:gd name="T17" fmla="*/ 109 h 109"/>
                <a:gd name="T18" fmla="*/ 36 w 78"/>
                <a:gd name="T19" fmla="*/ 12 h 109"/>
                <a:gd name="T20" fmla="*/ 12 w 78"/>
                <a:gd name="T21" fmla="*/ 36 h 109"/>
                <a:gd name="T22" fmla="*/ 12 w 78"/>
                <a:gd name="T23" fmla="*/ 74 h 109"/>
                <a:gd name="T24" fmla="*/ 36 w 78"/>
                <a:gd name="T25" fmla="*/ 97 h 109"/>
                <a:gd name="T26" fmla="*/ 42 w 78"/>
                <a:gd name="T27" fmla="*/ 97 h 109"/>
                <a:gd name="T28" fmla="*/ 66 w 78"/>
                <a:gd name="T29" fmla="*/ 74 h 109"/>
                <a:gd name="T30" fmla="*/ 66 w 78"/>
                <a:gd name="T31" fmla="*/ 36 h 109"/>
                <a:gd name="T32" fmla="*/ 42 w 78"/>
                <a:gd name="T33" fmla="*/ 12 h 109"/>
                <a:gd name="T34" fmla="*/ 36 w 78"/>
                <a:gd name="T35" fmla="*/ 12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8" h="109">
                  <a:moveTo>
                    <a:pt x="42" y="109"/>
                  </a:moveTo>
                  <a:cubicBezTo>
                    <a:pt x="36" y="109"/>
                    <a:pt x="36" y="109"/>
                    <a:pt x="36" y="109"/>
                  </a:cubicBezTo>
                  <a:cubicBezTo>
                    <a:pt x="16" y="109"/>
                    <a:pt x="0" y="93"/>
                    <a:pt x="0" y="74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62" y="0"/>
                    <a:pt x="78" y="16"/>
                    <a:pt x="78" y="36"/>
                  </a:cubicBezTo>
                  <a:cubicBezTo>
                    <a:pt x="78" y="74"/>
                    <a:pt x="78" y="74"/>
                    <a:pt x="78" y="74"/>
                  </a:cubicBezTo>
                  <a:cubicBezTo>
                    <a:pt x="78" y="93"/>
                    <a:pt x="62" y="109"/>
                    <a:pt x="42" y="109"/>
                  </a:cubicBezTo>
                  <a:close/>
                  <a:moveTo>
                    <a:pt x="36" y="12"/>
                  </a:moveTo>
                  <a:cubicBezTo>
                    <a:pt x="23" y="12"/>
                    <a:pt x="12" y="23"/>
                    <a:pt x="12" y="36"/>
                  </a:cubicBezTo>
                  <a:cubicBezTo>
                    <a:pt x="12" y="74"/>
                    <a:pt x="12" y="74"/>
                    <a:pt x="12" y="74"/>
                  </a:cubicBezTo>
                  <a:cubicBezTo>
                    <a:pt x="12" y="86"/>
                    <a:pt x="23" y="97"/>
                    <a:pt x="36" y="97"/>
                  </a:cubicBezTo>
                  <a:cubicBezTo>
                    <a:pt x="42" y="97"/>
                    <a:pt x="42" y="97"/>
                    <a:pt x="42" y="97"/>
                  </a:cubicBezTo>
                  <a:cubicBezTo>
                    <a:pt x="55" y="97"/>
                    <a:pt x="66" y="86"/>
                    <a:pt x="66" y="74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23"/>
                    <a:pt x="55" y="12"/>
                    <a:pt x="42" y="12"/>
                  </a:cubicBezTo>
                  <a:lnTo>
                    <a:pt x="3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9533" tIns="44766" rIns="89533" bIns="44766"/>
            <a:lstStyle/>
            <a:p>
              <a:pPr defTabSz="1020833">
                <a:defRPr/>
              </a:pPr>
              <a:endParaRPr lang="en-US" sz="2073" dirty="0">
                <a:solidFill>
                  <a:prstClr val="black"/>
                </a:solidFill>
              </a:endParaRPr>
            </a:p>
          </p:txBody>
        </p:sp>
        <p:sp>
          <p:nvSpPr>
            <p:cNvPr id="101" name="Freeform 285"/>
            <p:cNvSpPr>
              <a:spLocks/>
            </p:cNvSpPr>
            <p:nvPr/>
          </p:nvSpPr>
          <p:spPr bwMode="auto">
            <a:xfrm>
              <a:off x="2074863" y="2044700"/>
              <a:ext cx="460375" cy="187325"/>
            </a:xfrm>
            <a:custGeom>
              <a:avLst/>
              <a:gdLst>
                <a:gd name="T0" fmla="*/ 152 w 158"/>
                <a:gd name="T1" fmla="*/ 64 h 64"/>
                <a:gd name="T2" fmla="*/ 6 w 158"/>
                <a:gd name="T3" fmla="*/ 64 h 64"/>
                <a:gd name="T4" fmla="*/ 0 w 158"/>
                <a:gd name="T5" fmla="*/ 58 h 64"/>
                <a:gd name="T6" fmla="*/ 0 w 158"/>
                <a:gd name="T7" fmla="*/ 45 h 64"/>
                <a:gd name="T8" fmla="*/ 60 w 158"/>
                <a:gd name="T9" fmla="*/ 14 h 64"/>
                <a:gd name="T10" fmla="*/ 60 w 158"/>
                <a:gd name="T11" fmla="*/ 6 h 64"/>
                <a:gd name="T12" fmla="*/ 66 w 158"/>
                <a:gd name="T13" fmla="*/ 0 h 64"/>
                <a:gd name="T14" fmla="*/ 72 w 158"/>
                <a:gd name="T15" fmla="*/ 6 h 64"/>
                <a:gd name="T16" fmla="*/ 72 w 158"/>
                <a:gd name="T17" fmla="*/ 19 h 64"/>
                <a:gd name="T18" fmla="*/ 67 w 158"/>
                <a:gd name="T19" fmla="*/ 25 h 64"/>
                <a:gd name="T20" fmla="*/ 12 w 158"/>
                <a:gd name="T21" fmla="*/ 45 h 64"/>
                <a:gd name="T22" fmla="*/ 12 w 158"/>
                <a:gd name="T23" fmla="*/ 52 h 64"/>
                <a:gd name="T24" fmla="*/ 152 w 158"/>
                <a:gd name="T25" fmla="*/ 52 h 64"/>
                <a:gd name="T26" fmla="*/ 158 w 158"/>
                <a:gd name="T27" fmla="*/ 58 h 64"/>
                <a:gd name="T28" fmla="*/ 152 w 158"/>
                <a:gd name="T29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8" h="64">
                  <a:moveTo>
                    <a:pt x="152" y="64"/>
                  </a:moveTo>
                  <a:cubicBezTo>
                    <a:pt x="6" y="64"/>
                    <a:pt x="6" y="64"/>
                    <a:pt x="6" y="64"/>
                  </a:cubicBezTo>
                  <a:cubicBezTo>
                    <a:pt x="3" y="64"/>
                    <a:pt x="0" y="62"/>
                    <a:pt x="0" y="58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31"/>
                    <a:pt x="31" y="21"/>
                    <a:pt x="60" y="14"/>
                  </a:cubicBezTo>
                  <a:cubicBezTo>
                    <a:pt x="60" y="6"/>
                    <a:pt x="60" y="6"/>
                    <a:pt x="60" y="6"/>
                  </a:cubicBezTo>
                  <a:cubicBezTo>
                    <a:pt x="60" y="2"/>
                    <a:pt x="62" y="0"/>
                    <a:pt x="66" y="0"/>
                  </a:cubicBezTo>
                  <a:cubicBezTo>
                    <a:pt x="69" y="0"/>
                    <a:pt x="72" y="2"/>
                    <a:pt x="72" y="6"/>
                  </a:cubicBezTo>
                  <a:cubicBezTo>
                    <a:pt x="72" y="19"/>
                    <a:pt x="72" y="19"/>
                    <a:pt x="72" y="19"/>
                  </a:cubicBezTo>
                  <a:cubicBezTo>
                    <a:pt x="72" y="22"/>
                    <a:pt x="70" y="24"/>
                    <a:pt x="67" y="25"/>
                  </a:cubicBezTo>
                  <a:cubicBezTo>
                    <a:pt x="40" y="31"/>
                    <a:pt x="15" y="40"/>
                    <a:pt x="12" y="45"/>
                  </a:cubicBezTo>
                  <a:cubicBezTo>
                    <a:pt x="12" y="52"/>
                    <a:pt x="12" y="52"/>
                    <a:pt x="12" y="52"/>
                  </a:cubicBezTo>
                  <a:cubicBezTo>
                    <a:pt x="152" y="52"/>
                    <a:pt x="152" y="52"/>
                    <a:pt x="152" y="52"/>
                  </a:cubicBezTo>
                  <a:cubicBezTo>
                    <a:pt x="155" y="52"/>
                    <a:pt x="158" y="55"/>
                    <a:pt x="158" y="58"/>
                  </a:cubicBezTo>
                  <a:cubicBezTo>
                    <a:pt x="158" y="62"/>
                    <a:pt x="155" y="64"/>
                    <a:pt x="152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9533" tIns="44766" rIns="89533" bIns="44766"/>
            <a:lstStyle/>
            <a:p>
              <a:pPr defTabSz="1020833">
                <a:defRPr/>
              </a:pPr>
              <a:endParaRPr lang="en-US" sz="2073" dirty="0">
                <a:solidFill>
                  <a:prstClr val="black"/>
                </a:solidFill>
              </a:endParaRPr>
            </a:p>
          </p:txBody>
        </p:sp>
        <p:sp>
          <p:nvSpPr>
            <p:cNvPr id="102" name="Freeform 286"/>
            <p:cNvSpPr>
              <a:spLocks/>
            </p:cNvSpPr>
            <p:nvPr/>
          </p:nvSpPr>
          <p:spPr bwMode="auto">
            <a:xfrm>
              <a:off x="2325688" y="2041525"/>
              <a:ext cx="209550" cy="190500"/>
            </a:xfrm>
            <a:custGeom>
              <a:avLst/>
              <a:gdLst>
                <a:gd name="T0" fmla="*/ 66 w 72"/>
                <a:gd name="T1" fmla="*/ 65 h 65"/>
                <a:gd name="T2" fmla="*/ 60 w 72"/>
                <a:gd name="T3" fmla="*/ 59 h 65"/>
                <a:gd name="T4" fmla="*/ 60 w 72"/>
                <a:gd name="T5" fmla="*/ 46 h 65"/>
                <a:gd name="T6" fmla="*/ 5 w 72"/>
                <a:gd name="T7" fmla="*/ 26 h 65"/>
                <a:gd name="T8" fmla="*/ 0 w 72"/>
                <a:gd name="T9" fmla="*/ 20 h 65"/>
                <a:gd name="T10" fmla="*/ 0 w 72"/>
                <a:gd name="T11" fmla="*/ 6 h 65"/>
                <a:gd name="T12" fmla="*/ 6 w 72"/>
                <a:gd name="T13" fmla="*/ 0 h 65"/>
                <a:gd name="T14" fmla="*/ 12 w 72"/>
                <a:gd name="T15" fmla="*/ 6 h 65"/>
                <a:gd name="T16" fmla="*/ 12 w 72"/>
                <a:gd name="T17" fmla="*/ 15 h 65"/>
                <a:gd name="T18" fmla="*/ 72 w 72"/>
                <a:gd name="T19" fmla="*/ 47 h 65"/>
                <a:gd name="T20" fmla="*/ 72 w 72"/>
                <a:gd name="T21" fmla="*/ 59 h 65"/>
                <a:gd name="T22" fmla="*/ 66 w 72"/>
                <a:gd name="T23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" h="65">
                  <a:moveTo>
                    <a:pt x="66" y="65"/>
                  </a:moveTo>
                  <a:cubicBezTo>
                    <a:pt x="62" y="65"/>
                    <a:pt x="60" y="63"/>
                    <a:pt x="60" y="59"/>
                  </a:cubicBezTo>
                  <a:cubicBezTo>
                    <a:pt x="60" y="46"/>
                    <a:pt x="60" y="46"/>
                    <a:pt x="60" y="46"/>
                  </a:cubicBezTo>
                  <a:cubicBezTo>
                    <a:pt x="57" y="41"/>
                    <a:pt x="32" y="32"/>
                    <a:pt x="5" y="26"/>
                  </a:cubicBezTo>
                  <a:cubicBezTo>
                    <a:pt x="2" y="25"/>
                    <a:pt x="0" y="23"/>
                    <a:pt x="0" y="2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" y="0"/>
                    <a:pt x="12" y="3"/>
                    <a:pt x="12" y="6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41" y="22"/>
                    <a:pt x="72" y="32"/>
                    <a:pt x="72" y="47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63"/>
                    <a:pt x="69" y="65"/>
                    <a:pt x="66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9533" tIns="44766" rIns="89533" bIns="44766"/>
            <a:lstStyle/>
            <a:p>
              <a:pPr defTabSz="1020833">
                <a:defRPr/>
              </a:pPr>
              <a:endParaRPr lang="en-US" sz="2073" dirty="0">
                <a:solidFill>
                  <a:prstClr val="black"/>
                </a:solidFill>
              </a:endParaRPr>
            </a:p>
          </p:txBody>
        </p:sp>
        <p:sp>
          <p:nvSpPr>
            <p:cNvPr id="103" name="Freeform 287"/>
            <p:cNvSpPr>
              <a:spLocks/>
            </p:cNvSpPr>
            <p:nvPr/>
          </p:nvSpPr>
          <p:spPr bwMode="auto">
            <a:xfrm>
              <a:off x="2422526" y="1985963"/>
              <a:ext cx="188913" cy="34925"/>
            </a:xfrm>
            <a:custGeom>
              <a:avLst/>
              <a:gdLst>
                <a:gd name="T0" fmla="*/ 59 w 65"/>
                <a:gd name="T1" fmla="*/ 12 h 12"/>
                <a:gd name="T2" fmla="*/ 6 w 65"/>
                <a:gd name="T3" fmla="*/ 12 h 12"/>
                <a:gd name="T4" fmla="*/ 0 w 65"/>
                <a:gd name="T5" fmla="*/ 6 h 12"/>
                <a:gd name="T6" fmla="*/ 6 w 65"/>
                <a:gd name="T7" fmla="*/ 0 h 12"/>
                <a:gd name="T8" fmla="*/ 59 w 65"/>
                <a:gd name="T9" fmla="*/ 0 h 12"/>
                <a:gd name="T10" fmla="*/ 65 w 65"/>
                <a:gd name="T11" fmla="*/ 6 h 12"/>
                <a:gd name="T12" fmla="*/ 59 w 6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12">
                  <a:moveTo>
                    <a:pt x="59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3" y="0"/>
                    <a:pt x="65" y="3"/>
                    <a:pt x="65" y="6"/>
                  </a:cubicBezTo>
                  <a:cubicBezTo>
                    <a:pt x="65" y="10"/>
                    <a:pt x="63" y="12"/>
                    <a:pt x="5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9533" tIns="44766" rIns="89533" bIns="44766"/>
            <a:lstStyle/>
            <a:p>
              <a:pPr defTabSz="1020833">
                <a:defRPr/>
              </a:pPr>
              <a:endParaRPr lang="en-US" sz="2073" dirty="0">
                <a:solidFill>
                  <a:prstClr val="black"/>
                </a:solidFill>
              </a:endParaRPr>
            </a:p>
          </p:txBody>
        </p:sp>
        <p:sp>
          <p:nvSpPr>
            <p:cNvPr id="104" name="Freeform 288"/>
            <p:cNvSpPr>
              <a:spLocks/>
            </p:cNvSpPr>
            <p:nvPr/>
          </p:nvSpPr>
          <p:spPr bwMode="auto">
            <a:xfrm>
              <a:off x="2500313" y="1911350"/>
              <a:ext cx="34925" cy="188913"/>
            </a:xfrm>
            <a:custGeom>
              <a:avLst/>
              <a:gdLst>
                <a:gd name="T0" fmla="*/ 6 w 12"/>
                <a:gd name="T1" fmla="*/ 65 h 65"/>
                <a:gd name="T2" fmla="*/ 0 w 12"/>
                <a:gd name="T3" fmla="*/ 59 h 65"/>
                <a:gd name="T4" fmla="*/ 0 w 12"/>
                <a:gd name="T5" fmla="*/ 6 h 65"/>
                <a:gd name="T6" fmla="*/ 6 w 12"/>
                <a:gd name="T7" fmla="*/ 0 h 65"/>
                <a:gd name="T8" fmla="*/ 12 w 12"/>
                <a:gd name="T9" fmla="*/ 6 h 65"/>
                <a:gd name="T10" fmla="*/ 12 w 12"/>
                <a:gd name="T11" fmla="*/ 59 h 65"/>
                <a:gd name="T12" fmla="*/ 6 w 12"/>
                <a:gd name="T13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65">
                  <a:moveTo>
                    <a:pt x="6" y="65"/>
                  </a:moveTo>
                  <a:cubicBezTo>
                    <a:pt x="2" y="65"/>
                    <a:pt x="0" y="62"/>
                    <a:pt x="0" y="5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2" y="62"/>
                    <a:pt x="9" y="65"/>
                    <a:pt x="6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9533" tIns="44766" rIns="89533" bIns="44766"/>
            <a:lstStyle/>
            <a:p>
              <a:pPr defTabSz="1020833">
                <a:defRPr/>
              </a:pPr>
              <a:endParaRPr lang="en-US" sz="2073" dirty="0">
                <a:solidFill>
                  <a:prstClr val="black"/>
                </a:solidFill>
              </a:endParaRPr>
            </a:p>
          </p:txBody>
        </p:sp>
      </p:grpSp>
      <p:sp>
        <p:nvSpPr>
          <p:cNvPr id="105" name="TextBox 104"/>
          <p:cNvSpPr txBox="1">
            <a:spLocks noChangeArrowheads="1"/>
          </p:cNvSpPr>
          <p:nvPr/>
        </p:nvSpPr>
        <p:spPr bwMode="auto">
          <a:xfrm>
            <a:off x="3879850" y="3617913"/>
            <a:ext cx="1450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Стандарт</a:t>
            </a:r>
          </a:p>
        </p:txBody>
      </p:sp>
      <p:sp>
        <p:nvSpPr>
          <p:cNvPr id="11271" name="Прямоугольник 109"/>
          <p:cNvSpPr>
            <a:spLocks noChangeArrowheads="1"/>
          </p:cNvSpPr>
          <p:nvPr/>
        </p:nvSpPr>
        <p:spPr bwMode="auto">
          <a:xfrm>
            <a:off x="3919538" y="4303713"/>
            <a:ext cx="12033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769 822</a:t>
            </a:r>
          </a:p>
        </p:txBody>
      </p:sp>
      <p:grpSp>
        <p:nvGrpSpPr>
          <p:cNvPr id="75" name="Group 780"/>
          <p:cNvGrpSpPr/>
          <p:nvPr/>
        </p:nvGrpSpPr>
        <p:grpSpPr>
          <a:xfrm>
            <a:off x="1087857" y="1699716"/>
            <a:ext cx="713271" cy="707908"/>
            <a:chOff x="5300663" y="16002000"/>
            <a:chExt cx="687388" cy="722313"/>
          </a:xfrm>
          <a:solidFill>
            <a:srgbClr val="118F50"/>
          </a:solidFill>
        </p:grpSpPr>
        <p:sp>
          <p:nvSpPr>
            <p:cNvPr id="76" name="Freeform 554"/>
            <p:cNvSpPr>
              <a:spLocks noEditPoints="1"/>
            </p:cNvSpPr>
            <p:nvPr/>
          </p:nvSpPr>
          <p:spPr bwMode="auto">
            <a:xfrm>
              <a:off x="5300663" y="16092488"/>
              <a:ext cx="687388" cy="311150"/>
            </a:xfrm>
            <a:custGeom>
              <a:avLst/>
              <a:gdLst>
                <a:gd name="T0" fmla="*/ 159 w 235"/>
                <a:gd name="T1" fmla="*/ 106 h 106"/>
                <a:gd name="T2" fmla="*/ 154 w 235"/>
                <a:gd name="T3" fmla="*/ 104 h 106"/>
                <a:gd name="T4" fmla="*/ 116 w 235"/>
                <a:gd name="T5" fmla="*/ 87 h 106"/>
                <a:gd name="T6" fmla="*/ 76 w 235"/>
                <a:gd name="T7" fmla="*/ 104 h 106"/>
                <a:gd name="T8" fmla="*/ 71 w 235"/>
                <a:gd name="T9" fmla="*/ 106 h 106"/>
                <a:gd name="T10" fmla="*/ 67 w 235"/>
                <a:gd name="T11" fmla="*/ 104 h 106"/>
                <a:gd name="T12" fmla="*/ 29 w 235"/>
                <a:gd name="T13" fmla="*/ 86 h 106"/>
                <a:gd name="T14" fmla="*/ 8 w 235"/>
                <a:gd name="T15" fmla="*/ 91 h 106"/>
                <a:gd name="T16" fmla="*/ 2 w 235"/>
                <a:gd name="T17" fmla="*/ 89 h 106"/>
                <a:gd name="T18" fmla="*/ 0 w 235"/>
                <a:gd name="T19" fmla="*/ 83 h 106"/>
                <a:gd name="T20" fmla="*/ 115 w 235"/>
                <a:gd name="T21" fmla="*/ 1 h 106"/>
                <a:gd name="T22" fmla="*/ 116 w 235"/>
                <a:gd name="T23" fmla="*/ 0 h 106"/>
                <a:gd name="T24" fmla="*/ 234 w 235"/>
                <a:gd name="T25" fmla="*/ 82 h 106"/>
                <a:gd name="T26" fmla="*/ 235 w 235"/>
                <a:gd name="T27" fmla="*/ 85 h 106"/>
                <a:gd name="T28" fmla="*/ 229 w 235"/>
                <a:gd name="T29" fmla="*/ 91 h 106"/>
                <a:gd name="T30" fmla="*/ 229 w 235"/>
                <a:gd name="T31" fmla="*/ 91 h 106"/>
                <a:gd name="T32" fmla="*/ 226 w 235"/>
                <a:gd name="T33" fmla="*/ 91 h 106"/>
                <a:gd name="T34" fmla="*/ 198 w 235"/>
                <a:gd name="T35" fmla="*/ 84 h 106"/>
                <a:gd name="T36" fmla="*/ 164 w 235"/>
                <a:gd name="T37" fmla="*/ 103 h 106"/>
                <a:gd name="T38" fmla="*/ 159 w 235"/>
                <a:gd name="T39" fmla="*/ 106 h 106"/>
                <a:gd name="T40" fmla="*/ 159 w 235"/>
                <a:gd name="T41" fmla="*/ 106 h 106"/>
                <a:gd name="T42" fmla="*/ 29 w 235"/>
                <a:gd name="T43" fmla="*/ 74 h 106"/>
                <a:gd name="T44" fmla="*/ 72 w 235"/>
                <a:gd name="T45" fmla="*/ 92 h 106"/>
                <a:gd name="T46" fmla="*/ 116 w 235"/>
                <a:gd name="T47" fmla="*/ 75 h 106"/>
                <a:gd name="T48" fmla="*/ 158 w 235"/>
                <a:gd name="T49" fmla="*/ 91 h 106"/>
                <a:gd name="T50" fmla="*/ 198 w 235"/>
                <a:gd name="T51" fmla="*/ 72 h 106"/>
                <a:gd name="T52" fmla="*/ 217 w 235"/>
                <a:gd name="T53" fmla="*/ 75 h 106"/>
                <a:gd name="T54" fmla="*/ 116 w 235"/>
                <a:gd name="T55" fmla="*/ 12 h 106"/>
                <a:gd name="T56" fmla="*/ 115 w 235"/>
                <a:gd name="T57" fmla="*/ 13 h 106"/>
                <a:gd name="T58" fmla="*/ 16 w 235"/>
                <a:gd name="T59" fmla="*/ 76 h 106"/>
                <a:gd name="T60" fmla="*/ 29 w 235"/>
                <a:gd name="T61" fmla="*/ 74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35" h="106">
                  <a:moveTo>
                    <a:pt x="159" y="106"/>
                  </a:moveTo>
                  <a:cubicBezTo>
                    <a:pt x="157" y="106"/>
                    <a:pt x="155" y="105"/>
                    <a:pt x="154" y="104"/>
                  </a:cubicBezTo>
                  <a:cubicBezTo>
                    <a:pt x="154" y="104"/>
                    <a:pt x="139" y="87"/>
                    <a:pt x="116" y="87"/>
                  </a:cubicBezTo>
                  <a:cubicBezTo>
                    <a:pt x="103" y="87"/>
                    <a:pt x="89" y="93"/>
                    <a:pt x="76" y="104"/>
                  </a:cubicBezTo>
                  <a:cubicBezTo>
                    <a:pt x="75" y="105"/>
                    <a:pt x="73" y="106"/>
                    <a:pt x="71" y="106"/>
                  </a:cubicBezTo>
                  <a:cubicBezTo>
                    <a:pt x="70" y="106"/>
                    <a:pt x="68" y="105"/>
                    <a:pt x="67" y="104"/>
                  </a:cubicBezTo>
                  <a:cubicBezTo>
                    <a:pt x="67" y="103"/>
                    <a:pt x="53" y="86"/>
                    <a:pt x="29" y="86"/>
                  </a:cubicBezTo>
                  <a:cubicBezTo>
                    <a:pt x="22" y="86"/>
                    <a:pt x="15" y="88"/>
                    <a:pt x="8" y="91"/>
                  </a:cubicBezTo>
                  <a:cubicBezTo>
                    <a:pt x="6" y="91"/>
                    <a:pt x="4" y="91"/>
                    <a:pt x="2" y="89"/>
                  </a:cubicBezTo>
                  <a:cubicBezTo>
                    <a:pt x="0" y="88"/>
                    <a:pt x="0" y="85"/>
                    <a:pt x="0" y="83"/>
                  </a:cubicBezTo>
                  <a:cubicBezTo>
                    <a:pt x="1" y="82"/>
                    <a:pt x="26" y="2"/>
                    <a:pt x="115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25" y="0"/>
                    <a:pt x="200" y="3"/>
                    <a:pt x="234" y="82"/>
                  </a:cubicBezTo>
                  <a:cubicBezTo>
                    <a:pt x="235" y="83"/>
                    <a:pt x="235" y="84"/>
                    <a:pt x="235" y="85"/>
                  </a:cubicBezTo>
                  <a:cubicBezTo>
                    <a:pt x="235" y="89"/>
                    <a:pt x="232" y="91"/>
                    <a:pt x="229" y="91"/>
                  </a:cubicBezTo>
                  <a:cubicBezTo>
                    <a:pt x="229" y="91"/>
                    <a:pt x="229" y="91"/>
                    <a:pt x="229" y="91"/>
                  </a:cubicBezTo>
                  <a:cubicBezTo>
                    <a:pt x="228" y="91"/>
                    <a:pt x="227" y="91"/>
                    <a:pt x="226" y="91"/>
                  </a:cubicBezTo>
                  <a:cubicBezTo>
                    <a:pt x="226" y="91"/>
                    <a:pt x="213" y="84"/>
                    <a:pt x="198" y="84"/>
                  </a:cubicBezTo>
                  <a:cubicBezTo>
                    <a:pt x="183" y="84"/>
                    <a:pt x="171" y="90"/>
                    <a:pt x="164" y="103"/>
                  </a:cubicBezTo>
                  <a:cubicBezTo>
                    <a:pt x="163" y="105"/>
                    <a:pt x="161" y="106"/>
                    <a:pt x="159" y="106"/>
                  </a:cubicBezTo>
                  <a:cubicBezTo>
                    <a:pt x="159" y="106"/>
                    <a:pt x="159" y="106"/>
                    <a:pt x="159" y="106"/>
                  </a:cubicBezTo>
                  <a:close/>
                  <a:moveTo>
                    <a:pt x="29" y="74"/>
                  </a:moveTo>
                  <a:cubicBezTo>
                    <a:pt x="50" y="74"/>
                    <a:pt x="66" y="85"/>
                    <a:pt x="72" y="92"/>
                  </a:cubicBezTo>
                  <a:cubicBezTo>
                    <a:pt x="87" y="81"/>
                    <a:pt x="102" y="75"/>
                    <a:pt x="116" y="75"/>
                  </a:cubicBezTo>
                  <a:cubicBezTo>
                    <a:pt x="136" y="75"/>
                    <a:pt x="150" y="85"/>
                    <a:pt x="158" y="91"/>
                  </a:cubicBezTo>
                  <a:cubicBezTo>
                    <a:pt x="167" y="78"/>
                    <a:pt x="181" y="72"/>
                    <a:pt x="198" y="72"/>
                  </a:cubicBezTo>
                  <a:cubicBezTo>
                    <a:pt x="205" y="72"/>
                    <a:pt x="212" y="73"/>
                    <a:pt x="217" y="75"/>
                  </a:cubicBezTo>
                  <a:cubicBezTo>
                    <a:pt x="184" y="14"/>
                    <a:pt x="123" y="12"/>
                    <a:pt x="116" y="12"/>
                  </a:cubicBezTo>
                  <a:cubicBezTo>
                    <a:pt x="115" y="13"/>
                    <a:pt x="115" y="13"/>
                    <a:pt x="115" y="13"/>
                  </a:cubicBezTo>
                  <a:cubicBezTo>
                    <a:pt x="53" y="14"/>
                    <a:pt x="26" y="55"/>
                    <a:pt x="16" y="76"/>
                  </a:cubicBezTo>
                  <a:cubicBezTo>
                    <a:pt x="21" y="75"/>
                    <a:pt x="25" y="74"/>
                    <a:pt x="29" y="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9533" tIns="44766" rIns="89533" bIns="44766"/>
            <a:lstStyle/>
            <a:p>
              <a:pPr defTabSz="1020833">
                <a:defRPr/>
              </a:pPr>
              <a:endParaRPr lang="en-US" sz="2073" dirty="0">
                <a:solidFill>
                  <a:prstClr val="black"/>
                </a:solidFill>
              </a:endParaRPr>
            </a:p>
          </p:txBody>
        </p:sp>
        <p:sp>
          <p:nvSpPr>
            <p:cNvPr id="77" name="Freeform 555"/>
            <p:cNvSpPr>
              <a:spLocks/>
            </p:cNvSpPr>
            <p:nvPr/>
          </p:nvSpPr>
          <p:spPr bwMode="auto">
            <a:xfrm>
              <a:off x="5627688" y="16002000"/>
              <a:ext cx="34925" cy="73025"/>
            </a:xfrm>
            <a:custGeom>
              <a:avLst/>
              <a:gdLst>
                <a:gd name="T0" fmla="*/ 6 w 12"/>
                <a:gd name="T1" fmla="*/ 25 h 25"/>
                <a:gd name="T2" fmla="*/ 0 w 12"/>
                <a:gd name="T3" fmla="*/ 19 h 25"/>
                <a:gd name="T4" fmla="*/ 0 w 12"/>
                <a:gd name="T5" fmla="*/ 6 h 25"/>
                <a:gd name="T6" fmla="*/ 6 w 12"/>
                <a:gd name="T7" fmla="*/ 0 h 25"/>
                <a:gd name="T8" fmla="*/ 12 w 12"/>
                <a:gd name="T9" fmla="*/ 6 h 25"/>
                <a:gd name="T10" fmla="*/ 12 w 12"/>
                <a:gd name="T11" fmla="*/ 19 h 25"/>
                <a:gd name="T12" fmla="*/ 6 w 12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5">
                  <a:moveTo>
                    <a:pt x="6" y="25"/>
                  </a:moveTo>
                  <a:cubicBezTo>
                    <a:pt x="2" y="25"/>
                    <a:pt x="0" y="22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2"/>
                    <a:pt x="9" y="25"/>
                    <a:pt x="6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9533" tIns="44766" rIns="89533" bIns="44766"/>
            <a:lstStyle/>
            <a:p>
              <a:pPr defTabSz="1020833">
                <a:defRPr/>
              </a:pPr>
              <a:endParaRPr lang="en-US" sz="2073" dirty="0">
                <a:solidFill>
                  <a:prstClr val="black"/>
                </a:solidFill>
              </a:endParaRPr>
            </a:p>
          </p:txBody>
        </p:sp>
        <p:sp>
          <p:nvSpPr>
            <p:cNvPr id="78" name="Freeform 556"/>
            <p:cNvSpPr>
              <a:spLocks/>
            </p:cNvSpPr>
            <p:nvPr/>
          </p:nvSpPr>
          <p:spPr bwMode="auto">
            <a:xfrm>
              <a:off x="5495926" y="16367125"/>
              <a:ext cx="166688" cy="357188"/>
            </a:xfrm>
            <a:custGeom>
              <a:avLst/>
              <a:gdLst>
                <a:gd name="T0" fmla="*/ 28 w 57"/>
                <a:gd name="T1" fmla="*/ 122 h 122"/>
                <a:gd name="T2" fmla="*/ 0 w 57"/>
                <a:gd name="T3" fmla="*/ 93 h 122"/>
                <a:gd name="T4" fmla="*/ 6 w 57"/>
                <a:gd name="T5" fmla="*/ 87 h 122"/>
                <a:gd name="T6" fmla="*/ 12 w 57"/>
                <a:gd name="T7" fmla="*/ 93 h 122"/>
                <a:gd name="T8" fmla="*/ 28 w 57"/>
                <a:gd name="T9" fmla="*/ 110 h 122"/>
                <a:gd name="T10" fmla="*/ 45 w 57"/>
                <a:gd name="T11" fmla="*/ 93 h 122"/>
                <a:gd name="T12" fmla="*/ 45 w 57"/>
                <a:gd name="T13" fmla="*/ 6 h 122"/>
                <a:gd name="T14" fmla="*/ 51 w 57"/>
                <a:gd name="T15" fmla="*/ 0 h 122"/>
                <a:gd name="T16" fmla="*/ 57 w 57"/>
                <a:gd name="T17" fmla="*/ 6 h 122"/>
                <a:gd name="T18" fmla="*/ 57 w 57"/>
                <a:gd name="T19" fmla="*/ 93 h 122"/>
                <a:gd name="T20" fmla="*/ 28 w 57"/>
                <a:gd name="T21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122">
                  <a:moveTo>
                    <a:pt x="28" y="122"/>
                  </a:moveTo>
                  <a:cubicBezTo>
                    <a:pt x="12" y="122"/>
                    <a:pt x="0" y="109"/>
                    <a:pt x="0" y="93"/>
                  </a:cubicBezTo>
                  <a:cubicBezTo>
                    <a:pt x="0" y="90"/>
                    <a:pt x="2" y="87"/>
                    <a:pt x="6" y="87"/>
                  </a:cubicBezTo>
                  <a:cubicBezTo>
                    <a:pt x="9" y="87"/>
                    <a:pt x="12" y="90"/>
                    <a:pt x="12" y="93"/>
                  </a:cubicBezTo>
                  <a:cubicBezTo>
                    <a:pt x="12" y="102"/>
                    <a:pt x="19" y="110"/>
                    <a:pt x="28" y="110"/>
                  </a:cubicBezTo>
                  <a:cubicBezTo>
                    <a:pt x="37" y="110"/>
                    <a:pt x="45" y="102"/>
                    <a:pt x="45" y="93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45" y="2"/>
                    <a:pt x="47" y="0"/>
                    <a:pt x="51" y="0"/>
                  </a:cubicBezTo>
                  <a:cubicBezTo>
                    <a:pt x="54" y="0"/>
                    <a:pt x="57" y="2"/>
                    <a:pt x="57" y="6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7" y="109"/>
                    <a:pt x="44" y="122"/>
                    <a:pt x="28" y="1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9533" tIns="44766" rIns="89533" bIns="44766"/>
            <a:lstStyle/>
            <a:p>
              <a:pPr defTabSz="1020833">
                <a:defRPr/>
              </a:pPr>
              <a:endParaRPr lang="en-US" sz="2073" dirty="0">
                <a:solidFill>
                  <a:prstClr val="black"/>
                </a:solidFill>
              </a:endParaRPr>
            </a:p>
          </p:txBody>
        </p:sp>
      </p:grpSp>
      <p:sp>
        <p:nvSpPr>
          <p:cNvPr id="11273" name="Прямоугольник 78"/>
          <p:cNvSpPr>
            <a:spLocks noChangeArrowheads="1"/>
          </p:cNvSpPr>
          <p:nvPr/>
        </p:nvSpPr>
        <p:spPr bwMode="auto">
          <a:xfrm>
            <a:off x="2643188" y="2314575"/>
            <a:ext cx="22748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200" b="1">
                <a:latin typeface="Segoe UI" panose="020B0502040204020203" pitchFamily="34" charset="0"/>
                <a:cs typeface="Segoe UI" panose="020B0502040204020203" pitchFamily="34" charset="0"/>
              </a:rPr>
              <a:t>Значительная </a:t>
            </a:r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материальная </a:t>
            </a:r>
            <a:r>
              <a:rPr lang="ru-RU" altLang="ru-RU" sz="1200" b="1">
                <a:latin typeface="Segoe UI" panose="020B0502040204020203" pitchFamily="34" charset="0"/>
                <a:cs typeface="Segoe UI" panose="020B0502040204020203" pitchFamily="34" charset="0"/>
              </a:rPr>
              <a:t>компенсация </a:t>
            </a:r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без нагрузки на бизнес</a:t>
            </a:r>
          </a:p>
        </p:txBody>
      </p:sp>
      <p:sp>
        <p:nvSpPr>
          <p:cNvPr id="11274" name="Прямоугольник 2"/>
          <p:cNvSpPr>
            <a:spLocks noChangeArrowheads="1"/>
          </p:cNvSpPr>
          <p:nvPr/>
        </p:nvSpPr>
        <p:spPr bwMode="auto">
          <a:xfrm>
            <a:off x="4818063" y="2303463"/>
            <a:ext cx="25876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Помогает </a:t>
            </a:r>
            <a:r>
              <a:rPr lang="ru-RU" altLang="ru-RU" sz="1200" b="1">
                <a:latin typeface="Segoe UI" panose="020B0502040204020203" pitchFamily="34" charset="0"/>
                <a:cs typeface="Segoe UI" panose="020B0502040204020203" pitchFamily="34" charset="0"/>
              </a:rPr>
              <a:t>минимизировать последствия </a:t>
            </a:r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заболевания и быстро </a:t>
            </a:r>
            <a:r>
              <a:rPr lang="ru-RU" altLang="ru-RU" sz="1200" b="1">
                <a:latin typeface="Segoe UI" panose="020B0502040204020203" pitchFamily="34" charset="0"/>
                <a:cs typeface="Segoe UI" panose="020B0502040204020203" pitchFamily="34" charset="0"/>
              </a:rPr>
              <a:t>вернуть в строй</a:t>
            </a:r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 сотрудников</a:t>
            </a:r>
          </a:p>
        </p:txBody>
      </p:sp>
      <p:sp>
        <p:nvSpPr>
          <p:cNvPr id="11275" name="Прямоугольник 7"/>
          <p:cNvSpPr>
            <a:spLocks noChangeArrowheads="1"/>
          </p:cNvSpPr>
          <p:nvPr/>
        </p:nvSpPr>
        <p:spPr bwMode="auto">
          <a:xfrm>
            <a:off x="7075488" y="2320925"/>
            <a:ext cx="25415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200" b="1">
                <a:latin typeface="Segoe UI" panose="020B0502040204020203" pitchFamily="34" charset="0"/>
                <a:cs typeface="Segoe UI" panose="020B0502040204020203" pitchFamily="34" charset="0"/>
              </a:rPr>
              <a:t>Сокращает</a:t>
            </a:r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 непредвиденные </a:t>
            </a:r>
            <a:r>
              <a:rPr lang="ru-RU" altLang="ru-RU" sz="1200" b="1">
                <a:latin typeface="Segoe UI" panose="020B0502040204020203" pitchFamily="34" charset="0"/>
                <a:cs typeface="Segoe UI" panose="020B0502040204020203" pitchFamily="34" charset="0"/>
              </a:rPr>
              <a:t>затраты</a:t>
            </a:r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 для бизнеса </a:t>
            </a:r>
            <a:r>
              <a:rPr lang="ru-RU" altLang="ru-RU" sz="1200" b="1">
                <a:latin typeface="Segoe UI" panose="020B0502040204020203" pitchFamily="34" charset="0"/>
                <a:cs typeface="Segoe UI" panose="020B0502040204020203" pitchFamily="34" charset="0"/>
              </a:rPr>
              <a:t>по оказанию </a:t>
            </a:r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срочной материальной </a:t>
            </a:r>
            <a:r>
              <a:rPr lang="ru-RU" altLang="ru-RU" sz="1200" b="1">
                <a:latin typeface="Segoe UI" panose="020B0502040204020203" pitchFamily="34" charset="0"/>
                <a:cs typeface="Segoe UI" panose="020B0502040204020203" pitchFamily="34" charset="0"/>
              </a:rPr>
              <a:t>помощи </a:t>
            </a:r>
          </a:p>
        </p:txBody>
      </p:sp>
      <p:grpSp>
        <p:nvGrpSpPr>
          <p:cNvPr id="11276" name="Группа 31"/>
          <p:cNvGrpSpPr>
            <a:grpSpLocks/>
          </p:cNvGrpSpPr>
          <p:nvPr/>
        </p:nvGrpSpPr>
        <p:grpSpPr bwMode="auto">
          <a:xfrm>
            <a:off x="7650163" y="1628775"/>
            <a:ext cx="1404937" cy="787400"/>
            <a:chOff x="7269044" y="1577137"/>
            <a:chExt cx="1405846" cy="787764"/>
          </a:xfrm>
        </p:grpSpPr>
        <p:grpSp>
          <p:nvGrpSpPr>
            <p:cNvPr id="11326" name="Группа 8"/>
            <p:cNvGrpSpPr>
              <a:grpSpLocks/>
            </p:cNvGrpSpPr>
            <p:nvPr/>
          </p:nvGrpSpPr>
          <p:grpSpPr bwMode="auto">
            <a:xfrm>
              <a:off x="7269044" y="1577137"/>
              <a:ext cx="746924" cy="787764"/>
              <a:chOff x="8044338" y="2026993"/>
              <a:chExt cx="697332" cy="737788"/>
            </a:xfrm>
          </p:grpSpPr>
          <p:sp>
            <p:nvSpPr>
              <p:cNvPr id="82" name="Freeform 908"/>
              <p:cNvSpPr>
                <a:spLocks/>
              </p:cNvSpPr>
              <p:nvPr/>
            </p:nvSpPr>
            <p:spPr bwMode="auto">
              <a:xfrm>
                <a:off x="8044338" y="2098392"/>
                <a:ext cx="697037" cy="666389"/>
              </a:xfrm>
              <a:custGeom>
                <a:avLst/>
                <a:gdLst>
                  <a:gd name="T0" fmla="*/ 89 w 179"/>
                  <a:gd name="T1" fmla="*/ 179 h 179"/>
                  <a:gd name="T2" fmla="*/ 0 w 179"/>
                  <a:gd name="T3" fmla="*/ 89 h 179"/>
                  <a:gd name="T4" fmla="*/ 6 w 179"/>
                  <a:gd name="T5" fmla="*/ 83 h 179"/>
                  <a:gd name="T6" fmla="*/ 12 w 179"/>
                  <a:gd name="T7" fmla="*/ 89 h 179"/>
                  <a:gd name="T8" fmla="*/ 89 w 179"/>
                  <a:gd name="T9" fmla="*/ 167 h 179"/>
                  <a:gd name="T10" fmla="*/ 167 w 179"/>
                  <a:gd name="T11" fmla="*/ 89 h 179"/>
                  <a:gd name="T12" fmla="*/ 89 w 179"/>
                  <a:gd name="T13" fmla="*/ 12 h 179"/>
                  <a:gd name="T14" fmla="*/ 40 w 179"/>
                  <a:gd name="T15" fmla="*/ 29 h 179"/>
                  <a:gd name="T16" fmla="*/ 31 w 179"/>
                  <a:gd name="T17" fmla="*/ 29 h 179"/>
                  <a:gd name="T18" fmla="*/ 32 w 179"/>
                  <a:gd name="T19" fmla="*/ 20 h 179"/>
                  <a:gd name="T20" fmla="*/ 89 w 179"/>
                  <a:gd name="T21" fmla="*/ 0 h 179"/>
                  <a:gd name="T22" fmla="*/ 179 w 179"/>
                  <a:gd name="T23" fmla="*/ 89 h 179"/>
                  <a:gd name="T24" fmla="*/ 89 w 179"/>
                  <a:gd name="T25" fmla="*/ 17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79">
                    <a:moveTo>
                      <a:pt x="89" y="179"/>
                    </a:moveTo>
                    <a:cubicBezTo>
                      <a:pt x="40" y="179"/>
                      <a:pt x="0" y="139"/>
                      <a:pt x="0" y="89"/>
                    </a:cubicBezTo>
                    <a:cubicBezTo>
                      <a:pt x="0" y="86"/>
                      <a:pt x="2" y="83"/>
                      <a:pt x="6" y="83"/>
                    </a:cubicBezTo>
                    <a:cubicBezTo>
                      <a:pt x="9" y="83"/>
                      <a:pt x="12" y="86"/>
                      <a:pt x="12" y="89"/>
                    </a:cubicBezTo>
                    <a:cubicBezTo>
                      <a:pt x="12" y="132"/>
                      <a:pt x="46" y="167"/>
                      <a:pt x="89" y="167"/>
                    </a:cubicBezTo>
                    <a:cubicBezTo>
                      <a:pt x="132" y="167"/>
                      <a:pt x="167" y="132"/>
                      <a:pt x="167" y="89"/>
                    </a:cubicBezTo>
                    <a:cubicBezTo>
                      <a:pt x="167" y="47"/>
                      <a:pt x="132" y="12"/>
                      <a:pt x="89" y="12"/>
                    </a:cubicBezTo>
                    <a:cubicBezTo>
                      <a:pt x="71" y="12"/>
                      <a:pt x="54" y="18"/>
                      <a:pt x="40" y="29"/>
                    </a:cubicBezTo>
                    <a:cubicBezTo>
                      <a:pt x="37" y="32"/>
                      <a:pt x="33" y="31"/>
                      <a:pt x="31" y="29"/>
                    </a:cubicBezTo>
                    <a:cubicBezTo>
                      <a:pt x="29" y="26"/>
                      <a:pt x="30" y="22"/>
                      <a:pt x="32" y="20"/>
                    </a:cubicBezTo>
                    <a:cubicBezTo>
                      <a:pt x="48" y="7"/>
                      <a:pt x="68" y="0"/>
                      <a:pt x="89" y="0"/>
                    </a:cubicBezTo>
                    <a:cubicBezTo>
                      <a:pt x="139" y="0"/>
                      <a:pt x="179" y="40"/>
                      <a:pt x="179" y="89"/>
                    </a:cubicBezTo>
                    <a:cubicBezTo>
                      <a:pt x="179" y="139"/>
                      <a:pt x="139" y="179"/>
                      <a:pt x="89" y="179"/>
                    </a:cubicBezTo>
                    <a:close/>
                  </a:path>
                </a:pathLst>
              </a:custGeom>
              <a:solidFill>
                <a:srgbClr val="118F50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lIns="89533" tIns="44766" rIns="89533" bIns="44766"/>
              <a:lstStyle/>
              <a:p>
                <a:pPr defTabSz="1020833">
                  <a:defRPr/>
                </a:pPr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20" name="Freeform 914"/>
              <p:cNvSpPr>
                <a:spLocks noEditPoints="1"/>
              </p:cNvSpPr>
              <p:nvPr/>
            </p:nvSpPr>
            <p:spPr bwMode="auto">
              <a:xfrm>
                <a:off x="8265313" y="2242677"/>
                <a:ext cx="262502" cy="376331"/>
              </a:xfrm>
              <a:custGeom>
                <a:avLst/>
                <a:gdLst>
                  <a:gd name="T0" fmla="*/ 21 w 67"/>
                  <a:gd name="T1" fmla="*/ 101 h 101"/>
                  <a:gd name="T2" fmla="*/ 15 w 67"/>
                  <a:gd name="T3" fmla="*/ 95 h 101"/>
                  <a:gd name="T4" fmla="*/ 15 w 67"/>
                  <a:gd name="T5" fmla="*/ 52 h 101"/>
                  <a:gd name="T6" fmla="*/ 6 w 67"/>
                  <a:gd name="T7" fmla="*/ 52 h 101"/>
                  <a:gd name="T8" fmla="*/ 0 w 67"/>
                  <a:gd name="T9" fmla="*/ 46 h 101"/>
                  <a:gd name="T10" fmla="*/ 6 w 67"/>
                  <a:gd name="T11" fmla="*/ 40 h 101"/>
                  <a:gd name="T12" fmla="*/ 6 w 67"/>
                  <a:gd name="T13" fmla="*/ 40 h 101"/>
                  <a:gd name="T14" fmla="*/ 15 w 67"/>
                  <a:gd name="T15" fmla="*/ 40 h 101"/>
                  <a:gd name="T16" fmla="*/ 15 w 67"/>
                  <a:gd name="T17" fmla="*/ 6 h 101"/>
                  <a:gd name="T18" fmla="*/ 21 w 67"/>
                  <a:gd name="T19" fmla="*/ 0 h 101"/>
                  <a:gd name="T20" fmla="*/ 39 w 67"/>
                  <a:gd name="T21" fmla="*/ 0 h 101"/>
                  <a:gd name="T22" fmla="*/ 60 w 67"/>
                  <a:gd name="T23" fmla="*/ 10 h 101"/>
                  <a:gd name="T24" fmla="*/ 62 w 67"/>
                  <a:gd name="T25" fmla="*/ 37 h 101"/>
                  <a:gd name="T26" fmla="*/ 62 w 67"/>
                  <a:gd name="T27" fmla="*/ 38 h 101"/>
                  <a:gd name="T28" fmla="*/ 39 w 67"/>
                  <a:gd name="T29" fmla="*/ 52 h 101"/>
                  <a:gd name="T30" fmla="*/ 39 w 67"/>
                  <a:gd name="T31" fmla="*/ 52 h 101"/>
                  <a:gd name="T32" fmla="*/ 27 w 67"/>
                  <a:gd name="T33" fmla="*/ 52 h 101"/>
                  <a:gd name="T34" fmla="*/ 27 w 67"/>
                  <a:gd name="T35" fmla="*/ 95 h 101"/>
                  <a:gd name="T36" fmla="*/ 21 w 67"/>
                  <a:gd name="T37" fmla="*/ 101 h 101"/>
                  <a:gd name="T38" fmla="*/ 27 w 67"/>
                  <a:gd name="T39" fmla="*/ 40 h 101"/>
                  <a:gd name="T40" fmla="*/ 39 w 67"/>
                  <a:gd name="T41" fmla="*/ 40 h 101"/>
                  <a:gd name="T42" fmla="*/ 51 w 67"/>
                  <a:gd name="T43" fmla="*/ 32 h 101"/>
                  <a:gd name="T44" fmla="*/ 51 w 67"/>
                  <a:gd name="T45" fmla="*/ 31 h 101"/>
                  <a:gd name="T46" fmla="*/ 50 w 67"/>
                  <a:gd name="T47" fmla="*/ 17 h 101"/>
                  <a:gd name="T48" fmla="*/ 39 w 67"/>
                  <a:gd name="T49" fmla="*/ 12 h 101"/>
                  <a:gd name="T50" fmla="*/ 27 w 67"/>
                  <a:gd name="T51" fmla="*/ 12 h 101"/>
                  <a:gd name="T52" fmla="*/ 27 w 67"/>
                  <a:gd name="T53" fmla="*/ 4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7" h="101">
                    <a:moveTo>
                      <a:pt x="21" y="101"/>
                    </a:moveTo>
                    <a:cubicBezTo>
                      <a:pt x="18" y="101"/>
                      <a:pt x="15" y="98"/>
                      <a:pt x="15" y="95"/>
                    </a:cubicBezTo>
                    <a:cubicBezTo>
                      <a:pt x="15" y="52"/>
                      <a:pt x="15" y="52"/>
                      <a:pt x="15" y="52"/>
                    </a:cubicBezTo>
                    <a:cubicBezTo>
                      <a:pt x="6" y="52"/>
                      <a:pt x="6" y="52"/>
                      <a:pt x="6" y="52"/>
                    </a:cubicBezTo>
                    <a:cubicBezTo>
                      <a:pt x="2" y="52"/>
                      <a:pt x="0" y="49"/>
                      <a:pt x="0" y="46"/>
                    </a:cubicBezTo>
                    <a:cubicBezTo>
                      <a:pt x="0" y="42"/>
                      <a:pt x="2" y="40"/>
                      <a:pt x="6" y="40"/>
                    </a:cubicBezTo>
                    <a:cubicBezTo>
                      <a:pt x="6" y="40"/>
                      <a:pt x="6" y="40"/>
                      <a:pt x="6" y="40"/>
                    </a:cubicBezTo>
                    <a:cubicBezTo>
                      <a:pt x="15" y="40"/>
                      <a:pt x="15" y="40"/>
                      <a:pt x="15" y="40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3"/>
                      <a:pt x="18" y="0"/>
                      <a:pt x="21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48" y="0"/>
                      <a:pt x="55" y="4"/>
                      <a:pt x="60" y="10"/>
                    </a:cubicBezTo>
                    <a:cubicBezTo>
                      <a:pt x="66" y="18"/>
                      <a:pt x="67" y="28"/>
                      <a:pt x="62" y="37"/>
                    </a:cubicBezTo>
                    <a:cubicBezTo>
                      <a:pt x="62" y="38"/>
                      <a:pt x="62" y="38"/>
                      <a:pt x="62" y="38"/>
                    </a:cubicBezTo>
                    <a:cubicBezTo>
                      <a:pt x="57" y="46"/>
                      <a:pt x="49" y="52"/>
                      <a:pt x="39" y="52"/>
                    </a:cubicBezTo>
                    <a:cubicBezTo>
                      <a:pt x="39" y="52"/>
                      <a:pt x="39" y="52"/>
                      <a:pt x="39" y="52"/>
                    </a:cubicBezTo>
                    <a:cubicBezTo>
                      <a:pt x="27" y="52"/>
                      <a:pt x="27" y="52"/>
                      <a:pt x="27" y="52"/>
                    </a:cubicBezTo>
                    <a:cubicBezTo>
                      <a:pt x="27" y="95"/>
                      <a:pt x="27" y="95"/>
                      <a:pt x="27" y="95"/>
                    </a:cubicBezTo>
                    <a:cubicBezTo>
                      <a:pt x="27" y="98"/>
                      <a:pt x="25" y="101"/>
                      <a:pt x="21" y="101"/>
                    </a:cubicBezTo>
                    <a:close/>
                    <a:moveTo>
                      <a:pt x="27" y="40"/>
                    </a:moveTo>
                    <a:cubicBezTo>
                      <a:pt x="39" y="40"/>
                      <a:pt x="39" y="40"/>
                      <a:pt x="39" y="40"/>
                    </a:cubicBezTo>
                    <a:cubicBezTo>
                      <a:pt x="44" y="40"/>
                      <a:pt x="49" y="37"/>
                      <a:pt x="51" y="32"/>
                    </a:cubicBezTo>
                    <a:cubicBezTo>
                      <a:pt x="51" y="31"/>
                      <a:pt x="51" y="31"/>
                      <a:pt x="51" y="31"/>
                    </a:cubicBezTo>
                    <a:cubicBezTo>
                      <a:pt x="54" y="27"/>
                      <a:pt x="53" y="22"/>
                      <a:pt x="50" y="17"/>
                    </a:cubicBezTo>
                    <a:cubicBezTo>
                      <a:pt x="48" y="14"/>
                      <a:pt x="44" y="12"/>
                      <a:pt x="39" y="12"/>
                    </a:cubicBezTo>
                    <a:cubicBezTo>
                      <a:pt x="27" y="12"/>
                      <a:pt x="27" y="12"/>
                      <a:pt x="27" y="12"/>
                    </a:cubicBezTo>
                    <a:lnTo>
                      <a:pt x="27" y="40"/>
                    </a:lnTo>
                    <a:close/>
                  </a:path>
                </a:pathLst>
              </a:custGeom>
              <a:solidFill>
                <a:srgbClr val="118F50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lIns="89533" tIns="44766" rIns="89533" bIns="44766"/>
              <a:lstStyle/>
              <a:p>
                <a:pPr defTabSz="1020833">
                  <a:defRPr/>
                </a:pPr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22" name="Freeform 915"/>
              <p:cNvSpPr>
                <a:spLocks/>
              </p:cNvSpPr>
              <p:nvPr/>
            </p:nvSpPr>
            <p:spPr bwMode="auto">
              <a:xfrm>
                <a:off x="8265313" y="2462824"/>
                <a:ext cx="255086" cy="43136"/>
              </a:xfrm>
              <a:custGeom>
                <a:avLst/>
                <a:gdLst>
                  <a:gd name="T0" fmla="*/ 59 w 65"/>
                  <a:gd name="T1" fmla="*/ 12 h 12"/>
                  <a:gd name="T2" fmla="*/ 6 w 65"/>
                  <a:gd name="T3" fmla="*/ 12 h 12"/>
                  <a:gd name="T4" fmla="*/ 0 w 65"/>
                  <a:gd name="T5" fmla="*/ 6 h 12"/>
                  <a:gd name="T6" fmla="*/ 6 w 65"/>
                  <a:gd name="T7" fmla="*/ 0 h 12"/>
                  <a:gd name="T8" fmla="*/ 59 w 65"/>
                  <a:gd name="T9" fmla="*/ 0 h 12"/>
                  <a:gd name="T10" fmla="*/ 65 w 65"/>
                  <a:gd name="T11" fmla="*/ 6 h 12"/>
                  <a:gd name="T12" fmla="*/ 59 w 65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12">
                    <a:moveTo>
                      <a:pt x="59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9"/>
                      <a:pt x="0" y="6"/>
                    </a:cubicBezTo>
                    <a:cubicBezTo>
                      <a:pt x="0" y="2"/>
                      <a:pt x="2" y="0"/>
                      <a:pt x="6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62" y="0"/>
                      <a:pt x="65" y="2"/>
                      <a:pt x="65" y="6"/>
                    </a:cubicBezTo>
                    <a:cubicBezTo>
                      <a:pt x="65" y="9"/>
                      <a:pt x="62" y="12"/>
                      <a:pt x="59" y="12"/>
                    </a:cubicBezTo>
                    <a:close/>
                  </a:path>
                </a:pathLst>
              </a:custGeom>
              <a:solidFill>
                <a:srgbClr val="118F50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lIns="89533" tIns="44766" rIns="89533" bIns="44766"/>
              <a:lstStyle/>
              <a:p>
                <a:pPr defTabSz="1020833">
                  <a:defRPr/>
                </a:pPr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24" name="Freeform 917"/>
              <p:cNvSpPr>
                <a:spLocks/>
              </p:cNvSpPr>
              <p:nvPr/>
            </p:nvSpPr>
            <p:spPr bwMode="auto">
              <a:xfrm>
                <a:off x="8161499" y="2026993"/>
                <a:ext cx="74153" cy="182960"/>
              </a:xfrm>
              <a:custGeom>
                <a:avLst/>
                <a:gdLst>
                  <a:gd name="T0" fmla="*/ 6 w 19"/>
                  <a:gd name="T1" fmla="*/ 49 h 49"/>
                  <a:gd name="T2" fmla="*/ 5 w 19"/>
                  <a:gd name="T3" fmla="*/ 48 h 49"/>
                  <a:gd name="T4" fmla="*/ 0 w 19"/>
                  <a:gd name="T5" fmla="*/ 41 h 49"/>
                  <a:gd name="T6" fmla="*/ 7 w 19"/>
                  <a:gd name="T7" fmla="*/ 6 h 49"/>
                  <a:gd name="T8" fmla="*/ 14 w 19"/>
                  <a:gd name="T9" fmla="*/ 1 h 49"/>
                  <a:gd name="T10" fmla="*/ 19 w 19"/>
                  <a:gd name="T11" fmla="*/ 8 h 49"/>
                  <a:gd name="T12" fmla="*/ 12 w 19"/>
                  <a:gd name="T13" fmla="*/ 44 h 49"/>
                  <a:gd name="T14" fmla="*/ 6 w 19"/>
                  <a:gd name="T15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49">
                    <a:moveTo>
                      <a:pt x="6" y="49"/>
                    </a:moveTo>
                    <a:cubicBezTo>
                      <a:pt x="6" y="49"/>
                      <a:pt x="6" y="49"/>
                      <a:pt x="5" y="48"/>
                    </a:cubicBezTo>
                    <a:cubicBezTo>
                      <a:pt x="2" y="48"/>
                      <a:pt x="0" y="45"/>
                      <a:pt x="0" y="41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8" y="2"/>
                      <a:pt x="11" y="0"/>
                      <a:pt x="14" y="1"/>
                    </a:cubicBezTo>
                    <a:cubicBezTo>
                      <a:pt x="17" y="2"/>
                      <a:pt x="19" y="5"/>
                      <a:pt x="19" y="8"/>
                    </a:cubicBezTo>
                    <a:cubicBezTo>
                      <a:pt x="12" y="44"/>
                      <a:pt x="12" y="44"/>
                      <a:pt x="12" y="44"/>
                    </a:cubicBezTo>
                    <a:cubicBezTo>
                      <a:pt x="12" y="47"/>
                      <a:pt x="9" y="49"/>
                      <a:pt x="6" y="49"/>
                    </a:cubicBezTo>
                    <a:close/>
                  </a:path>
                </a:pathLst>
              </a:custGeom>
              <a:solidFill>
                <a:srgbClr val="118F50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lIns="89533" tIns="44766" rIns="89533" bIns="44766"/>
              <a:lstStyle/>
              <a:p>
                <a:pPr defTabSz="1020833">
                  <a:defRPr/>
                </a:pPr>
                <a:endParaRPr lang="en-US" sz="2073" dirty="0">
                  <a:solidFill>
                    <a:prstClr val="black"/>
                  </a:solidFill>
                </a:endParaRPr>
              </a:p>
            </p:txBody>
          </p:sp>
        </p:grpSp>
        <p:cxnSp>
          <p:nvCxnSpPr>
            <p:cNvPr id="14" name="Прямая со стрелкой 13"/>
            <p:cNvCxnSpPr>
              <a:stCxn id="82" idx="11"/>
            </p:cNvCxnSpPr>
            <p:nvPr/>
          </p:nvCxnSpPr>
          <p:spPr>
            <a:xfrm>
              <a:off x="8015652" y="2007549"/>
              <a:ext cx="325648" cy="3176"/>
            </a:xfrm>
            <a:prstGeom prst="straightConnector1">
              <a:avLst/>
            </a:prstGeom>
            <a:ln w="34925">
              <a:solidFill>
                <a:srgbClr val="118F5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Freeform 908"/>
            <p:cNvSpPr>
              <a:spLocks/>
            </p:cNvSpPr>
            <p:nvPr/>
          </p:nvSpPr>
          <p:spPr bwMode="auto">
            <a:xfrm>
              <a:off x="8311118" y="1845549"/>
              <a:ext cx="363772" cy="339882"/>
            </a:xfrm>
            <a:custGeom>
              <a:avLst/>
              <a:gdLst>
                <a:gd name="T0" fmla="*/ 89 w 179"/>
                <a:gd name="T1" fmla="*/ 179 h 179"/>
                <a:gd name="T2" fmla="*/ 0 w 179"/>
                <a:gd name="T3" fmla="*/ 89 h 179"/>
                <a:gd name="T4" fmla="*/ 6 w 179"/>
                <a:gd name="T5" fmla="*/ 83 h 179"/>
                <a:gd name="T6" fmla="*/ 12 w 179"/>
                <a:gd name="T7" fmla="*/ 89 h 179"/>
                <a:gd name="T8" fmla="*/ 89 w 179"/>
                <a:gd name="T9" fmla="*/ 167 h 179"/>
                <a:gd name="T10" fmla="*/ 167 w 179"/>
                <a:gd name="T11" fmla="*/ 89 h 179"/>
                <a:gd name="T12" fmla="*/ 89 w 179"/>
                <a:gd name="T13" fmla="*/ 12 h 179"/>
                <a:gd name="T14" fmla="*/ 40 w 179"/>
                <a:gd name="T15" fmla="*/ 29 h 179"/>
                <a:gd name="T16" fmla="*/ 31 w 179"/>
                <a:gd name="T17" fmla="*/ 29 h 179"/>
                <a:gd name="T18" fmla="*/ 32 w 179"/>
                <a:gd name="T19" fmla="*/ 20 h 179"/>
                <a:gd name="T20" fmla="*/ 89 w 179"/>
                <a:gd name="T21" fmla="*/ 0 h 179"/>
                <a:gd name="T22" fmla="*/ 179 w 179"/>
                <a:gd name="T23" fmla="*/ 89 h 179"/>
                <a:gd name="T24" fmla="*/ 89 w 179"/>
                <a:gd name="T25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9" h="179">
                  <a:moveTo>
                    <a:pt x="89" y="179"/>
                  </a:moveTo>
                  <a:cubicBezTo>
                    <a:pt x="40" y="179"/>
                    <a:pt x="0" y="139"/>
                    <a:pt x="0" y="89"/>
                  </a:cubicBezTo>
                  <a:cubicBezTo>
                    <a:pt x="0" y="86"/>
                    <a:pt x="2" y="83"/>
                    <a:pt x="6" y="83"/>
                  </a:cubicBezTo>
                  <a:cubicBezTo>
                    <a:pt x="9" y="83"/>
                    <a:pt x="12" y="86"/>
                    <a:pt x="12" y="89"/>
                  </a:cubicBezTo>
                  <a:cubicBezTo>
                    <a:pt x="12" y="132"/>
                    <a:pt x="46" y="167"/>
                    <a:pt x="89" y="167"/>
                  </a:cubicBezTo>
                  <a:cubicBezTo>
                    <a:pt x="132" y="167"/>
                    <a:pt x="167" y="132"/>
                    <a:pt x="167" y="89"/>
                  </a:cubicBezTo>
                  <a:cubicBezTo>
                    <a:pt x="167" y="47"/>
                    <a:pt x="132" y="12"/>
                    <a:pt x="89" y="12"/>
                  </a:cubicBezTo>
                  <a:cubicBezTo>
                    <a:pt x="71" y="12"/>
                    <a:pt x="54" y="18"/>
                    <a:pt x="40" y="29"/>
                  </a:cubicBezTo>
                  <a:cubicBezTo>
                    <a:pt x="37" y="32"/>
                    <a:pt x="33" y="31"/>
                    <a:pt x="31" y="29"/>
                  </a:cubicBezTo>
                  <a:cubicBezTo>
                    <a:pt x="29" y="26"/>
                    <a:pt x="30" y="22"/>
                    <a:pt x="32" y="20"/>
                  </a:cubicBezTo>
                  <a:cubicBezTo>
                    <a:pt x="48" y="7"/>
                    <a:pt x="68" y="0"/>
                    <a:pt x="89" y="0"/>
                  </a:cubicBezTo>
                  <a:cubicBezTo>
                    <a:pt x="139" y="0"/>
                    <a:pt x="179" y="40"/>
                    <a:pt x="179" y="89"/>
                  </a:cubicBezTo>
                  <a:cubicBezTo>
                    <a:pt x="179" y="139"/>
                    <a:pt x="139" y="179"/>
                    <a:pt x="89" y="179"/>
                  </a:cubicBezTo>
                  <a:close/>
                </a:path>
              </a:pathLst>
            </a:custGeom>
            <a:solidFill>
              <a:srgbClr val="118F50"/>
            </a:solidFill>
            <a:ln w="9525">
              <a:noFill/>
              <a:round/>
              <a:headEnd/>
              <a:tailEnd/>
            </a:ln>
            <a:extLst/>
          </p:spPr>
          <p:txBody>
            <a:bodyPr lIns="89533" tIns="44766" rIns="89533" bIns="44766"/>
            <a:lstStyle/>
            <a:p>
              <a:pPr defTabSz="1020833">
                <a:defRPr/>
              </a:pPr>
              <a:endParaRPr lang="en-US" sz="2073" dirty="0">
                <a:solidFill>
                  <a:prstClr val="black"/>
                </a:solidFill>
              </a:endParaRPr>
            </a:p>
          </p:txBody>
        </p:sp>
        <p:sp>
          <p:nvSpPr>
            <p:cNvPr id="142" name="Freeform 914"/>
            <p:cNvSpPr>
              <a:spLocks noEditPoints="1"/>
            </p:cNvSpPr>
            <p:nvPr/>
          </p:nvSpPr>
          <p:spPr bwMode="auto">
            <a:xfrm>
              <a:off x="8425492" y="1918608"/>
              <a:ext cx="138201" cy="192176"/>
            </a:xfrm>
            <a:custGeom>
              <a:avLst/>
              <a:gdLst>
                <a:gd name="T0" fmla="*/ 21 w 67"/>
                <a:gd name="T1" fmla="*/ 101 h 101"/>
                <a:gd name="T2" fmla="*/ 15 w 67"/>
                <a:gd name="T3" fmla="*/ 95 h 101"/>
                <a:gd name="T4" fmla="*/ 15 w 67"/>
                <a:gd name="T5" fmla="*/ 52 h 101"/>
                <a:gd name="T6" fmla="*/ 6 w 67"/>
                <a:gd name="T7" fmla="*/ 52 h 101"/>
                <a:gd name="T8" fmla="*/ 0 w 67"/>
                <a:gd name="T9" fmla="*/ 46 h 101"/>
                <a:gd name="T10" fmla="*/ 6 w 67"/>
                <a:gd name="T11" fmla="*/ 40 h 101"/>
                <a:gd name="T12" fmla="*/ 6 w 67"/>
                <a:gd name="T13" fmla="*/ 40 h 101"/>
                <a:gd name="T14" fmla="*/ 15 w 67"/>
                <a:gd name="T15" fmla="*/ 40 h 101"/>
                <a:gd name="T16" fmla="*/ 15 w 67"/>
                <a:gd name="T17" fmla="*/ 6 h 101"/>
                <a:gd name="T18" fmla="*/ 21 w 67"/>
                <a:gd name="T19" fmla="*/ 0 h 101"/>
                <a:gd name="T20" fmla="*/ 39 w 67"/>
                <a:gd name="T21" fmla="*/ 0 h 101"/>
                <a:gd name="T22" fmla="*/ 60 w 67"/>
                <a:gd name="T23" fmla="*/ 10 h 101"/>
                <a:gd name="T24" fmla="*/ 62 w 67"/>
                <a:gd name="T25" fmla="*/ 37 h 101"/>
                <a:gd name="T26" fmla="*/ 62 w 67"/>
                <a:gd name="T27" fmla="*/ 38 h 101"/>
                <a:gd name="T28" fmla="*/ 39 w 67"/>
                <a:gd name="T29" fmla="*/ 52 h 101"/>
                <a:gd name="T30" fmla="*/ 39 w 67"/>
                <a:gd name="T31" fmla="*/ 52 h 101"/>
                <a:gd name="T32" fmla="*/ 27 w 67"/>
                <a:gd name="T33" fmla="*/ 52 h 101"/>
                <a:gd name="T34" fmla="*/ 27 w 67"/>
                <a:gd name="T35" fmla="*/ 95 h 101"/>
                <a:gd name="T36" fmla="*/ 21 w 67"/>
                <a:gd name="T37" fmla="*/ 101 h 101"/>
                <a:gd name="T38" fmla="*/ 27 w 67"/>
                <a:gd name="T39" fmla="*/ 40 h 101"/>
                <a:gd name="T40" fmla="*/ 39 w 67"/>
                <a:gd name="T41" fmla="*/ 40 h 101"/>
                <a:gd name="T42" fmla="*/ 51 w 67"/>
                <a:gd name="T43" fmla="*/ 32 h 101"/>
                <a:gd name="T44" fmla="*/ 51 w 67"/>
                <a:gd name="T45" fmla="*/ 31 h 101"/>
                <a:gd name="T46" fmla="*/ 50 w 67"/>
                <a:gd name="T47" fmla="*/ 17 h 101"/>
                <a:gd name="T48" fmla="*/ 39 w 67"/>
                <a:gd name="T49" fmla="*/ 12 h 101"/>
                <a:gd name="T50" fmla="*/ 27 w 67"/>
                <a:gd name="T51" fmla="*/ 12 h 101"/>
                <a:gd name="T52" fmla="*/ 27 w 67"/>
                <a:gd name="T53" fmla="*/ 4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7" h="101">
                  <a:moveTo>
                    <a:pt x="21" y="101"/>
                  </a:moveTo>
                  <a:cubicBezTo>
                    <a:pt x="18" y="101"/>
                    <a:pt x="15" y="98"/>
                    <a:pt x="15" y="95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6" y="52"/>
                    <a:pt x="6" y="52"/>
                    <a:pt x="6" y="52"/>
                  </a:cubicBezTo>
                  <a:cubicBezTo>
                    <a:pt x="2" y="52"/>
                    <a:pt x="0" y="49"/>
                    <a:pt x="0" y="46"/>
                  </a:cubicBezTo>
                  <a:cubicBezTo>
                    <a:pt x="0" y="42"/>
                    <a:pt x="2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3"/>
                    <a:pt x="18" y="0"/>
                    <a:pt x="21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8" y="0"/>
                    <a:pt x="55" y="4"/>
                    <a:pt x="60" y="10"/>
                  </a:cubicBezTo>
                  <a:cubicBezTo>
                    <a:pt x="66" y="18"/>
                    <a:pt x="67" y="28"/>
                    <a:pt x="62" y="37"/>
                  </a:cubicBezTo>
                  <a:cubicBezTo>
                    <a:pt x="62" y="38"/>
                    <a:pt x="62" y="38"/>
                    <a:pt x="62" y="38"/>
                  </a:cubicBezTo>
                  <a:cubicBezTo>
                    <a:pt x="57" y="46"/>
                    <a:pt x="49" y="52"/>
                    <a:pt x="39" y="52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27" y="95"/>
                    <a:pt x="27" y="95"/>
                    <a:pt x="27" y="95"/>
                  </a:cubicBezTo>
                  <a:cubicBezTo>
                    <a:pt x="27" y="98"/>
                    <a:pt x="25" y="101"/>
                    <a:pt x="21" y="101"/>
                  </a:cubicBezTo>
                  <a:close/>
                  <a:moveTo>
                    <a:pt x="27" y="40"/>
                  </a:moveTo>
                  <a:cubicBezTo>
                    <a:pt x="39" y="40"/>
                    <a:pt x="39" y="40"/>
                    <a:pt x="39" y="40"/>
                  </a:cubicBezTo>
                  <a:cubicBezTo>
                    <a:pt x="44" y="40"/>
                    <a:pt x="49" y="37"/>
                    <a:pt x="51" y="32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4" y="27"/>
                    <a:pt x="53" y="22"/>
                    <a:pt x="50" y="17"/>
                  </a:cubicBezTo>
                  <a:cubicBezTo>
                    <a:pt x="48" y="14"/>
                    <a:pt x="44" y="12"/>
                    <a:pt x="39" y="12"/>
                  </a:cubicBezTo>
                  <a:cubicBezTo>
                    <a:pt x="27" y="12"/>
                    <a:pt x="27" y="12"/>
                    <a:pt x="27" y="12"/>
                  </a:cubicBezTo>
                  <a:lnTo>
                    <a:pt x="27" y="40"/>
                  </a:lnTo>
                  <a:close/>
                </a:path>
              </a:pathLst>
            </a:custGeom>
            <a:solidFill>
              <a:srgbClr val="118F50"/>
            </a:solidFill>
            <a:ln w="9525">
              <a:noFill/>
              <a:round/>
              <a:headEnd/>
              <a:tailEnd/>
            </a:ln>
            <a:extLst/>
          </p:spPr>
          <p:txBody>
            <a:bodyPr lIns="89533" tIns="44766" rIns="89533" bIns="44766"/>
            <a:lstStyle/>
            <a:p>
              <a:pPr defTabSz="1020833">
                <a:defRPr/>
              </a:pPr>
              <a:endParaRPr lang="en-US" sz="2073" dirty="0">
                <a:solidFill>
                  <a:prstClr val="black"/>
                </a:solidFill>
              </a:endParaRPr>
            </a:p>
          </p:txBody>
        </p:sp>
        <p:sp>
          <p:nvSpPr>
            <p:cNvPr id="143" name="Freeform 915"/>
            <p:cNvSpPr>
              <a:spLocks/>
            </p:cNvSpPr>
            <p:nvPr/>
          </p:nvSpPr>
          <p:spPr bwMode="auto">
            <a:xfrm>
              <a:off x="8425492" y="2031372"/>
              <a:ext cx="133436" cy="22235"/>
            </a:xfrm>
            <a:custGeom>
              <a:avLst/>
              <a:gdLst>
                <a:gd name="T0" fmla="*/ 59 w 65"/>
                <a:gd name="T1" fmla="*/ 12 h 12"/>
                <a:gd name="T2" fmla="*/ 6 w 65"/>
                <a:gd name="T3" fmla="*/ 12 h 12"/>
                <a:gd name="T4" fmla="*/ 0 w 65"/>
                <a:gd name="T5" fmla="*/ 6 h 12"/>
                <a:gd name="T6" fmla="*/ 6 w 65"/>
                <a:gd name="T7" fmla="*/ 0 h 12"/>
                <a:gd name="T8" fmla="*/ 59 w 65"/>
                <a:gd name="T9" fmla="*/ 0 h 12"/>
                <a:gd name="T10" fmla="*/ 65 w 65"/>
                <a:gd name="T11" fmla="*/ 6 h 12"/>
                <a:gd name="T12" fmla="*/ 59 w 6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12">
                  <a:moveTo>
                    <a:pt x="59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2" y="0"/>
                    <a:pt x="65" y="2"/>
                    <a:pt x="65" y="6"/>
                  </a:cubicBezTo>
                  <a:cubicBezTo>
                    <a:pt x="65" y="9"/>
                    <a:pt x="62" y="12"/>
                    <a:pt x="59" y="12"/>
                  </a:cubicBezTo>
                  <a:close/>
                </a:path>
              </a:pathLst>
            </a:custGeom>
            <a:solidFill>
              <a:srgbClr val="118F50"/>
            </a:solidFill>
            <a:ln w="9525">
              <a:noFill/>
              <a:round/>
              <a:headEnd/>
              <a:tailEnd/>
            </a:ln>
            <a:extLst/>
          </p:spPr>
          <p:txBody>
            <a:bodyPr lIns="89533" tIns="44766" rIns="89533" bIns="44766"/>
            <a:lstStyle/>
            <a:p>
              <a:pPr defTabSz="1020833">
                <a:defRPr/>
              </a:pPr>
              <a:endParaRPr lang="en-US" sz="2073" dirty="0">
                <a:solidFill>
                  <a:prstClr val="black"/>
                </a:solidFill>
              </a:endParaRPr>
            </a:p>
          </p:txBody>
        </p:sp>
        <p:sp>
          <p:nvSpPr>
            <p:cNvPr id="144" name="Freeform 917"/>
            <p:cNvSpPr>
              <a:spLocks/>
            </p:cNvSpPr>
            <p:nvPr/>
          </p:nvSpPr>
          <p:spPr bwMode="auto">
            <a:xfrm>
              <a:off x="8371482" y="1809019"/>
              <a:ext cx="38125" cy="93706"/>
            </a:xfrm>
            <a:custGeom>
              <a:avLst/>
              <a:gdLst>
                <a:gd name="T0" fmla="*/ 6 w 19"/>
                <a:gd name="T1" fmla="*/ 49 h 49"/>
                <a:gd name="T2" fmla="*/ 5 w 19"/>
                <a:gd name="T3" fmla="*/ 48 h 49"/>
                <a:gd name="T4" fmla="*/ 0 w 19"/>
                <a:gd name="T5" fmla="*/ 41 h 49"/>
                <a:gd name="T6" fmla="*/ 7 w 19"/>
                <a:gd name="T7" fmla="*/ 6 h 49"/>
                <a:gd name="T8" fmla="*/ 14 w 19"/>
                <a:gd name="T9" fmla="*/ 1 h 49"/>
                <a:gd name="T10" fmla="*/ 19 w 19"/>
                <a:gd name="T11" fmla="*/ 8 h 49"/>
                <a:gd name="T12" fmla="*/ 12 w 19"/>
                <a:gd name="T13" fmla="*/ 44 h 49"/>
                <a:gd name="T14" fmla="*/ 6 w 19"/>
                <a:gd name="T15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49">
                  <a:moveTo>
                    <a:pt x="6" y="49"/>
                  </a:moveTo>
                  <a:cubicBezTo>
                    <a:pt x="6" y="49"/>
                    <a:pt x="6" y="49"/>
                    <a:pt x="5" y="48"/>
                  </a:cubicBezTo>
                  <a:cubicBezTo>
                    <a:pt x="2" y="48"/>
                    <a:pt x="0" y="45"/>
                    <a:pt x="0" y="41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8" y="2"/>
                    <a:pt x="11" y="0"/>
                    <a:pt x="14" y="1"/>
                  </a:cubicBezTo>
                  <a:cubicBezTo>
                    <a:pt x="17" y="2"/>
                    <a:pt x="19" y="5"/>
                    <a:pt x="19" y="8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7"/>
                    <a:pt x="9" y="49"/>
                    <a:pt x="6" y="49"/>
                  </a:cubicBezTo>
                  <a:close/>
                </a:path>
              </a:pathLst>
            </a:custGeom>
            <a:solidFill>
              <a:srgbClr val="118F50"/>
            </a:solidFill>
            <a:ln w="9525">
              <a:noFill/>
              <a:round/>
              <a:headEnd/>
              <a:tailEnd/>
            </a:ln>
            <a:extLst/>
          </p:spPr>
          <p:txBody>
            <a:bodyPr lIns="89533" tIns="44766" rIns="89533" bIns="44766"/>
            <a:lstStyle/>
            <a:p>
              <a:pPr defTabSz="1020833">
                <a:defRPr/>
              </a:pPr>
              <a:endParaRPr lang="en-US" sz="2073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277" name="Группа 30"/>
          <p:cNvGrpSpPr>
            <a:grpSpLocks/>
          </p:cNvGrpSpPr>
          <p:nvPr/>
        </p:nvGrpSpPr>
        <p:grpSpPr bwMode="auto">
          <a:xfrm>
            <a:off x="3454400" y="1773238"/>
            <a:ext cx="823913" cy="593725"/>
            <a:chOff x="3074038" y="1685088"/>
            <a:chExt cx="823064" cy="594541"/>
          </a:xfrm>
        </p:grpSpPr>
        <p:sp>
          <p:nvSpPr>
            <p:cNvPr id="146" name="Freeform 1389"/>
            <p:cNvSpPr>
              <a:spLocks noEditPoints="1"/>
            </p:cNvSpPr>
            <p:nvPr/>
          </p:nvSpPr>
          <p:spPr bwMode="auto">
            <a:xfrm>
              <a:off x="3074038" y="1875850"/>
              <a:ext cx="732669" cy="403779"/>
            </a:xfrm>
            <a:custGeom>
              <a:avLst/>
              <a:gdLst>
                <a:gd name="T0" fmla="*/ 33 w 320"/>
                <a:gd name="T1" fmla="*/ 179 h 179"/>
                <a:gd name="T2" fmla="*/ 16 w 320"/>
                <a:gd name="T3" fmla="*/ 163 h 179"/>
                <a:gd name="T4" fmla="*/ 1 w 320"/>
                <a:gd name="T5" fmla="*/ 57 h 179"/>
                <a:gd name="T6" fmla="*/ 16 w 320"/>
                <a:gd name="T7" fmla="*/ 37 h 179"/>
                <a:gd name="T8" fmla="*/ 286 w 320"/>
                <a:gd name="T9" fmla="*/ 2 h 179"/>
                <a:gd name="T10" fmla="*/ 305 w 320"/>
                <a:gd name="T11" fmla="*/ 17 h 179"/>
                <a:gd name="T12" fmla="*/ 319 w 320"/>
                <a:gd name="T13" fmla="*/ 123 h 179"/>
                <a:gd name="T14" fmla="*/ 316 w 320"/>
                <a:gd name="T15" fmla="*/ 136 h 179"/>
                <a:gd name="T16" fmla="*/ 305 w 320"/>
                <a:gd name="T17" fmla="*/ 143 h 179"/>
                <a:gd name="T18" fmla="*/ 35 w 320"/>
                <a:gd name="T19" fmla="*/ 178 h 179"/>
                <a:gd name="T20" fmla="*/ 33 w 320"/>
                <a:gd name="T21" fmla="*/ 179 h 179"/>
                <a:gd name="T22" fmla="*/ 288 w 320"/>
                <a:gd name="T23" fmla="*/ 13 h 179"/>
                <a:gd name="T24" fmla="*/ 288 w 320"/>
                <a:gd name="T25" fmla="*/ 14 h 179"/>
                <a:gd name="T26" fmla="*/ 18 w 320"/>
                <a:gd name="T27" fmla="*/ 49 h 179"/>
                <a:gd name="T28" fmla="*/ 13 w 320"/>
                <a:gd name="T29" fmla="*/ 55 h 179"/>
                <a:gd name="T30" fmla="*/ 27 w 320"/>
                <a:gd name="T31" fmla="*/ 162 h 179"/>
                <a:gd name="T32" fmla="*/ 33 w 320"/>
                <a:gd name="T33" fmla="*/ 167 h 179"/>
                <a:gd name="T34" fmla="*/ 303 w 320"/>
                <a:gd name="T35" fmla="*/ 131 h 179"/>
                <a:gd name="T36" fmla="*/ 307 w 320"/>
                <a:gd name="T37" fmla="*/ 129 h 179"/>
                <a:gd name="T38" fmla="*/ 308 w 320"/>
                <a:gd name="T39" fmla="*/ 125 h 179"/>
                <a:gd name="T40" fmla="*/ 293 w 320"/>
                <a:gd name="T41" fmla="*/ 18 h 179"/>
                <a:gd name="T42" fmla="*/ 288 w 320"/>
                <a:gd name="T43" fmla="*/ 13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0" h="179">
                  <a:moveTo>
                    <a:pt x="33" y="179"/>
                  </a:moveTo>
                  <a:cubicBezTo>
                    <a:pt x="24" y="179"/>
                    <a:pt x="17" y="172"/>
                    <a:pt x="16" y="163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0" y="47"/>
                    <a:pt x="7" y="38"/>
                    <a:pt x="16" y="37"/>
                  </a:cubicBezTo>
                  <a:cubicBezTo>
                    <a:pt x="286" y="2"/>
                    <a:pt x="286" y="2"/>
                    <a:pt x="286" y="2"/>
                  </a:cubicBezTo>
                  <a:cubicBezTo>
                    <a:pt x="296" y="0"/>
                    <a:pt x="304" y="7"/>
                    <a:pt x="305" y="17"/>
                  </a:cubicBezTo>
                  <a:cubicBezTo>
                    <a:pt x="319" y="123"/>
                    <a:pt x="319" y="123"/>
                    <a:pt x="319" y="123"/>
                  </a:cubicBezTo>
                  <a:cubicBezTo>
                    <a:pt x="320" y="128"/>
                    <a:pt x="319" y="133"/>
                    <a:pt x="316" y="136"/>
                  </a:cubicBezTo>
                  <a:cubicBezTo>
                    <a:pt x="313" y="140"/>
                    <a:pt x="309" y="142"/>
                    <a:pt x="305" y="143"/>
                  </a:cubicBezTo>
                  <a:cubicBezTo>
                    <a:pt x="35" y="178"/>
                    <a:pt x="35" y="178"/>
                    <a:pt x="35" y="178"/>
                  </a:cubicBezTo>
                  <a:cubicBezTo>
                    <a:pt x="34" y="179"/>
                    <a:pt x="33" y="179"/>
                    <a:pt x="33" y="179"/>
                  </a:cubicBezTo>
                  <a:close/>
                  <a:moveTo>
                    <a:pt x="288" y="13"/>
                  </a:moveTo>
                  <a:cubicBezTo>
                    <a:pt x="288" y="13"/>
                    <a:pt x="288" y="14"/>
                    <a:pt x="288" y="14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5" y="50"/>
                    <a:pt x="13" y="52"/>
                    <a:pt x="13" y="55"/>
                  </a:cubicBezTo>
                  <a:cubicBezTo>
                    <a:pt x="27" y="162"/>
                    <a:pt x="27" y="162"/>
                    <a:pt x="27" y="162"/>
                  </a:cubicBezTo>
                  <a:cubicBezTo>
                    <a:pt x="28" y="165"/>
                    <a:pt x="30" y="167"/>
                    <a:pt x="33" y="167"/>
                  </a:cubicBezTo>
                  <a:cubicBezTo>
                    <a:pt x="303" y="131"/>
                    <a:pt x="303" y="131"/>
                    <a:pt x="303" y="131"/>
                  </a:cubicBezTo>
                  <a:cubicBezTo>
                    <a:pt x="304" y="131"/>
                    <a:pt x="306" y="130"/>
                    <a:pt x="307" y="129"/>
                  </a:cubicBezTo>
                  <a:cubicBezTo>
                    <a:pt x="307" y="128"/>
                    <a:pt x="308" y="126"/>
                    <a:pt x="308" y="125"/>
                  </a:cubicBezTo>
                  <a:cubicBezTo>
                    <a:pt x="293" y="18"/>
                    <a:pt x="293" y="18"/>
                    <a:pt x="293" y="18"/>
                  </a:cubicBezTo>
                  <a:cubicBezTo>
                    <a:pt x="293" y="15"/>
                    <a:pt x="291" y="13"/>
                    <a:pt x="288" y="13"/>
                  </a:cubicBezTo>
                  <a:close/>
                </a:path>
              </a:pathLst>
            </a:custGeom>
            <a:solidFill>
              <a:srgbClr val="118F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9533" tIns="44766" rIns="89533" bIns="44766"/>
            <a:lstStyle/>
            <a:p>
              <a:pPr defTabSz="1020833">
                <a:defRPr/>
              </a:pPr>
              <a:endParaRPr lang="en-US" sz="2073" dirty="0">
                <a:solidFill>
                  <a:prstClr val="black"/>
                </a:solidFill>
              </a:endParaRPr>
            </a:p>
          </p:txBody>
        </p:sp>
        <p:sp>
          <p:nvSpPr>
            <p:cNvPr id="147" name="Freeform 1390"/>
            <p:cNvSpPr>
              <a:spLocks/>
            </p:cNvSpPr>
            <p:nvPr/>
          </p:nvSpPr>
          <p:spPr bwMode="auto">
            <a:xfrm>
              <a:off x="3146988" y="1732778"/>
              <a:ext cx="750114" cy="327474"/>
            </a:xfrm>
            <a:custGeom>
              <a:avLst/>
              <a:gdLst>
                <a:gd name="T0" fmla="*/ 294 w 328"/>
                <a:gd name="T1" fmla="*/ 145 h 145"/>
                <a:gd name="T2" fmla="*/ 289 w 328"/>
                <a:gd name="T3" fmla="*/ 141 h 145"/>
                <a:gd name="T4" fmla="*/ 293 w 328"/>
                <a:gd name="T5" fmla="*/ 133 h 145"/>
                <a:gd name="T6" fmla="*/ 312 w 328"/>
                <a:gd name="T7" fmla="*/ 127 h 145"/>
                <a:gd name="T8" fmla="*/ 315 w 328"/>
                <a:gd name="T9" fmla="*/ 124 h 145"/>
                <a:gd name="T10" fmla="*/ 316 w 328"/>
                <a:gd name="T11" fmla="*/ 120 h 145"/>
                <a:gd name="T12" fmla="*/ 285 w 328"/>
                <a:gd name="T13" fmla="*/ 17 h 145"/>
                <a:gd name="T14" fmla="*/ 283 w 328"/>
                <a:gd name="T15" fmla="*/ 14 h 145"/>
                <a:gd name="T16" fmla="*/ 279 w 328"/>
                <a:gd name="T17" fmla="*/ 13 h 145"/>
                <a:gd name="T18" fmla="*/ 18 w 328"/>
                <a:gd name="T19" fmla="*/ 90 h 145"/>
                <a:gd name="T20" fmla="*/ 14 w 328"/>
                <a:gd name="T21" fmla="*/ 97 h 145"/>
                <a:gd name="T22" fmla="*/ 10 w 328"/>
                <a:gd name="T23" fmla="*/ 104 h 145"/>
                <a:gd name="T24" fmla="*/ 3 w 328"/>
                <a:gd name="T25" fmla="*/ 100 h 145"/>
                <a:gd name="T26" fmla="*/ 14 w 328"/>
                <a:gd name="T27" fmla="*/ 79 h 145"/>
                <a:gd name="T28" fmla="*/ 275 w 328"/>
                <a:gd name="T29" fmla="*/ 2 h 145"/>
                <a:gd name="T30" fmla="*/ 288 w 328"/>
                <a:gd name="T31" fmla="*/ 3 h 145"/>
                <a:gd name="T32" fmla="*/ 297 w 328"/>
                <a:gd name="T33" fmla="*/ 13 h 145"/>
                <a:gd name="T34" fmla="*/ 327 w 328"/>
                <a:gd name="T35" fmla="*/ 117 h 145"/>
                <a:gd name="T36" fmla="*/ 326 w 328"/>
                <a:gd name="T37" fmla="*/ 130 h 145"/>
                <a:gd name="T38" fmla="*/ 315 w 328"/>
                <a:gd name="T39" fmla="*/ 138 h 145"/>
                <a:gd name="T40" fmla="*/ 296 w 328"/>
                <a:gd name="T41" fmla="*/ 145 h 145"/>
                <a:gd name="T42" fmla="*/ 294 w 328"/>
                <a:gd name="T4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8" h="145">
                  <a:moveTo>
                    <a:pt x="294" y="145"/>
                  </a:moveTo>
                  <a:cubicBezTo>
                    <a:pt x="292" y="145"/>
                    <a:pt x="290" y="143"/>
                    <a:pt x="289" y="141"/>
                  </a:cubicBezTo>
                  <a:cubicBezTo>
                    <a:pt x="288" y="138"/>
                    <a:pt x="289" y="134"/>
                    <a:pt x="293" y="133"/>
                  </a:cubicBezTo>
                  <a:cubicBezTo>
                    <a:pt x="312" y="127"/>
                    <a:pt x="312" y="127"/>
                    <a:pt x="312" y="127"/>
                  </a:cubicBezTo>
                  <a:cubicBezTo>
                    <a:pt x="313" y="126"/>
                    <a:pt x="315" y="126"/>
                    <a:pt x="315" y="124"/>
                  </a:cubicBezTo>
                  <a:cubicBezTo>
                    <a:pt x="316" y="123"/>
                    <a:pt x="316" y="122"/>
                    <a:pt x="316" y="120"/>
                  </a:cubicBezTo>
                  <a:cubicBezTo>
                    <a:pt x="285" y="17"/>
                    <a:pt x="285" y="17"/>
                    <a:pt x="285" y="17"/>
                  </a:cubicBezTo>
                  <a:cubicBezTo>
                    <a:pt x="285" y="15"/>
                    <a:pt x="284" y="14"/>
                    <a:pt x="283" y="14"/>
                  </a:cubicBezTo>
                  <a:cubicBezTo>
                    <a:pt x="281" y="13"/>
                    <a:pt x="280" y="13"/>
                    <a:pt x="279" y="13"/>
                  </a:cubicBezTo>
                  <a:cubicBezTo>
                    <a:pt x="18" y="90"/>
                    <a:pt x="18" y="90"/>
                    <a:pt x="18" y="90"/>
                  </a:cubicBezTo>
                  <a:cubicBezTo>
                    <a:pt x="15" y="91"/>
                    <a:pt x="13" y="94"/>
                    <a:pt x="14" y="97"/>
                  </a:cubicBezTo>
                  <a:cubicBezTo>
                    <a:pt x="15" y="100"/>
                    <a:pt x="13" y="103"/>
                    <a:pt x="10" y="104"/>
                  </a:cubicBezTo>
                  <a:cubicBezTo>
                    <a:pt x="7" y="105"/>
                    <a:pt x="4" y="103"/>
                    <a:pt x="3" y="100"/>
                  </a:cubicBezTo>
                  <a:cubicBezTo>
                    <a:pt x="0" y="91"/>
                    <a:pt x="5" y="81"/>
                    <a:pt x="14" y="79"/>
                  </a:cubicBezTo>
                  <a:cubicBezTo>
                    <a:pt x="275" y="2"/>
                    <a:pt x="275" y="2"/>
                    <a:pt x="275" y="2"/>
                  </a:cubicBezTo>
                  <a:cubicBezTo>
                    <a:pt x="280" y="0"/>
                    <a:pt x="284" y="1"/>
                    <a:pt x="288" y="3"/>
                  </a:cubicBezTo>
                  <a:cubicBezTo>
                    <a:pt x="292" y="5"/>
                    <a:pt x="295" y="9"/>
                    <a:pt x="297" y="13"/>
                  </a:cubicBezTo>
                  <a:cubicBezTo>
                    <a:pt x="327" y="117"/>
                    <a:pt x="327" y="117"/>
                    <a:pt x="327" y="117"/>
                  </a:cubicBezTo>
                  <a:cubicBezTo>
                    <a:pt x="328" y="121"/>
                    <a:pt x="328" y="126"/>
                    <a:pt x="326" y="130"/>
                  </a:cubicBezTo>
                  <a:cubicBezTo>
                    <a:pt x="324" y="134"/>
                    <a:pt x="320" y="137"/>
                    <a:pt x="315" y="138"/>
                  </a:cubicBezTo>
                  <a:cubicBezTo>
                    <a:pt x="296" y="145"/>
                    <a:pt x="296" y="145"/>
                    <a:pt x="296" y="145"/>
                  </a:cubicBezTo>
                  <a:cubicBezTo>
                    <a:pt x="296" y="145"/>
                    <a:pt x="295" y="145"/>
                    <a:pt x="294" y="145"/>
                  </a:cubicBezTo>
                  <a:close/>
                </a:path>
              </a:pathLst>
            </a:custGeom>
            <a:solidFill>
              <a:srgbClr val="118F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9533" tIns="44766" rIns="89533" bIns="44766"/>
            <a:lstStyle/>
            <a:p>
              <a:pPr defTabSz="1020833">
                <a:defRPr/>
              </a:pPr>
              <a:endParaRPr lang="en-US" sz="2073" dirty="0">
                <a:solidFill>
                  <a:prstClr val="black"/>
                </a:solidFill>
              </a:endParaRPr>
            </a:p>
          </p:txBody>
        </p:sp>
        <p:sp>
          <p:nvSpPr>
            <p:cNvPr id="148" name="Freeform 1391"/>
            <p:cNvSpPr>
              <a:spLocks/>
            </p:cNvSpPr>
            <p:nvPr/>
          </p:nvSpPr>
          <p:spPr bwMode="auto">
            <a:xfrm>
              <a:off x="3343635" y="1685088"/>
              <a:ext cx="263253" cy="192351"/>
            </a:xfrm>
            <a:custGeom>
              <a:avLst/>
              <a:gdLst>
                <a:gd name="T0" fmla="*/ 7 w 115"/>
                <a:gd name="T1" fmla="*/ 85 h 85"/>
                <a:gd name="T2" fmla="*/ 3 w 115"/>
                <a:gd name="T3" fmla="*/ 84 h 85"/>
                <a:gd name="T4" fmla="*/ 2 w 115"/>
                <a:gd name="T5" fmla="*/ 75 h 85"/>
                <a:gd name="T6" fmla="*/ 65 w 115"/>
                <a:gd name="T7" fmla="*/ 7 h 85"/>
                <a:gd name="T8" fmla="*/ 89 w 115"/>
                <a:gd name="T9" fmla="*/ 6 h 85"/>
                <a:gd name="T10" fmla="*/ 113 w 115"/>
                <a:gd name="T11" fmla="*/ 28 h 85"/>
                <a:gd name="T12" fmla="*/ 113 w 115"/>
                <a:gd name="T13" fmla="*/ 36 h 85"/>
                <a:gd name="T14" fmla="*/ 105 w 115"/>
                <a:gd name="T15" fmla="*/ 36 h 85"/>
                <a:gd name="T16" fmla="*/ 81 w 115"/>
                <a:gd name="T17" fmla="*/ 15 h 85"/>
                <a:gd name="T18" fmla="*/ 74 w 115"/>
                <a:gd name="T19" fmla="*/ 15 h 85"/>
                <a:gd name="T20" fmla="*/ 11 w 115"/>
                <a:gd name="T21" fmla="*/ 83 h 85"/>
                <a:gd name="T22" fmla="*/ 7 w 115"/>
                <a:gd name="T23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" h="85">
                  <a:moveTo>
                    <a:pt x="7" y="85"/>
                  </a:moveTo>
                  <a:cubicBezTo>
                    <a:pt x="5" y="85"/>
                    <a:pt x="4" y="85"/>
                    <a:pt x="3" y="84"/>
                  </a:cubicBezTo>
                  <a:cubicBezTo>
                    <a:pt x="0" y="82"/>
                    <a:pt x="0" y="78"/>
                    <a:pt x="2" y="75"/>
                  </a:cubicBezTo>
                  <a:cubicBezTo>
                    <a:pt x="65" y="7"/>
                    <a:pt x="65" y="7"/>
                    <a:pt x="65" y="7"/>
                  </a:cubicBezTo>
                  <a:cubicBezTo>
                    <a:pt x="71" y="0"/>
                    <a:pt x="82" y="0"/>
                    <a:pt x="89" y="6"/>
                  </a:cubicBezTo>
                  <a:cubicBezTo>
                    <a:pt x="113" y="28"/>
                    <a:pt x="113" y="28"/>
                    <a:pt x="113" y="28"/>
                  </a:cubicBezTo>
                  <a:cubicBezTo>
                    <a:pt x="115" y="30"/>
                    <a:pt x="115" y="34"/>
                    <a:pt x="113" y="36"/>
                  </a:cubicBezTo>
                  <a:cubicBezTo>
                    <a:pt x="111" y="38"/>
                    <a:pt x="107" y="39"/>
                    <a:pt x="105" y="36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79" y="13"/>
                    <a:pt x="76" y="13"/>
                    <a:pt x="74" y="15"/>
                  </a:cubicBezTo>
                  <a:cubicBezTo>
                    <a:pt x="11" y="83"/>
                    <a:pt x="11" y="83"/>
                    <a:pt x="11" y="83"/>
                  </a:cubicBezTo>
                  <a:cubicBezTo>
                    <a:pt x="10" y="85"/>
                    <a:pt x="8" y="85"/>
                    <a:pt x="7" y="85"/>
                  </a:cubicBezTo>
                  <a:close/>
                </a:path>
              </a:pathLst>
            </a:custGeom>
            <a:solidFill>
              <a:srgbClr val="118F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9533" tIns="44766" rIns="89533" bIns="44766"/>
            <a:lstStyle/>
            <a:p>
              <a:pPr defTabSz="1020833">
                <a:defRPr/>
              </a:pPr>
              <a:endParaRPr lang="en-US" sz="2073" dirty="0">
                <a:solidFill>
                  <a:prstClr val="black"/>
                </a:solidFill>
              </a:endParaRPr>
            </a:p>
          </p:txBody>
        </p:sp>
        <p:sp>
          <p:nvSpPr>
            <p:cNvPr id="154" name="Freeform 1397"/>
            <p:cNvSpPr>
              <a:spLocks/>
            </p:cNvSpPr>
            <p:nvPr/>
          </p:nvSpPr>
          <p:spPr bwMode="auto">
            <a:xfrm>
              <a:off x="3140644" y="1983948"/>
              <a:ext cx="233123" cy="240041"/>
            </a:xfrm>
            <a:custGeom>
              <a:avLst/>
              <a:gdLst>
                <a:gd name="T0" fmla="*/ 27 w 102"/>
                <a:gd name="T1" fmla="*/ 106 h 106"/>
                <a:gd name="T2" fmla="*/ 10 w 102"/>
                <a:gd name="T3" fmla="*/ 91 h 106"/>
                <a:gd name="T4" fmla="*/ 2 w 102"/>
                <a:gd name="T5" fmla="*/ 29 h 106"/>
                <a:gd name="T6" fmla="*/ 17 w 102"/>
                <a:gd name="T7" fmla="*/ 9 h 106"/>
                <a:gd name="T8" fmla="*/ 84 w 102"/>
                <a:gd name="T9" fmla="*/ 1 h 106"/>
                <a:gd name="T10" fmla="*/ 91 w 102"/>
                <a:gd name="T11" fmla="*/ 6 h 106"/>
                <a:gd name="T12" fmla="*/ 85 w 102"/>
                <a:gd name="T13" fmla="*/ 12 h 106"/>
                <a:gd name="T14" fmla="*/ 18 w 102"/>
                <a:gd name="T15" fmla="*/ 21 h 106"/>
                <a:gd name="T16" fmla="*/ 14 w 102"/>
                <a:gd name="T17" fmla="*/ 28 h 106"/>
                <a:gd name="T18" fmla="*/ 22 w 102"/>
                <a:gd name="T19" fmla="*/ 89 h 106"/>
                <a:gd name="T20" fmla="*/ 28 w 102"/>
                <a:gd name="T21" fmla="*/ 94 h 106"/>
                <a:gd name="T22" fmla="*/ 95 w 102"/>
                <a:gd name="T23" fmla="*/ 85 h 106"/>
                <a:gd name="T24" fmla="*/ 102 w 102"/>
                <a:gd name="T25" fmla="*/ 90 h 106"/>
                <a:gd name="T26" fmla="*/ 97 w 102"/>
                <a:gd name="T27" fmla="*/ 97 h 106"/>
                <a:gd name="T28" fmla="*/ 30 w 102"/>
                <a:gd name="T29" fmla="*/ 106 h 106"/>
                <a:gd name="T30" fmla="*/ 27 w 102"/>
                <a:gd name="T31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2" h="106">
                  <a:moveTo>
                    <a:pt x="27" y="106"/>
                  </a:moveTo>
                  <a:cubicBezTo>
                    <a:pt x="19" y="106"/>
                    <a:pt x="11" y="99"/>
                    <a:pt x="10" y="91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0" y="20"/>
                    <a:pt x="7" y="11"/>
                    <a:pt x="17" y="9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7" y="0"/>
                    <a:pt x="90" y="2"/>
                    <a:pt x="91" y="6"/>
                  </a:cubicBezTo>
                  <a:cubicBezTo>
                    <a:pt x="91" y="9"/>
                    <a:pt x="89" y="12"/>
                    <a:pt x="85" y="1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5" y="22"/>
                    <a:pt x="13" y="25"/>
                    <a:pt x="14" y="28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22" y="92"/>
                    <a:pt x="25" y="94"/>
                    <a:pt x="28" y="94"/>
                  </a:cubicBezTo>
                  <a:cubicBezTo>
                    <a:pt x="95" y="85"/>
                    <a:pt x="95" y="85"/>
                    <a:pt x="95" y="85"/>
                  </a:cubicBezTo>
                  <a:cubicBezTo>
                    <a:pt x="98" y="85"/>
                    <a:pt x="101" y="87"/>
                    <a:pt x="102" y="90"/>
                  </a:cubicBezTo>
                  <a:cubicBezTo>
                    <a:pt x="102" y="93"/>
                    <a:pt x="100" y="96"/>
                    <a:pt x="97" y="97"/>
                  </a:cubicBezTo>
                  <a:cubicBezTo>
                    <a:pt x="30" y="106"/>
                    <a:pt x="30" y="106"/>
                    <a:pt x="30" y="106"/>
                  </a:cubicBezTo>
                  <a:cubicBezTo>
                    <a:pt x="29" y="106"/>
                    <a:pt x="28" y="106"/>
                    <a:pt x="27" y="106"/>
                  </a:cubicBezTo>
                  <a:close/>
                </a:path>
              </a:pathLst>
            </a:custGeom>
            <a:solidFill>
              <a:srgbClr val="118F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9533" tIns="44766" rIns="89533" bIns="44766"/>
            <a:lstStyle/>
            <a:p>
              <a:pPr defTabSz="1020833">
                <a:defRPr/>
              </a:pPr>
              <a:endParaRPr lang="en-US" sz="2073" dirty="0">
                <a:solidFill>
                  <a:prstClr val="black"/>
                </a:solidFill>
              </a:endParaRPr>
            </a:p>
          </p:txBody>
        </p:sp>
        <p:sp>
          <p:nvSpPr>
            <p:cNvPr id="155" name="Freeform 1398"/>
            <p:cNvSpPr>
              <a:spLocks/>
            </p:cNvSpPr>
            <p:nvPr/>
          </p:nvSpPr>
          <p:spPr bwMode="auto">
            <a:xfrm>
              <a:off x="3508565" y="1937847"/>
              <a:ext cx="231536" cy="240042"/>
            </a:xfrm>
            <a:custGeom>
              <a:avLst/>
              <a:gdLst>
                <a:gd name="T0" fmla="*/ 17 w 101"/>
                <a:gd name="T1" fmla="*/ 106 h 106"/>
                <a:gd name="T2" fmla="*/ 11 w 101"/>
                <a:gd name="T3" fmla="*/ 101 h 106"/>
                <a:gd name="T4" fmla="*/ 17 w 101"/>
                <a:gd name="T5" fmla="*/ 94 h 106"/>
                <a:gd name="T6" fmla="*/ 84 w 101"/>
                <a:gd name="T7" fmla="*/ 85 h 106"/>
                <a:gd name="T8" fmla="*/ 87 w 101"/>
                <a:gd name="T9" fmla="*/ 83 h 106"/>
                <a:gd name="T10" fmla="*/ 88 w 101"/>
                <a:gd name="T11" fmla="*/ 79 h 106"/>
                <a:gd name="T12" fmla="*/ 80 w 101"/>
                <a:gd name="T13" fmla="*/ 18 h 106"/>
                <a:gd name="T14" fmla="*/ 78 w 101"/>
                <a:gd name="T15" fmla="*/ 14 h 106"/>
                <a:gd name="T16" fmla="*/ 74 w 101"/>
                <a:gd name="T17" fmla="*/ 13 h 106"/>
                <a:gd name="T18" fmla="*/ 7 w 101"/>
                <a:gd name="T19" fmla="*/ 22 h 106"/>
                <a:gd name="T20" fmla="*/ 0 w 101"/>
                <a:gd name="T21" fmla="*/ 16 h 106"/>
                <a:gd name="T22" fmla="*/ 5 w 101"/>
                <a:gd name="T23" fmla="*/ 10 h 106"/>
                <a:gd name="T24" fmla="*/ 72 w 101"/>
                <a:gd name="T25" fmla="*/ 1 h 106"/>
                <a:gd name="T26" fmla="*/ 85 w 101"/>
                <a:gd name="T27" fmla="*/ 4 h 106"/>
                <a:gd name="T28" fmla="*/ 92 w 101"/>
                <a:gd name="T29" fmla="*/ 16 h 106"/>
                <a:gd name="T30" fmla="*/ 100 w 101"/>
                <a:gd name="T31" fmla="*/ 77 h 106"/>
                <a:gd name="T32" fmla="*/ 97 w 101"/>
                <a:gd name="T33" fmla="*/ 90 h 106"/>
                <a:gd name="T34" fmla="*/ 85 w 101"/>
                <a:gd name="T35" fmla="*/ 97 h 106"/>
                <a:gd name="T36" fmla="*/ 18 w 101"/>
                <a:gd name="T37" fmla="*/ 106 h 106"/>
                <a:gd name="T38" fmla="*/ 17 w 101"/>
                <a:gd name="T39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1" h="106">
                  <a:moveTo>
                    <a:pt x="17" y="106"/>
                  </a:moveTo>
                  <a:cubicBezTo>
                    <a:pt x="14" y="106"/>
                    <a:pt x="12" y="104"/>
                    <a:pt x="11" y="101"/>
                  </a:cubicBezTo>
                  <a:cubicBezTo>
                    <a:pt x="11" y="97"/>
                    <a:pt x="13" y="94"/>
                    <a:pt x="17" y="94"/>
                  </a:cubicBezTo>
                  <a:cubicBezTo>
                    <a:pt x="84" y="85"/>
                    <a:pt x="84" y="85"/>
                    <a:pt x="84" y="85"/>
                  </a:cubicBezTo>
                  <a:cubicBezTo>
                    <a:pt x="85" y="85"/>
                    <a:pt x="86" y="84"/>
                    <a:pt x="87" y="83"/>
                  </a:cubicBezTo>
                  <a:cubicBezTo>
                    <a:pt x="88" y="82"/>
                    <a:pt x="89" y="80"/>
                    <a:pt x="88" y="79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0" y="16"/>
                    <a:pt x="79" y="15"/>
                    <a:pt x="78" y="14"/>
                  </a:cubicBezTo>
                  <a:cubicBezTo>
                    <a:pt x="77" y="13"/>
                    <a:pt x="75" y="13"/>
                    <a:pt x="74" y="1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4" y="22"/>
                    <a:pt x="1" y="20"/>
                    <a:pt x="0" y="16"/>
                  </a:cubicBezTo>
                  <a:cubicBezTo>
                    <a:pt x="0" y="13"/>
                    <a:pt x="2" y="10"/>
                    <a:pt x="5" y="10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77" y="0"/>
                    <a:pt x="82" y="1"/>
                    <a:pt x="85" y="4"/>
                  </a:cubicBezTo>
                  <a:cubicBezTo>
                    <a:pt x="89" y="7"/>
                    <a:pt x="92" y="11"/>
                    <a:pt x="92" y="16"/>
                  </a:cubicBezTo>
                  <a:cubicBezTo>
                    <a:pt x="100" y="77"/>
                    <a:pt x="100" y="77"/>
                    <a:pt x="100" y="77"/>
                  </a:cubicBezTo>
                  <a:cubicBezTo>
                    <a:pt x="101" y="82"/>
                    <a:pt x="100" y="87"/>
                    <a:pt x="97" y="90"/>
                  </a:cubicBezTo>
                  <a:cubicBezTo>
                    <a:pt x="94" y="94"/>
                    <a:pt x="90" y="96"/>
                    <a:pt x="85" y="97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18" y="106"/>
                    <a:pt x="17" y="106"/>
                  </a:cubicBezTo>
                  <a:close/>
                </a:path>
              </a:pathLst>
            </a:custGeom>
            <a:solidFill>
              <a:srgbClr val="118F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9533" tIns="44766" rIns="89533" bIns="44766"/>
            <a:lstStyle/>
            <a:p>
              <a:pPr defTabSz="1020833">
                <a:defRPr/>
              </a:pPr>
              <a:endParaRPr lang="en-US" sz="2073" dirty="0">
                <a:solidFill>
                  <a:prstClr val="black"/>
                </a:solidFill>
              </a:endParaRPr>
            </a:p>
          </p:txBody>
        </p:sp>
        <p:grpSp>
          <p:nvGrpSpPr>
            <p:cNvPr id="11323" name="Группа 15"/>
            <p:cNvGrpSpPr>
              <a:grpSpLocks/>
            </p:cNvGrpSpPr>
            <p:nvPr/>
          </p:nvGrpSpPr>
          <p:grpSpPr bwMode="auto">
            <a:xfrm>
              <a:off x="3360483" y="1986676"/>
              <a:ext cx="136810" cy="190889"/>
              <a:chOff x="6861398" y="1703555"/>
              <a:chExt cx="136810" cy="190889"/>
            </a:xfrm>
          </p:grpSpPr>
          <p:sp>
            <p:nvSpPr>
              <p:cNvPr id="156" name="Freeform 914"/>
              <p:cNvSpPr>
                <a:spLocks noEditPoints="1"/>
              </p:cNvSpPr>
              <p:nvPr/>
            </p:nvSpPr>
            <p:spPr bwMode="auto">
              <a:xfrm>
                <a:off x="6861995" y="1704007"/>
                <a:ext cx="136384" cy="190762"/>
              </a:xfrm>
              <a:custGeom>
                <a:avLst/>
                <a:gdLst>
                  <a:gd name="T0" fmla="*/ 21 w 67"/>
                  <a:gd name="T1" fmla="*/ 101 h 101"/>
                  <a:gd name="T2" fmla="*/ 15 w 67"/>
                  <a:gd name="T3" fmla="*/ 95 h 101"/>
                  <a:gd name="T4" fmla="*/ 15 w 67"/>
                  <a:gd name="T5" fmla="*/ 52 h 101"/>
                  <a:gd name="T6" fmla="*/ 6 w 67"/>
                  <a:gd name="T7" fmla="*/ 52 h 101"/>
                  <a:gd name="T8" fmla="*/ 0 w 67"/>
                  <a:gd name="T9" fmla="*/ 46 h 101"/>
                  <a:gd name="T10" fmla="*/ 6 w 67"/>
                  <a:gd name="T11" fmla="*/ 40 h 101"/>
                  <a:gd name="T12" fmla="*/ 6 w 67"/>
                  <a:gd name="T13" fmla="*/ 40 h 101"/>
                  <a:gd name="T14" fmla="*/ 15 w 67"/>
                  <a:gd name="T15" fmla="*/ 40 h 101"/>
                  <a:gd name="T16" fmla="*/ 15 w 67"/>
                  <a:gd name="T17" fmla="*/ 6 h 101"/>
                  <a:gd name="T18" fmla="*/ 21 w 67"/>
                  <a:gd name="T19" fmla="*/ 0 h 101"/>
                  <a:gd name="T20" fmla="*/ 39 w 67"/>
                  <a:gd name="T21" fmla="*/ 0 h 101"/>
                  <a:gd name="T22" fmla="*/ 60 w 67"/>
                  <a:gd name="T23" fmla="*/ 10 h 101"/>
                  <a:gd name="T24" fmla="*/ 62 w 67"/>
                  <a:gd name="T25" fmla="*/ 37 h 101"/>
                  <a:gd name="T26" fmla="*/ 62 w 67"/>
                  <a:gd name="T27" fmla="*/ 38 h 101"/>
                  <a:gd name="T28" fmla="*/ 39 w 67"/>
                  <a:gd name="T29" fmla="*/ 52 h 101"/>
                  <a:gd name="T30" fmla="*/ 39 w 67"/>
                  <a:gd name="T31" fmla="*/ 52 h 101"/>
                  <a:gd name="T32" fmla="*/ 27 w 67"/>
                  <a:gd name="T33" fmla="*/ 52 h 101"/>
                  <a:gd name="T34" fmla="*/ 27 w 67"/>
                  <a:gd name="T35" fmla="*/ 95 h 101"/>
                  <a:gd name="T36" fmla="*/ 21 w 67"/>
                  <a:gd name="T37" fmla="*/ 101 h 101"/>
                  <a:gd name="T38" fmla="*/ 27 w 67"/>
                  <a:gd name="T39" fmla="*/ 40 h 101"/>
                  <a:gd name="T40" fmla="*/ 39 w 67"/>
                  <a:gd name="T41" fmla="*/ 40 h 101"/>
                  <a:gd name="T42" fmla="*/ 51 w 67"/>
                  <a:gd name="T43" fmla="*/ 32 h 101"/>
                  <a:gd name="T44" fmla="*/ 51 w 67"/>
                  <a:gd name="T45" fmla="*/ 31 h 101"/>
                  <a:gd name="T46" fmla="*/ 50 w 67"/>
                  <a:gd name="T47" fmla="*/ 17 h 101"/>
                  <a:gd name="T48" fmla="*/ 39 w 67"/>
                  <a:gd name="T49" fmla="*/ 12 h 101"/>
                  <a:gd name="T50" fmla="*/ 27 w 67"/>
                  <a:gd name="T51" fmla="*/ 12 h 101"/>
                  <a:gd name="T52" fmla="*/ 27 w 67"/>
                  <a:gd name="T53" fmla="*/ 4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7" h="101">
                    <a:moveTo>
                      <a:pt x="21" y="101"/>
                    </a:moveTo>
                    <a:cubicBezTo>
                      <a:pt x="18" y="101"/>
                      <a:pt x="15" y="98"/>
                      <a:pt x="15" y="95"/>
                    </a:cubicBezTo>
                    <a:cubicBezTo>
                      <a:pt x="15" y="52"/>
                      <a:pt x="15" y="52"/>
                      <a:pt x="15" y="52"/>
                    </a:cubicBezTo>
                    <a:cubicBezTo>
                      <a:pt x="6" y="52"/>
                      <a:pt x="6" y="52"/>
                      <a:pt x="6" y="52"/>
                    </a:cubicBezTo>
                    <a:cubicBezTo>
                      <a:pt x="2" y="52"/>
                      <a:pt x="0" y="49"/>
                      <a:pt x="0" y="46"/>
                    </a:cubicBezTo>
                    <a:cubicBezTo>
                      <a:pt x="0" y="42"/>
                      <a:pt x="2" y="40"/>
                      <a:pt x="6" y="40"/>
                    </a:cubicBezTo>
                    <a:cubicBezTo>
                      <a:pt x="6" y="40"/>
                      <a:pt x="6" y="40"/>
                      <a:pt x="6" y="40"/>
                    </a:cubicBezTo>
                    <a:cubicBezTo>
                      <a:pt x="15" y="40"/>
                      <a:pt x="15" y="40"/>
                      <a:pt x="15" y="40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3"/>
                      <a:pt x="18" y="0"/>
                      <a:pt x="21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48" y="0"/>
                      <a:pt x="55" y="4"/>
                      <a:pt x="60" y="10"/>
                    </a:cubicBezTo>
                    <a:cubicBezTo>
                      <a:pt x="66" y="18"/>
                      <a:pt x="67" y="28"/>
                      <a:pt x="62" y="37"/>
                    </a:cubicBezTo>
                    <a:cubicBezTo>
                      <a:pt x="62" y="38"/>
                      <a:pt x="62" y="38"/>
                      <a:pt x="62" y="38"/>
                    </a:cubicBezTo>
                    <a:cubicBezTo>
                      <a:pt x="57" y="46"/>
                      <a:pt x="49" y="52"/>
                      <a:pt x="39" y="52"/>
                    </a:cubicBezTo>
                    <a:cubicBezTo>
                      <a:pt x="39" y="52"/>
                      <a:pt x="39" y="52"/>
                      <a:pt x="39" y="52"/>
                    </a:cubicBezTo>
                    <a:cubicBezTo>
                      <a:pt x="27" y="52"/>
                      <a:pt x="27" y="52"/>
                      <a:pt x="27" y="52"/>
                    </a:cubicBezTo>
                    <a:cubicBezTo>
                      <a:pt x="27" y="95"/>
                      <a:pt x="27" y="95"/>
                      <a:pt x="27" y="95"/>
                    </a:cubicBezTo>
                    <a:cubicBezTo>
                      <a:pt x="27" y="98"/>
                      <a:pt x="25" y="101"/>
                      <a:pt x="21" y="101"/>
                    </a:cubicBezTo>
                    <a:close/>
                    <a:moveTo>
                      <a:pt x="27" y="40"/>
                    </a:moveTo>
                    <a:cubicBezTo>
                      <a:pt x="39" y="40"/>
                      <a:pt x="39" y="40"/>
                      <a:pt x="39" y="40"/>
                    </a:cubicBezTo>
                    <a:cubicBezTo>
                      <a:pt x="44" y="40"/>
                      <a:pt x="49" y="37"/>
                      <a:pt x="51" y="32"/>
                    </a:cubicBezTo>
                    <a:cubicBezTo>
                      <a:pt x="51" y="31"/>
                      <a:pt x="51" y="31"/>
                      <a:pt x="51" y="31"/>
                    </a:cubicBezTo>
                    <a:cubicBezTo>
                      <a:pt x="54" y="27"/>
                      <a:pt x="53" y="22"/>
                      <a:pt x="50" y="17"/>
                    </a:cubicBezTo>
                    <a:cubicBezTo>
                      <a:pt x="48" y="14"/>
                      <a:pt x="44" y="12"/>
                      <a:pt x="39" y="12"/>
                    </a:cubicBezTo>
                    <a:cubicBezTo>
                      <a:pt x="27" y="12"/>
                      <a:pt x="27" y="12"/>
                      <a:pt x="27" y="12"/>
                    </a:cubicBezTo>
                    <a:lnTo>
                      <a:pt x="27" y="40"/>
                    </a:lnTo>
                    <a:close/>
                  </a:path>
                </a:pathLst>
              </a:custGeom>
              <a:solidFill>
                <a:srgbClr val="118F50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lIns="89533" tIns="44766" rIns="89533" bIns="44766"/>
              <a:lstStyle/>
              <a:p>
                <a:pPr defTabSz="1020833">
                  <a:defRPr/>
                </a:pPr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7" name="Freeform 915"/>
              <p:cNvSpPr>
                <a:spLocks/>
              </p:cNvSpPr>
              <p:nvPr/>
            </p:nvSpPr>
            <p:spPr bwMode="auto">
              <a:xfrm>
                <a:off x="6861995" y="1816874"/>
                <a:ext cx="131626" cy="22256"/>
              </a:xfrm>
              <a:custGeom>
                <a:avLst/>
                <a:gdLst>
                  <a:gd name="T0" fmla="*/ 59 w 65"/>
                  <a:gd name="T1" fmla="*/ 12 h 12"/>
                  <a:gd name="T2" fmla="*/ 6 w 65"/>
                  <a:gd name="T3" fmla="*/ 12 h 12"/>
                  <a:gd name="T4" fmla="*/ 0 w 65"/>
                  <a:gd name="T5" fmla="*/ 6 h 12"/>
                  <a:gd name="T6" fmla="*/ 6 w 65"/>
                  <a:gd name="T7" fmla="*/ 0 h 12"/>
                  <a:gd name="T8" fmla="*/ 59 w 65"/>
                  <a:gd name="T9" fmla="*/ 0 h 12"/>
                  <a:gd name="T10" fmla="*/ 65 w 65"/>
                  <a:gd name="T11" fmla="*/ 6 h 12"/>
                  <a:gd name="T12" fmla="*/ 59 w 65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12">
                    <a:moveTo>
                      <a:pt x="59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9"/>
                      <a:pt x="0" y="6"/>
                    </a:cubicBezTo>
                    <a:cubicBezTo>
                      <a:pt x="0" y="2"/>
                      <a:pt x="2" y="0"/>
                      <a:pt x="6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62" y="0"/>
                      <a:pt x="65" y="2"/>
                      <a:pt x="65" y="6"/>
                    </a:cubicBezTo>
                    <a:cubicBezTo>
                      <a:pt x="65" y="9"/>
                      <a:pt x="62" y="12"/>
                      <a:pt x="59" y="12"/>
                    </a:cubicBezTo>
                    <a:close/>
                  </a:path>
                </a:pathLst>
              </a:custGeom>
              <a:solidFill>
                <a:srgbClr val="118F50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lIns="89533" tIns="44766" rIns="89533" bIns="44766"/>
              <a:lstStyle/>
              <a:p>
                <a:pPr defTabSz="1020833">
                  <a:defRPr/>
                </a:pPr>
                <a:endParaRPr lang="en-US" sz="2073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1278" name="Прямоугольник 157"/>
          <p:cNvSpPr>
            <a:spLocks noChangeArrowheads="1"/>
          </p:cNvSpPr>
          <p:nvPr/>
        </p:nvSpPr>
        <p:spPr bwMode="auto">
          <a:xfrm>
            <a:off x="436563" y="3117850"/>
            <a:ext cx="9144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1125"/>
              </a:spcAft>
              <a:buClr>
                <a:schemeClr val="accent1"/>
              </a:buClr>
            </a:pPr>
            <a:r>
              <a:rPr lang="ru-RU" altLang="ru-RU" sz="1600">
                <a:latin typeface="Segoe UI" panose="020B0502040204020203" pitchFamily="34" charset="0"/>
                <a:cs typeface="Segoe UI" panose="020B0502040204020203" pitchFamily="34" charset="0"/>
              </a:rPr>
              <a:t>Доступные программы страхования</a:t>
            </a:r>
          </a:p>
        </p:txBody>
      </p:sp>
      <p:sp>
        <p:nvSpPr>
          <p:cNvPr id="159" name="Прямоугольник 158"/>
          <p:cNvSpPr/>
          <p:nvPr/>
        </p:nvSpPr>
        <p:spPr>
          <a:xfrm>
            <a:off x="6811963" y="3609975"/>
            <a:ext cx="2160587" cy="385763"/>
          </a:xfrm>
          <a:prstGeom prst="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TextBox 159"/>
          <p:cNvSpPr txBox="1">
            <a:spLocks noChangeArrowheads="1"/>
          </p:cNvSpPr>
          <p:nvPr/>
        </p:nvSpPr>
        <p:spPr bwMode="auto">
          <a:xfrm>
            <a:off x="6665913" y="3617913"/>
            <a:ext cx="1450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Бизнес</a:t>
            </a:r>
          </a:p>
        </p:txBody>
      </p:sp>
      <p:sp>
        <p:nvSpPr>
          <p:cNvPr id="11281" name="Прямоугольник 160"/>
          <p:cNvSpPr>
            <a:spLocks noChangeArrowheads="1"/>
          </p:cNvSpPr>
          <p:nvPr/>
        </p:nvSpPr>
        <p:spPr bwMode="auto">
          <a:xfrm>
            <a:off x="3878263" y="4019550"/>
            <a:ext cx="1333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200" b="1">
                <a:latin typeface="Segoe UI" panose="020B0502040204020203" pitchFamily="34" charset="0"/>
                <a:cs typeface="Segoe UI" panose="020B0502040204020203" pitchFamily="34" charset="0"/>
              </a:rPr>
              <a:t>мин.</a:t>
            </a:r>
          </a:p>
        </p:txBody>
      </p:sp>
      <p:sp>
        <p:nvSpPr>
          <p:cNvPr id="11282" name="Прямоугольник 161"/>
          <p:cNvSpPr>
            <a:spLocks noChangeArrowheads="1"/>
          </p:cNvSpPr>
          <p:nvPr/>
        </p:nvSpPr>
        <p:spPr bwMode="auto">
          <a:xfrm>
            <a:off x="5019675" y="4024313"/>
            <a:ext cx="13350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200" b="1">
                <a:latin typeface="Segoe UI" panose="020B0502040204020203" pitchFamily="34" charset="0"/>
                <a:cs typeface="Segoe UI" panose="020B0502040204020203" pitchFamily="34" charset="0"/>
              </a:rPr>
              <a:t>макс.</a:t>
            </a:r>
          </a:p>
        </p:txBody>
      </p:sp>
      <p:sp>
        <p:nvSpPr>
          <p:cNvPr id="11283" name="Прямоугольник 162"/>
          <p:cNvSpPr>
            <a:spLocks noChangeArrowheads="1"/>
          </p:cNvSpPr>
          <p:nvPr/>
        </p:nvSpPr>
        <p:spPr bwMode="auto">
          <a:xfrm>
            <a:off x="442913" y="4260850"/>
            <a:ext cx="187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400">
                <a:latin typeface="Segoe UI" panose="020B0502040204020203" pitchFamily="34" charset="0"/>
                <a:cs typeface="Segoe UI" panose="020B0502040204020203" pitchFamily="34" charset="0"/>
              </a:rPr>
              <a:t>Несчастный случай</a:t>
            </a:r>
          </a:p>
        </p:txBody>
      </p:sp>
      <p:sp>
        <p:nvSpPr>
          <p:cNvPr id="11284" name="Прямоугольник 164"/>
          <p:cNvSpPr>
            <a:spLocks noChangeArrowheads="1"/>
          </p:cNvSpPr>
          <p:nvPr/>
        </p:nvSpPr>
        <p:spPr bwMode="auto">
          <a:xfrm>
            <a:off x="5086350" y="4295775"/>
            <a:ext cx="12017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5 000 000</a:t>
            </a:r>
          </a:p>
        </p:txBody>
      </p:sp>
      <p:sp>
        <p:nvSpPr>
          <p:cNvPr id="11285" name="Прямоугольник 165"/>
          <p:cNvSpPr>
            <a:spLocks noChangeArrowheads="1"/>
          </p:cNvSpPr>
          <p:nvPr/>
        </p:nvSpPr>
        <p:spPr bwMode="auto">
          <a:xfrm>
            <a:off x="3884613" y="4545013"/>
            <a:ext cx="1203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1 000 000</a:t>
            </a:r>
          </a:p>
        </p:txBody>
      </p:sp>
      <p:sp>
        <p:nvSpPr>
          <p:cNvPr id="11286" name="Прямоугольник 166"/>
          <p:cNvSpPr>
            <a:spLocks noChangeArrowheads="1"/>
          </p:cNvSpPr>
          <p:nvPr/>
        </p:nvSpPr>
        <p:spPr bwMode="auto">
          <a:xfrm>
            <a:off x="5083175" y="4548188"/>
            <a:ext cx="12033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6 450 000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381000" y="3611563"/>
            <a:ext cx="2252663" cy="384175"/>
          </a:xfrm>
          <a:prstGeom prst="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88" name="Прямоугольник 170"/>
          <p:cNvSpPr>
            <a:spLocks noChangeArrowheads="1"/>
          </p:cNvSpPr>
          <p:nvPr/>
        </p:nvSpPr>
        <p:spPr bwMode="auto">
          <a:xfrm>
            <a:off x="436563" y="3606800"/>
            <a:ext cx="9056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1125"/>
              </a:spcAft>
              <a:buClr>
                <a:schemeClr val="accent1"/>
              </a:buClr>
            </a:pPr>
            <a:r>
              <a:rPr lang="ru-RU" altLang="ru-RU">
                <a:latin typeface="Segoe UI" panose="020B0502040204020203" pitchFamily="34" charset="0"/>
                <a:cs typeface="Segoe UI" panose="020B0502040204020203" pitchFamily="34" charset="0"/>
              </a:rPr>
              <a:t>Страховые риски</a:t>
            </a:r>
          </a:p>
        </p:txBody>
      </p:sp>
      <p:sp>
        <p:nvSpPr>
          <p:cNvPr id="11289" name="Прямоугольник 171"/>
          <p:cNvSpPr>
            <a:spLocks noChangeArrowheads="1"/>
          </p:cNvSpPr>
          <p:nvPr/>
        </p:nvSpPr>
        <p:spPr bwMode="auto">
          <a:xfrm>
            <a:off x="444500" y="4516438"/>
            <a:ext cx="2359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400">
                <a:latin typeface="Segoe UI" panose="020B0502040204020203" pitchFamily="34" charset="0"/>
                <a:cs typeface="Segoe UI" panose="020B0502040204020203" pitchFamily="34" charset="0"/>
              </a:rPr>
              <a:t>Медицинская страховка</a:t>
            </a:r>
          </a:p>
        </p:txBody>
      </p:sp>
      <p:sp>
        <p:nvSpPr>
          <p:cNvPr id="11290" name="Прямоугольник 172"/>
          <p:cNvSpPr>
            <a:spLocks noChangeArrowheads="1"/>
          </p:cNvSpPr>
          <p:nvPr/>
        </p:nvSpPr>
        <p:spPr bwMode="auto">
          <a:xfrm>
            <a:off x="6548438" y="4291013"/>
            <a:ext cx="1203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3 250 500</a:t>
            </a:r>
          </a:p>
        </p:txBody>
      </p:sp>
      <p:sp>
        <p:nvSpPr>
          <p:cNvPr id="11291" name="Прямоугольник 173"/>
          <p:cNvSpPr>
            <a:spLocks noChangeArrowheads="1"/>
          </p:cNvSpPr>
          <p:nvPr/>
        </p:nvSpPr>
        <p:spPr bwMode="auto">
          <a:xfrm>
            <a:off x="6507163" y="4005263"/>
            <a:ext cx="13335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200" b="1">
                <a:latin typeface="Segoe UI" panose="020B0502040204020203" pitchFamily="34" charset="0"/>
                <a:cs typeface="Segoe UI" panose="020B0502040204020203" pitchFamily="34" charset="0"/>
              </a:rPr>
              <a:t>мин.</a:t>
            </a:r>
          </a:p>
        </p:txBody>
      </p:sp>
      <p:sp>
        <p:nvSpPr>
          <p:cNvPr id="11292" name="Прямоугольник 174"/>
          <p:cNvSpPr>
            <a:spLocks noChangeArrowheads="1"/>
          </p:cNvSpPr>
          <p:nvPr/>
        </p:nvSpPr>
        <p:spPr bwMode="auto">
          <a:xfrm>
            <a:off x="7650163" y="4011613"/>
            <a:ext cx="1333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200" b="1">
                <a:latin typeface="Segoe UI" panose="020B0502040204020203" pitchFamily="34" charset="0"/>
                <a:cs typeface="Segoe UI" panose="020B0502040204020203" pitchFamily="34" charset="0"/>
              </a:rPr>
              <a:t>макс.</a:t>
            </a:r>
          </a:p>
        </p:txBody>
      </p:sp>
      <p:sp>
        <p:nvSpPr>
          <p:cNvPr id="11293" name="Прямоугольник 175"/>
          <p:cNvSpPr>
            <a:spLocks noChangeArrowheads="1"/>
          </p:cNvSpPr>
          <p:nvPr/>
        </p:nvSpPr>
        <p:spPr bwMode="auto">
          <a:xfrm>
            <a:off x="7715250" y="4283075"/>
            <a:ext cx="1203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5 000 000</a:t>
            </a:r>
          </a:p>
        </p:txBody>
      </p:sp>
      <p:sp>
        <p:nvSpPr>
          <p:cNvPr id="11294" name="Прямоугольник 176"/>
          <p:cNvSpPr>
            <a:spLocks noChangeArrowheads="1"/>
          </p:cNvSpPr>
          <p:nvPr/>
        </p:nvSpPr>
        <p:spPr bwMode="auto">
          <a:xfrm>
            <a:off x="6513513" y="4530725"/>
            <a:ext cx="12033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5 200 000</a:t>
            </a:r>
          </a:p>
        </p:txBody>
      </p:sp>
      <p:sp>
        <p:nvSpPr>
          <p:cNvPr id="11295" name="Прямоугольник 177"/>
          <p:cNvSpPr>
            <a:spLocks noChangeArrowheads="1"/>
          </p:cNvSpPr>
          <p:nvPr/>
        </p:nvSpPr>
        <p:spPr bwMode="auto">
          <a:xfrm>
            <a:off x="7712075" y="4535488"/>
            <a:ext cx="1203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8 000 000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66725" y="4270375"/>
            <a:ext cx="87423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/>
          <p:cNvCxnSpPr/>
          <p:nvPr/>
        </p:nvCxnSpPr>
        <p:spPr>
          <a:xfrm>
            <a:off x="3989388" y="4541838"/>
            <a:ext cx="52197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Прямая соединительная линия 180"/>
          <p:cNvCxnSpPr/>
          <p:nvPr/>
        </p:nvCxnSpPr>
        <p:spPr>
          <a:xfrm>
            <a:off x="490538" y="4805363"/>
            <a:ext cx="874395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976688" y="4286250"/>
            <a:ext cx="0" cy="7953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>
            <a:off x="2547938" y="4284663"/>
            <a:ext cx="0" cy="5127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490538" y="4548188"/>
            <a:ext cx="20447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02" name="Прямоугольник 182"/>
          <p:cNvSpPr>
            <a:spLocks noChangeArrowheads="1"/>
          </p:cNvSpPr>
          <p:nvPr/>
        </p:nvSpPr>
        <p:spPr bwMode="auto">
          <a:xfrm>
            <a:off x="2554288" y="4292600"/>
            <a:ext cx="14144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300">
                <a:latin typeface="Segoe UI" panose="020B0502040204020203" pitchFamily="34" charset="0"/>
                <a:cs typeface="Segoe UI" panose="020B0502040204020203" pitchFamily="34" charset="0"/>
              </a:rPr>
              <a:t>страховое покрытие</a:t>
            </a:r>
          </a:p>
        </p:txBody>
      </p:sp>
      <p:sp>
        <p:nvSpPr>
          <p:cNvPr id="11303" name="Прямоугольник 184"/>
          <p:cNvSpPr>
            <a:spLocks noChangeArrowheads="1"/>
          </p:cNvSpPr>
          <p:nvPr/>
        </p:nvSpPr>
        <p:spPr bwMode="auto">
          <a:xfrm>
            <a:off x="2476500" y="4789488"/>
            <a:ext cx="16287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300">
                <a:latin typeface="Segoe UI" panose="020B0502040204020203" pitchFamily="34" charset="0"/>
                <a:cs typeface="Segoe UI" panose="020B0502040204020203" pitchFamily="34" charset="0"/>
              </a:rPr>
              <a:t>страховая премия</a:t>
            </a:r>
          </a:p>
        </p:txBody>
      </p:sp>
      <p:cxnSp>
        <p:nvCxnSpPr>
          <p:cNvPr id="186" name="Прямая соединительная линия 185"/>
          <p:cNvCxnSpPr/>
          <p:nvPr/>
        </p:nvCxnSpPr>
        <p:spPr>
          <a:xfrm>
            <a:off x="490538" y="5081588"/>
            <a:ext cx="874395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/>
          <p:cNvCxnSpPr/>
          <p:nvPr/>
        </p:nvCxnSpPr>
        <p:spPr>
          <a:xfrm flipH="1">
            <a:off x="6561138" y="4264025"/>
            <a:ext cx="4762" cy="8080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06" name="Прямоугольник 187"/>
          <p:cNvSpPr>
            <a:spLocks noChangeArrowheads="1"/>
          </p:cNvSpPr>
          <p:nvPr/>
        </p:nvSpPr>
        <p:spPr bwMode="auto">
          <a:xfrm>
            <a:off x="6627813" y="4791075"/>
            <a:ext cx="27035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130 000 – 200 000</a:t>
            </a:r>
          </a:p>
        </p:txBody>
      </p:sp>
      <p:sp>
        <p:nvSpPr>
          <p:cNvPr id="11307" name="Прямоугольник 188"/>
          <p:cNvSpPr>
            <a:spLocks noChangeArrowheads="1"/>
          </p:cNvSpPr>
          <p:nvPr/>
        </p:nvSpPr>
        <p:spPr bwMode="auto">
          <a:xfrm>
            <a:off x="3836988" y="4808538"/>
            <a:ext cx="27035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20 000 – 130 000</a:t>
            </a:r>
          </a:p>
        </p:txBody>
      </p:sp>
      <p:sp>
        <p:nvSpPr>
          <p:cNvPr id="11308" name="Прямоугольник 189"/>
          <p:cNvSpPr>
            <a:spLocks noChangeArrowheads="1"/>
          </p:cNvSpPr>
          <p:nvPr/>
        </p:nvSpPr>
        <p:spPr bwMode="auto">
          <a:xfrm>
            <a:off x="3990975" y="5165725"/>
            <a:ext cx="2609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rgbClr val="138C4F"/>
              </a:buClr>
              <a:buFont typeface="Wingdings" panose="05000000000000000000" pitchFamily="2" charset="2"/>
              <a:buChar char="ü"/>
            </a:pPr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Смерть или инвалидность в результате НС</a:t>
            </a:r>
          </a:p>
        </p:txBody>
      </p:sp>
      <p:sp>
        <p:nvSpPr>
          <p:cNvPr id="11309" name="Прямоугольник 32"/>
          <p:cNvSpPr>
            <a:spLocks noChangeArrowheads="1"/>
          </p:cNvSpPr>
          <p:nvPr/>
        </p:nvSpPr>
        <p:spPr bwMode="auto">
          <a:xfrm>
            <a:off x="3990975" y="5667375"/>
            <a:ext cx="2668588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300"/>
              </a:spcAft>
              <a:buClr>
                <a:srgbClr val="138C4F"/>
              </a:buClr>
              <a:buFont typeface="Wingdings" panose="05000000000000000000" pitchFamily="2" charset="2"/>
              <a:buChar char="ü"/>
            </a:pPr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Онкологические заболевания</a:t>
            </a:r>
          </a:p>
          <a:p>
            <a:pPr>
              <a:spcAft>
                <a:spcPts val="300"/>
              </a:spcAft>
              <a:buClr>
                <a:srgbClr val="138C4F"/>
              </a:buClr>
              <a:buFont typeface="Wingdings" panose="05000000000000000000" pitchFamily="2" charset="2"/>
              <a:buChar char="ü"/>
            </a:pPr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Стационарное лечение гриппа</a:t>
            </a:r>
          </a:p>
        </p:txBody>
      </p:sp>
      <p:sp>
        <p:nvSpPr>
          <p:cNvPr id="11310" name="Прямоугольник 190"/>
          <p:cNvSpPr>
            <a:spLocks noChangeArrowheads="1"/>
          </p:cNvSpPr>
          <p:nvPr/>
        </p:nvSpPr>
        <p:spPr bwMode="auto">
          <a:xfrm>
            <a:off x="6561138" y="5160963"/>
            <a:ext cx="27987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rgbClr val="138C4F"/>
              </a:buClr>
              <a:buFont typeface="Wingdings" panose="05000000000000000000" pitchFamily="2" charset="2"/>
              <a:buChar char="ü"/>
            </a:pPr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Смерть или инвалидность в результате НС </a:t>
            </a:r>
            <a:r>
              <a:rPr lang="ru-RU" altLang="ru-RU" sz="1200" b="1">
                <a:latin typeface="Segoe UI" panose="020B0502040204020203" pitchFamily="34" charset="0"/>
                <a:cs typeface="Segoe UI" panose="020B0502040204020203" pitchFamily="34" charset="0"/>
              </a:rPr>
              <a:t>и/или болезней</a:t>
            </a:r>
          </a:p>
        </p:txBody>
      </p:sp>
      <p:sp>
        <p:nvSpPr>
          <p:cNvPr id="11311" name="Прямоугольник 33"/>
          <p:cNvSpPr>
            <a:spLocks noChangeArrowheads="1"/>
          </p:cNvSpPr>
          <p:nvPr/>
        </p:nvSpPr>
        <p:spPr bwMode="auto">
          <a:xfrm>
            <a:off x="6548438" y="5594350"/>
            <a:ext cx="2811462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300"/>
              </a:spcAft>
              <a:buClr>
                <a:srgbClr val="138C4F"/>
              </a:buClr>
              <a:buFont typeface="Wingdings" panose="05000000000000000000" pitchFamily="2" charset="2"/>
              <a:buChar char="ü"/>
            </a:pPr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Онкологические заболевания</a:t>
            </a:r>
          </a:p>
          <a:p>
            <a:pPr>
              <a:spcAft>
                <a:spcPts val="300"/>
              </a:spcAft>
              <a:buClr>
                <a:srgbClr val="138C4F"/>
              </a:buClr>
              <a:buFont typeface="Wingdings" panose="05000000000000000000" pitchFamily="2" charset="2"/>
              <a:buChar char="ü"/>
            </a:pPr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Стационарное лечение гриппа</a:t>
            </a:r>
          </a:p>
          <a:p>
            <a:pPr>
              <a:spcAft>
                <a:spcPts val="300"/>
              </a:spcAft>
              <a:buClr>
                <a:srgbClr val="138C4F"/>
              </a:buClr>
              <a:buFont typeface="Wingdings" panose="05000000000000000000" pitchFamily="2" charset="2"/>
              <a:buChar char="ü"/>
            </a:pPr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Трансплантация костного мозга</a:t>
            </a:r>
          </a:p>
          <a:p>
            <a:pPr>
              <a:spcAft>
                <a:spcPts val="300"/>
              </a:spcAft>
              <a:buClr>
                <a:srgbClr val="138C4F"/>
              </a:buClr>
              <a:buFont typeface="Wingdings" panose="05000000000000000000" pitchFamily="2" charset="2"/>
              <a:buChar char="ü"/>
            </a:pPr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Аортокоронарное шунтирование</a:t>
            </a:r>
          </a:p>
          <a:p>
            <a:pPr>
              <a:spcAft>
                <a:spcPts val="300"/>
              </a:spcAft>
              <a:buClr>
                <a:srgbClr val="138C4F"/>
              </a:buClr>
              <a:buFont typeface="Wingdings" panose="05000000000000000000" pitchFamily="2" charset="2"/>
              <a:buChar char="ü"/>
            </a:pPr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Операции на клапанах сердца</a:t>
            </a:r>
          </a:p>
        </p:txBody>
      </p:sp>
      <p:sp>
        <p:nvSpPr>
          <p:cNvPr id="11312" name="Прямоугольник 34"/>
          <p:cNvSpPr>
            <a:spLocks noChangeArrowheads="1"/>
          </p:cNvSpPr>
          <p:nvPr/>
        </p:nvSpPr>
        <p:spPr bwMode="auto">
          <a:xfrm>
            <a:off x="152400" y="5194300"/>
            <a:ext cx="337026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Застрахованное лиц:</a:t>
            </a:r>
          </a:p>
          <a:p>
            <a:pPr>
              <a:buFontTx/>
              <a:buChar char="-"/>
            </a:pPr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должно </a:t>
            </a:r>
            <a:r>
              <a:rPr lang="ru-RU" altLang="ru-RU" sz="1200" b="1">
                <a:latin typeface="Segoe UI" panose="020B0502040204020203" pitchFamily="34" charset="0"/>
                <a:cs typeface="Segoe UI" panose="020B0502040204020203" pitchFamily="34" charset="0"/>
              </a:rPr>
              <a:t>быть работником Страхователя </a:t>
            </a:r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на дату заключения страхового полиса,</a:t>
            </a:r>
          </a:p>
          <a:p>
            <a:pPr>
              <a:buFontTx/>
              <a:buChar char="-"/>
            </a:pPr>
            <a:r>
              <a:rPr lang="ru-RU" altLang="ru-RU" sz="1200" b="1">
                <a:latin typeface="Segoe UI" panose="020B0502040204020203" pitchFamily="34" charset="0"/>
                <a:cs typeface="Segoe UI" panose="020B0502040204020203" pitchFamily="34" charset="0"/>
              </a:rPr>
              <a:t>соответствовать условиям</a:t>
            </a:r>
            <a:r>
              <a:rPr lang="ru-RU" altLang="ru-RU" sz="1200">
                <a:latin typeface="Segoe UI" panose="020B0502040204020203" pitchFamily="34" charset="0"/>
                <a:cs typeface="Segoe UI" panose="020B0502040204020203" pitchFamily="34" charset="0"/>
              </a:rPr>
              <a:t>, указанным в Программе </a:t>
            </a:r>
            <a:r>
              <a:rPr lang="ru-RU" altLang="ru-RU" sz="1200" b="1">
                <a:latin typeface="Segoe UI" panose="020B0502040204020203" pitchFamily="34" charset="0"/>
                <a:cs typeface="Segoe UI" panose="020B0502040204020203" pitchFamily="34" charset="0"/>
              </a:rPr>
              <a:t>страхования </a:t>
            </a:r>
          </a:p>
          <a:p>
            <a:pPr>
              <a:buFontTx/>
              <a:buChar char="-"/>
            </a:pPr>
            <a:endParaRPr lang="ru-RU" altLang="ru-RU" sz="1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ru-RU" altLang="ru-RU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80975" y="5153025"/>
            <a:ext cx="3346450" cy="1046163"/>
          </a:xfrm>
          <a:prstGeom prst="roundRect">
            <a:avLst/>
          </a:prstGeom>
          <a:noFill/>
          <a:ln>
            <a:solidFill>
              <a:srgbClr val="0D935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314" name="TextBox 3"/>
          <p:cNvSpPr txBox="1">
            <a:spLocks noChangeArrowheads="1"/>
          </p:cNvSpPr>
          <p:nvPr/>
        </p:nvSpPr>
        <p:spPr bwMode="auto">
          <a:xfrm>
            <a:off x="-15875" y="257175"/>
            <a:ext cx="9217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2B6030"/>
                </a:solidFill>
                <a:latin typeface="Arial" panose="020B0604020202020204" pitchFamily="34" charset="0"/>
              </a:rPr>
              <a:t>ПАРТНЕРСКИЕ ПРОДУКТЫ ДЛЯ БИЗНЕСА (2/3) </a:t>
            </a:r>
          </a:p>
        </p:txBody>
      </p:sp>
      <p:pic>
        <p:nvPicPr>
          <p:cNvPr id="11315" name="Picture 7" descr="Covers Stripes 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185"/>
          <a:stretch>
            <a:fillRect/>
          </a:stretch>
        </p:blipFill>
        <p:spPr bwMode="auto">
          <a:xfrm>
            <a:off x="-12700" y="646113"/>
            <a:ext cx="9918700" cy="5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16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6430963"/>
            <a:ext cx="22637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17" name="Прямоугольник 1"/>
          <p:cNvSpPr>
            <a:spLocks noChangeArrowheads="1"/>
          </p:cNvSpPr>
          <p:nvPr/>
        </p:nvSpPr>
        <p:spPr bwMode="auto">
          <a:xfrm>
            <a:off x="152400" y="682625"/>
            <a:ext cx="9553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2B6030"/>
                </a:solidFill>
                <a:latin typeface="Arial" panose="020B0604020202020204" pitchFamily="34" charset="0"/>
              </a:rPr>
              <a:t>Программа комбинированного страхования» Медицинское страхование + НСиБ</a:t>
            </a:r>
          </a:p>
        </p:txBody>
      </p:sp>
    </p:spTree>
    <p:extLst>
      <p:ext uri="{BB962C8B-B14F-4D97-AF65-F5344CB8AC3E}">
        <p14:creationId xmlns:p14="http://schemas.microsoft.com/office/powerpoint/2010/main" val="121734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16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309563" y="765175"/>
          <a:ext cx="9036050" cy="603726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44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56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5273"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7" marB="45717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«БИЗНЕС БЕЗ ПОТЕРЬ. ФИНАНСОВАЯ ОПОРА»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2384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«БИЗНЕС БЕЗ ПОТЕРЬ»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2384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376">
                <a:tc>
                  <a:txBody>
                    <a:bodyPr/>
                    <a:lstStyle/>
                    <a:p>
                      <a:pPr marL="0" marR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Общая страховая сумма (руб.)</a:t>
                      </a:r>
                    </a:p>
                    <a:p>
                      <a:pPr algn="l"/>
                      <a:endParaRPr lang="ru-RU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98" marR="35998" marT="45717" marB="45717" anchor="ctr">
                    <a:solidFill>
                      <a:srgbClr val="DEE7D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3 до 12 млн. руб.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98" marR="359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3,3 до 23,5 млн. руб.</a:t>
                      </a:r>
                    </a:p>
                    <a:p>
                      <a:pPr marL="90488" indent="-90488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98" marR="359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493206"/>
                  </a:ext>
                </a:extLst>
              </a:tr>
              <a:tr h="807376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Программы страхования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98" marR="35998" marT="45717" marB="45717" anchor="ctr">
                    <a:solidFill>
                      <a:srgbClr val="DEE7D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0488" indent="-90488" algn="l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страхование убытков от перерыва в деятельности</a:t>
                      </a:r>
                    </a:p>
                    <a:p>
                      <a:pPr marL="90488" indent="-90488" algn="l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страхование гражданской ответственности</a:t>
                      </a:r>
                    </a:p>
                    <a:p>
                      <a:pPr marL="90488" indent="-90488" algn="l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страхование расходов по локализации и ликвидации последствий ЧС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98" marR="359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0488" indent="-90488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страхование имущества</a:t>
                      </a:r>
                    </a:p>
                    <a:p>
                      <a:pPr marL="90488" indent="-90488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страхование убытков от перерыва в производственной или коммерческой деятельности</a:t>
                      </a:r>
                    </a:p>
                    <a:p>
                      <a:pPr marL="90488" indent="-90488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страхование гражданской ответственности</a:t>
                      </a:r>
                    </a:p>
                    <a:p>
                      <a:pPr marL="90488" indent="-90488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страхование сотрудников от несчастного случая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98" marR="359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295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 страхования 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98" marR="35998" marT="35998" marB="35998" anchor="ctr">
                    <a:solidFill>
                      <a:srgbClr val="EFF3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 месяцев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98" marR="359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 месяцев</a:t>
                      </a:r>
                    </a:p>
                  </a:txBody>
                  <a:tcPr marL="35998" marR="359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57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Дата начала действия полиса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98" marR="35998" marT="0" marB="0" anchor="ctr">
                    <a:solidFill>
                      <a:srgbClr val="DEE7D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 00 часов 5 (пятого) дня после оплаты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98" marR="359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 00 часов 5 (пятого) дня после оплаты</a:t>
                      </a:r>
                    </a:p>
                  </a:txBody>
                  <a:tcPr marL="35998" marR="359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459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Минимальная страховая премия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98" marR="35998" marT="0" marB="0" anchor="ctr">
                    <a:solidFill>
                      <a:srgbClr val="EFF3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11 500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98" marR="359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9 000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98" marR="359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151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Максимальная страховая премия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98" marR="35998" marT="0" marB="0" anchor="ctr">
                    <a:solidFill>
                      <a:srgbClr val="DEE7D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46 000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98" marR="359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53 600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98" marR="359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459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Территория страхования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98" marR="35998" marT="0" marB="0" anchor="ctr">
                    <a:solidFill>
                      <a:srgbClr val="EFF3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Российская Федерация, за исключением территорий вооруженных конфликтов, войн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98" marR="359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87313" marR="0" lvl="0" indent="-8731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Имущество -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Адрес указанный в договоре страхования </a:t>
                      </a:r>
                    </a:p>
                    <a:p>
                      <a:pPr marL="87313" marR="0" lvl="0" indent="-8731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НС - </a:t>
                      </a:r>
                      <a:r>
                        <a:rPr lang="ru-RU" sz="1000" b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Российская Федерация ГО РФ</a:t>
                      </a:r>
                      <a:endParaRPr lang="ru-RU" sz="10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98" marR="359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5299">
                <a:tc rowSpan="4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Франшиза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98" marR="35998" marT="35998" marB="35998" anchor="ctr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3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страхование убытков от перерыва в деятельности</a:t>
                      </a:r>
                    </a:p>
                  </a:txBody>
                  <a:tcPr marL="35998" marR="35998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применяется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98" marR="35998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страхование убытков от перерыва в деятельности</a:t>
                      </a:r>
                    </a:p>
                  </a:txBody>
                  <a:tcPr marL="35998" marR="35998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рабочих дней по каждому страховому случаю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98" marR="35998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61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страхование гражданской ответственности</a:t>
                      </a:r>
                    </a:p>
                  </a:txBody>
                  <a:tcPr marL="35998" marR="35998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безусловная в размере 5000 руб. на каждый страховой случай при причинении вреда имуществу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98" marR="35998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страхование гражданской ответственности</a:t>
                      </a:r>
                    </a:p>
                  </a:txBody>
                  <a:tcPr marL="35998" marR="35998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5000 руб. на каждый страховой случай при причинении вреда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имуществу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98" marR="35998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страхование расходов по локализации и ликвидации последствий ЧС</a:t>
                      </a:r>
                    </a:p>
                  </a:txBody>
                  <a:tcPr marL="35998" marR="35998" marT="0" marB="0" anchor="ctr"/>
                </a:tc>
                <a:tc rowSpan="2">
                  <a:txBody>
                    <a:bodyPr/>
                    <a:lstStyle/>
                    <a:p>
                      <a:pPr marL="0" indent="0" algn="l">
                        <a:lnSpc>
                          <a:spcPts val="13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5000 руб. на один страховой случай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98" marR="35998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страхование имущества</a:t>
                      </a:r>
                    </a:p>
                  </a:txBody>
                  <a:tcPr marL="35998" marR="35998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000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рублей на каждый страховой случай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98" marR="35998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9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страхование сотрудников от несчастного случая</a:t>
                      </a:r>
                    </a:p>
                  </a:txBody>
                  <a:tcPr marL="35998" marR="3599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нет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98" marR="35998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7409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Период возмещения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998" marR="35998" marT="35998" marB="35998" anchor="ctr">
                    <a:solidFill>
                      <a:srgbClr val="EFF3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страхование убытков от перерыва в деятельности - 3 (три) месяца</a:t>
                      </a:r>
                    </a:p>
                  </a:txBody>
                  <a:tcPr marL="35998" marR="35998" marT="0" marB="0" anchor="ctr"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9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страхование убытков от перерыва в деятельности - 3 (три) месяца</a:t>
                      </a:r>
                    </a:p>
                  </a:txBody>
                  <a:tcPr marL="35998" marR="35998" marT="0" marB="0" anchor="ctr"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10305" name="Picture 7" descr="Covers Stripes 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185"/>
          <a:stretch>
            <a:fillRect/>
          </a:stretch>
        </p:blipFill>
        <p:spPr bwMode="auto">
          <a:xfrm>
            <a:off x="-12700" y="646113"/>
            <a:ext cx="9918700" cy="5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6" name="TextBox 3"/>
          <p:cNvSpPr txBox="1">
            <a:spLocks noChangeArrowheads="1"/>
          </p:cNvSpPr>
          <p:nvPr/>
        </p:nvSpPr>
        <p:spPr bwMode="auto">
          <a:xfrm>
            <a:off x="-15875" y="250825"/>
            <a:ext cx="9217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2B6030"/>
                </a:solidFill>
                <a:latin typeface="Arial" panose="020B0604020202020204" pitchFamily="34" charset="0"/>
              </a:rPr>
              <a:t>ПАРТНЕРСКИЕ ПРОДУКТЫ ДЛЯ БИЗНЕСА </a:t>
            </a:r>
            <a:r>
              <a:rPr lang="ru-RU" altLang="ru-RU" sz="1800" b="1" dirty="0" smtClean="0">
                <a:solidFill>
                  <a:srgbClr val="2B6030"/>
                </a:solidFill>
                <a:latin typeface="Arial" panose="020B0604020202020204" pitchFamily="34" charset="0"/>
              </a:rPr>
              <a:t>(3/3</a:t>
            </a:r>
            <a:r>
              <a:rPr lang="ru-RU" altLang="ru-RU" sz="1800" b="1" dirty="0">
                <a:solidFill>
                  <a:srgbClr val="2B6030"/>
                </a:solidFill>
                <a:latin typeface="Arial" panose="020B0604020202020204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21399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416497" y="1144587"/>
          <a:ext cx="8857680" cy="49879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5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9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7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48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2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681" marR="57681" marT="57689" marB="5768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Индивидуальный предприниматель, без сотрудников,</a:t>
                      </a:r>
                    </a:p>
                    <a:p>
                      <a:pPr marL="142875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 режимы </a:t>
                      </a:r>
                      <a:r>
                        <a:rPr lang="ru-RU" sz="9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(кроме </a:t>
                      </a:r>
                      <a:r>
                        <a:rPr lang="ru-RU" sz="9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</a:t>
                      </a:r>
                      <a:r>
                        <a:rPr lang="ru-RU" sz="9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9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652" marR="8652" marT="8653" marB="8653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Индивидуальный предприниматель до </a:t>
                      </a:r>
                      <a:r>
                        <a:rPr lang="ru-RU" sz="9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</a:t>
                      </a:r>
                      <a:r>
                        <a:rPr lang="ru-RU" sz="9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</a:t>
                      </a:r>
                      <a:r>
                        <a:rPr lang="ru-RU" sz="9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сотрудников все режимы налогообложения </a:t>
                      </a:r>
                      <a:r>
                        <a:rPr lang="ru-RU" sz="9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(кроме </a:t>
                      </a:r>
                      <a:r>
                        <a:rPr lang="ru-RU" sz="9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</a:t>
                      </a:r>
                      <a:r>
                        <a:rPr lang="ru-RU" sz="9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9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652" marR="8652" marT="8653" marB="8653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Максимальный тариф </a:t>
                      </a:r>
                    </a:p>
                    <a:p>
                      <a:pPr marL="1143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«Мое дело».</a:t>
                      </a:r>
                    </a:p>
                    <a:p>
                      <a:pPr marL="1143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 системы налогообложения до 100 сотрудников</a:t>
                      </a:r>
                      <a:endParaRPr lang="ru-RU" sz="9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681" marR="57681" marT="57689" marB="57689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Возможность осуществления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платежей 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из сервиса бухгалтерии</a:t>
                      </a:r>
                      <a:endParaRPr lang="ru-RU" sz="9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681" marR="57681" marT="57689" marB="5768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 платежи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652" marR="8652" marT="8653" marB="8653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 платежи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652" marR="8652" marT="8653" marB="8653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 платежи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681" marR="57681" marT="57689" marB="57689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Интеграции</a:t>
                      </a:r>
                      <a:endParaRPr lang="ru-RU" sz="9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681" marR="57681" marT="57689" marB="5768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Интеграция со всеми банками партнерами Моё дело +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Яндекс.Деньги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Робокасса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оnline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кассы. 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652" marR="8652" marT="8653" marB="865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Интеграция со всеми банками партнерами Моё дело +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интеграция со всеми топ 15 банками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652" marR="8652" marT="8653" marB="865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Интеграция со всеми банками партнерами Моё дело +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интеграция со всеми топ 15 банками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681" marR="57681" marT="57689" marB="5768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Бухконсалтинг</a:t>
                      </a:r>
                      <a:endParaRPr lang="ru-RU" sz="9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681" marR="57681" marT="57689" marB="5768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2875"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Чат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652" marR="8652" marT="8653" marB="8653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Чат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652" marR="8652" marT="8653" marB="8653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Чат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681" marR="57681" marT="57689" marB="57689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Учет товаров</a:t>
                      </a:r>
                      <a:endParaRPr lang="ru-RU" sz="9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681" marR="57681" marT="57689" marB="5768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2875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652" marR="8652" marT="8653" marB="865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Расширенная версия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652" marR="8652" marT="8653" marB="865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Расширенная версия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681" marR="57681" marT="57689" marB="5768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5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Зарплата</a:t>
                      </a:r>
                      <a:endParaRPr lang="ru-RU" sz="9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681" marR="57681" marT="57689" marB="5768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2875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652" marR="8652" marT="8653" marB="8653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Да, включая зарплатный проект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652" marR="8652" marT="8653" marB="8653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Да, включая зарплатный проект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681" marR="57681" marT="57689" marB="57689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Организация 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Техподдержки (ТП)</a:t>
                      </a:r>
                      <a:endParaRPr lang="ru-RU" sz="9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681" marR="57681" marT="57689" marB="5768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2875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ТП чат, </a:t>
                      </a: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телефон - 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первая линия банка, вторая линия и </a:t>
                      </a:r>
                      <a:r>
                        <a:rPr lang="ru-RU" sz="9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бухконсалтинг</a:t>
                      </a: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Мое дело».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652" marR="8652" marT="8653" marB="865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2875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ТП чат, </a:t>
                      </a: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телефон - 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первая линия банка, вторая линия и </a:t>
                      </a:r>
                      <a:endParaRPr lang="ru-RU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42875" algn="ctr"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бухконсалтинг</a:t>
                      </a: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Мое дело».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652" marR="8652" marT="8653" marB="865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2875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ТП чат, </a:t>
                      </a: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телефон - 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первая линия банка, вторая линия и </a:t>
                      </a:r>
                      <a:endParaRPr lang="ru-RU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42875" algn="ctr"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бухконсалтинг</a:t>
                      </a: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«Мое дело».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681" marR="57681" marT="57689" marB="5768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958">
                <a:tc>
                  <a:txBody>
                    <a:bodyPr/>
                    <a:lstStyle/>
                    <a:p>
                      <a:pPr marL="9525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Электронный документооборот с налоговой</a:t>
                      </a:r>
                      <a:endParaRPr lang="ru-RU" sz="9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681" marR="57681" marT="57689" marB="5768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652" marR="8652" marT="8653" marB="8653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652" marR="8652" marT="8653" marB="8653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681" marR="57681" marT="57689" marB="57689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Электронный документооборот с контрагентами</a:t>
                      </a:r>
                      <a:endParaRPr lang="ru-RU" sz="9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681" marR="57681" marT="57689" marB="5768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652" marR="8652" marT="8653" marB="865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652" marR="8652" marT="8653" marB="865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681" marR="57681" marT="57689" marB="5768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8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</a:t>
                      </a:r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тарифного плана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(НДС не </a:t>
                      </a:r>
                      <a:r>
                        <a:rPr lang="ru-RU" sz="9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облагается)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681" marR="57681" marT="57689" marB="5768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9 996 рублей в год.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652" marR="8652" marT="8653" marB="8653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19 488 руб. в год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652" marR="8652" marT="8653" marB="8653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24 996 руб. в год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681" marR="57681" marT="57689" marB="57689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131" name="TextBox 2"/>
          <p:cNvSpPr txBox="1">
            <a:spLocks noChangeArrowheads="1"/>
          </p:cNvSpPr>
          <p:nvPr/>
        </p:nvSpPr>
        <p:spPr bwMode="auto">
          <a:xfrm>
            <a:off x="416497" y="6096794"/>
            <a:ext cx="81359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800" dirty="0">
                <a:latin typeface="Arial" panose="020B0604020202020204" pitchFamily="34" charset="0"/>
              </a:rPr>
              <a:t>Сервисы «Бухгалтерия для ИП» и «Моя бухгалтерия Онлайн» предоставляются ООО «Мое дело», ОГРН 1107746736811, адрес 125284, г. Москва, Ленинградский проспект, д.31А, строение 1, этаж 20, помещение I, комната 16А. В отношении информационной продукции – без ограничения по возрасту (0+).</a:t>
            </a:r>
          </a:p>
        </p:txBody>
      </p:sp>
      <p:pic>
        <p:nvPicPr>
          <p:cNvPr id="6" name="Picture 7" descr="Covers Stripes 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185"/>
          <a:stretch>
            <a:fillRect/>
          </a:stretch>
        </p:blipFill>
        <p:spPr bwMode="auto">
          <a:xfrm>
            <a:off x="-12700" y="646113"/>
            <a:ext cx="9918700" cy="5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6430963"/>
            <a:ext cx="22637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-15875" y="276225"/>
            <a:ext cx="9721850" cy="344488"/>
          </a:xfrm>
        </p:spPr>
        <p:txBody>
          <a:bodyPr anchor="t">
            <a:noAutofit/>
          </a:bodyPr>
          <a:lstStyle/>
          <a:p>
            <a:pPr algn="just" eaLnBrk="1" hangingPunct="1"/>
            <a:r>
              <a:rPr lang="ru-RU" altLang="ru-RU" sz="1800" b="1" dirty="0" smtClean="0">
                <a:solidFill>
                  <a:srgbClr val="2B6030"/>
                </a:solidFill>
                <a:latin typeface="Arial" charset="0"/>
                <a:ea typeface="+mn-ea"/>
                <a:cs typeface="+mn-cs"/>
              </a:rPr>
              <a:t>ИНТЕРНЕТ-БУХГАЛТЕРИЯ «</a:t>
            </a:r>
            <a:r>
              <a:rPr lang="ru-RU" altLang="ru-RU" sz="1800" b="1" dirty="0">
                <a:solidFill>
                  <a:srgbClr val="2B6030"/>
                </a:solidFill>
                <a:latin typeface="Arial" charset="0"/>
                <a:ea typeface="+mn-ea"/>
                <a:cs typeface="+mn-cs"/>
              </a:rPr>
              <a:t>Моё дело»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44488" y="692696"/>
            <a:ext cx="921702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050" dirty="0" smtClean="0">
                <a:latin typeface="Arial" panose="020B0604020202020204" pitchFamily="34" charset="0"/>
              </a:rPr>
              <a:t>Клиентам </a:t>
            </a:r>
            <a:r>
              <a:rPr lang="ru-RU" altLang="ru-RU" sz="1050" dirty="0" err="1">
                <a:latin typeface="Arial" panose="020B0604020202020204" pitchFamily="34" charset="0"/>
              </a:rPr>
              <a:t>Россельхозбанка</a:t>
            </a:r>
            <a:r>
              <a:rPr lang="ru-RU" altLang="ru-RU" sz="1050" dirty="0">
                <a:latin typeface="Arial" panose="020B0604020202020204" pitchFamily="34" charset="0"/>
              </a:rPr>
              <a:t> </a:t>
            </a:r>
            <a:r>
              <a:rPr lang="ru-RU" altLang="ru-RU" sz="1050" dirty="0" smtClean="0">
                <a:latin typeface="Arial" panose="020B0604020202020204" pitchFamily="34" charset="0"/>
              </a:rPr>
              <a:t>доступны специальные </a:t>
            </a:r>
            <a:r>
              <a:rPr lang="ru-RU" altLang="ru-RU" sz="1050" dirty="0">
                <a:latin typeface="Arial" panose="020B0604020202020204" pitchFamily="34" charset="0"/>
              </a:rPr>
              <a:t>условия использования онлайн-сервиса для самостоятельного ведения бухгалтерского и налогового учета без специализированных знаний - </a:t>
            </a:r>
            <a:r>
              <a:rPr lang="ru-RU" altLang="ru-RU" sz="1050" b="1" dirty="0">
                <a:latin typeface="Arial" panose="020B0604020202020204" pitchFamily="34" charset="0"/>
              </a:rPr>
              <a:t>дополнительно 3 месяца бесплатного использования </a:t>
            </a:r>
            <a:r>
              <a:rPr lang="ru-RU" altLang="ru-RU" sz="1050" dirty="0">
                <a:latin typeface="Arial" panose="020B0604020202020204" pitchFamily="34" charset="0"/>
              </a:rPr>
              <a:t>к выбранному тарифному </a:t>
            </a:r>
            <a:r>
              <a:rPr lang="ru-RU" altLang="ru-RU" sz="1050" dirty="0" smtClean="0">
                <a:latin typeface="Arial" panose="020B0604020202020204" pitchFamily="34" charset="0"/>
              </a:rPr>
              <a:t>плану</a:t>
            </a:r>
            <a:endParaRPr lang="en-US" altLang="ru-RU" sz="105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655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 txBox="1">
            <a:spLocks/>
          </p:cNvSpPr>
          <p:nvPr/>
        </p:nvSpPr>
        <p:spPr bwMode="auto">
          <a:xfrm>
            <a:off x="-15875" y="171450"/>
            <a:ext cx="8316913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3275" indent="-307975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6663" indent="-246063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1963" indent="-24606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7263" indent="-246063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84463" indent="-2460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663" indent="-2460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98863" indent="-2460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56063" indent="-2460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2B6030"/>
                </a:solidFill>
                <a:latin typeface="Arial" panose="020B0604020202020204" pitchFamily="34" charset="0"/>
              </a:rPr>
              <a:t>ТАРИФНЫЕ ПЛАНЫ РАСЧЕТНО-КАССОВОГО ОБСЛУЖИВАНИЯ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315833"/>
              </p:ext>
            </p:extLst>
          </p:nvPr>
        </p:nvGraphicFramePr>
        <p:xfrm>
          <a:off x="273050" y="850900"/>
          <a:ext cx="9432925" cy="4906965"/>
        </p:xfrm>
        <a:graphic>
          <a:graphicData uri="http://schemas.openxmlformats.org/drawingml/2006/table">
            <a:tbl>
              <a:tblPr/>
              <a:tblGrid>
                <a:gridCol w="2147888">
                  <a:extLst>
                    <a:ext uri="{9D8B030D-6E8A-4147-A177-3AD203B41FA5}">
                      <a16:colId xmlns:a16="http://schemas.microsoft.com/office/drawing/2014/main" val="490483092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3246702672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3732728939"/>
                    </a:ext>
                  </a:extLst>
                </a:gridCol>
                <a:gridCol w="1455737">
                  <a:extLst>
                    <a:ext uri="{9D8B030D-6E8A-4147-A177-3AD203B41FA5}">
                      <a16:colId xmlns:a16="http://schemas.microsoft.com/office/drawing/2014/main" val="4100682451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3023745622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3264020636"/>
                    </a:ext>
                  </a:extLst>
                </a:gridCol>
              </a:tblGrid>
              <a:tr h="368300">
                <a:tc>
                  <a:txBody>
                    <a:bodyPr/>
                    <a:lstStyle>
                      <a:lvl1pPr defTabSz="989013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989013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989013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989013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989013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989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989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989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989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890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/>
                        <a:cs typeface="Arial" panose="020B0604020202020204" pitchFamily="34" charset="0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89013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989013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989013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989013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989013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989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989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989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989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890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Базовый </a:t>
                      </a:r>
                    </a:p>
                    <a:p>
                      <a:pPr marL="0" marR="0" lvl="0" indent="0" algn="l" defTabSz="9890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лайт</a:t>
                      </a:r>
                    </a:p>
                  </a:txBody>
                  <a:tcPr marL="7155" marR="7155" marT="5691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920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121920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121920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1219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1219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219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219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219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219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1219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Базовый </a:t>
                      </a:r>
                    </a:p>
                    <a:p>
                      <a:pPr marL="0" marR="0" lvl="0" indent="0" algn="l" defTabSz="1219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комфорт</a:t>
                      </a:r>
                    </a:p>
                  </a:txBody>
                  <a:tcPr marL="7155" marR="7155" marT="5691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920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121920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121920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1219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1219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219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219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219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219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1219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Расчетный </a:t>
                      </a:r>
                    </a:p>
                    <a:p>
                      <a:pPr marL="0" marR="0" lvl="0" indent="0" algn="l" defTabSz="1219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эконом</a:t>
                      </a:r>
                    </a:p>
                  </a:txBody>
                  <a:tcPr marL="7155" marR="7155" marT="5691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920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121920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121920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1219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1219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219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219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219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219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1219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Расчетный </a:t>
                      </a:r>
                    </a:p>
                    <a:p>
                      <a:pPr marL="0" marR="0" lvl="0" indent="0" algn="l" defTabSz="1219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стандарт</a:t>
                      </a:r>
                    </a:p>
                  </a:txBody>
                  <a:tcPr marL="7155" marR="7155" marT="5691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920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121920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121920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1219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1219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219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219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219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219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1219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Расчетно-кассовый</a:t>
                      </a:r>
                      <a:b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оптима</a:t>
                      </a:r>
                    </a:p>
                  </a:txBody>
                  <a:tcPr marL="7155" marR="7155" marT="5691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987923"/>
                  </a:ext>
                </a:extLst>
              </a:tr>
              <a:tr h="320675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тарифного плана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месяц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0 </a:t>
                      </a: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Montserrat" charset="-52"/>
                          <a:cs typeface="Montserrat" charset="-52"/>
                        </a:rPr>
                        <a:t>₽</a:t>
                      </a: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Proxima Nova Rg"/>
                        <a:ea typeface="Proxima Nova Rg"/>
                        <a:cs typeface="Proxima Nova Rg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650 </a:t>
                      </a: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Montserrat" charset="-52"/>
                          <a:cs typeface="Montserrat" charset="-52"/>
                        </a:rPr>
                        <a:t>₽</a:t>
                      </a: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Proxima Nova Rg"/>
                        <a:ea typeface="Proxima Nova Rg"/>
                        <a:cs typeface="Proxima Nova Rg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1 000 </a:t>
                      </a: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Montserrat" charset="-52"/>
                          <a:cs typeface="Montserrat" charset="-52"/>
                        </a:rPr>
                        <a:t>₽</a:t>
                      </a: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Proxima Nova Rg"/>
                        <a:ea typeface="Proxima Nova Rg"/>
                        <a:cs typeface="Proxima Nova Rg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2 000 </a:t>
                      </a: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Montserrat" charset="-52"/>
                          <a:cs typeface="Montserrat" charset="-52"/>
                        </a:rPr>
                        <a:t>₽</a:t>
                      </a: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Proxima Nova Rg"/>
                        <a:ea typeface="Proxima Nova Rg"/>
                        <a:cs typeface="Proxima Nova Rg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3 000 </a:t>
                      </a: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Montserrat" charset="-52"/>
                          <a:cs typeface="Montserrat" charset="-52"/>
                        </a:rPr>
                        <a:t>₽</a:t>
                      </a: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Proxima Nova Rg"/>
                        <a:ea typeface="Proxima Nova Rg"/>
                        <a:cs typeface="Proxima Nova Rg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888006"/>
                  </a:ext>
                </a:extLst>
              </a:tr>
              <a:tr h="271463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Открытие счета 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6640731"/>
                  </a:ext>
                </a:extLst>
              </a:tr>
              <a:tr h="236538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Ведение счета с ДБО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-52"/>
                          <a:cs typeface="Montserrat" charset="-52"/>
                        </a:rPr>
                        <a:t>Бесплатно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Rg"/>
                        <a:ea typeface="Proxima Nova Rg"/>
                        <a:cs typeface="Proxima Nova Rg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-52"/>
                          <a:cs typeface="Montserrat" charset="-52"/>
                        </a:rPr>
                        <a:t>Бесплатно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Rg"/>
                        <a:ea typeface="Proxima Nova Rg"/>
                        <a:cs typeface="Proxima Nova Rg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-52"/>
                          <a:cs typeface="Montserrat" charset="-52"/>
                        </a:rPr>
                        <a:t>Бесплатно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Rg"/>
                        <a:ea typeface="Proxima Nova Rg"/>
                        <a:cs typeface="Proxima Nova Rg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-52"/>
                          <a:cs typeface="Montserrat" charset="-52"/>
                        </a:rPr>
                        <a:t>Бесплатно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Rg"/>
                        <a:ea typeface="Proxima Nova Rg"/>
                        <a:cs typeface="Proxima Nova Rg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-52"/>
                          <a:cs typeface="Montserrat" charset="-52"/>
                        </a:rPr>
                        <a:t>Бесплатно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Rg"/>
                        <a:ea typeface="Proxima Nova Rg"/>
                        <a:cs typeface="Proxima Nova Rg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9008451"/>
                  </a:ext>
                </a:extLst>
              </a:tr>
              <a:tr h="263525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Обслуживание системы ДБО*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-52"/>
                          <a:cs typeface="Montserrat" charset="-52"/>
                        </a:rPr>
                        <a:t>Бесплатно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Rg"/>
                        <a:ea typeface="Proxima Nova Rg"/>
                        <a:cs typeface="Proxima Nova Rg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-52"/>
                          <a:cs typeface="Montserrat" charset="-52"/>
                        </a:rPr>
                        <a:t>Бесплатно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Rg"/>
                        <a:ea typeface="Proxima Nova Rg"/>
                        <a:cs typeface="Proxima Nova Rg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-52"/>
                          <a:cs typeface="Montserrat" charset="-52"/>
                        </a:rPr>
                        <a:t>Бесплатно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Rg"/>
                        <a:ea typeface="Proxima Nova Rg"/>
                        <a:cs typeface="Proxima Nova Rg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-52"/>
                          <a:cs typeface="Montserrat" charset="-52"/>
                        </a:rPr>
                        <a:t>Бесплатно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Rg"/>
                        <a:ea typeface="Proxima Nova Rg"/>
                        <a:cs typeface="Proxima Nova Rg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-52"/>
                          <a:cs typeface="Montserrat" charset="-52"/>
                        </a:rPr>
                        <a:t>Бесплатно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Rg"/>
                        <a:ea typeface="Proxima Nova Rg"/>
                        <a:cs typeface="Proxima Nova Rg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5353060"/>
                  </a:ext>
                </a:extLst>
              </a:tr>
              <a:tr h="300038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Внутрибанковские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переводы на счета ЮЛ по  ДБО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608482"/>
                  </a:ext>
                </a:extLst>
              </a:tr>
              <a:tr h="430213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Внешние переводы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счета ЮЛ по ДБО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 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до 3 шт./мес. 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далее 170 ₽/шт.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 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до 5 шт./мес. 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далее по 100 ₽/шт.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 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до 10 шт./мес. 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далее по 50 ₽/шт.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 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до 40 шт./мес. 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далее по 50 ₽/шт.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 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до 30 шт./мес.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далее по 50 ₽/шт.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1395356"/>
                  </a:ext>
                </a:extLst>
              </a:tr>
              <a:tr h="384175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Переводы на счета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физических лиц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 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до 100 тыс.₽/мес.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до 150 тыс.₽ /мес.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от 0,5% от суммы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от 30 ₽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от 30 ₽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869126"/>
                  </a:ext>
                </a:extLst>
              </a:tr>
              <a:tr h="384175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Снятие наличных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денежных средств** 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1</a:t>
                      </a:r>
                      <a:r>
                        <a:rPr kumimoji="0" lang="ru-RU" alt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% до 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300 тыс. ₽/мес.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от 6% от суммы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от 1,2% от суммы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от 1,2% от суммы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до 100 тыс.₽/мес.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0759460"/>
                  </a:ext>
                </a:extLst>
              </a:tr>
              <a:tr h="384175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Внесение наличных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денежных средств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до 50 тыс.₽/мес.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 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до 100 тыс.₽/мес.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 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до 100 тыс.₽/мес.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0,3% от суммы, 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мин. 250 ₽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 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до 300 тыс.₽/мес.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1263166"/>
                  </a:ext>
                </a:extLst>
              </a:tr>
              <a:tr h="317500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Выпуск и обслуживание корпоративной карты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 в течение первого года обслуживания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906008"/>
                  </a:ext>
                </a:extLst>
              </a:tr>
              <a:tr h="290513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Выдача справки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700 руб. 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от 200 руб. 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от 200 руб. 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от 200 руб. </a:t>
                      </a:r>
                      <a:endParaRPr kumimoji="0" lang="ru-RU" alt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Proxima Nova Rg"/>
                        <a:ea typeface="Proxima Nova Rg"/>
                        <a:cs typeface="Proxima Nova Rg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от 200 руб. 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9180698"/>
                  </a:ext>
                </a:extLst>
              </a:tr>
              <a:tr h="384175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Выдача дубликата 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выписки по счету 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300 ₽ за один лист,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но не более 2 тыс.₽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от 100 ₽ за один лист,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но не более 2 тыс.₽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от 100 ₽ за один лист,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но не более 2 тыс.₽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от 100 ₽ за один лист,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но не более 2 тыс.₽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от 100 ₽ за один лист,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но не более 2 тыс.₽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9451173"/>
                  </a:ext>
                </a:extLst>
              </a:tr>
              <a:tr h="571500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Специальные условия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зарплатный проект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зарплатный проект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зарплатный проект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зарплатный проект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зарплатный проект,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оформление чековой книжки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1030108"/>
                  </a:ext>
                </a:extLst>
              </a:tr>
            </a:tbl>
          </a:graphicData>
        </a:graphic>
      </p:graphicFrame>
      <p:sp>
        <p:nvSpPr>
          <p:cNvPr id="5218" name="TextBox 5"/>
          <p:cNvSpPr txBox="1">
            <a:spLocks noChangeArrowheads="1"/>
          </p:cNvSpPr>
          <p:nvPr/>
        </p:nvSpPr>
        <p:spPr bwMode="auto">
          <a:xfrm>
            <a:off x="604838" y="5907088"/>
            <a:ext cx="8626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sz="900">
                <a:solidFill>
                  <a:srgbClr val="404040"/>
                </a:solidFill>
                <a:latin typeface="Proxima Nova Rg"/>
                <a:ea typeface="Proxima Nova Rg"/>
                <a:cs typeface="Proxima Nova Rg"/>
              </a:rPr>
              <a:t>* Обслуживание системы  дистанционного банковского обслуживания «Интернет-Клиент»/«Мобильный банк».</a:t>
            </a:r>
          </a:p>
          <a:p>
            <a:pPr algn="just"/>
            <a:r>
              <a:rPr lang="ru-RU" altLang="ru-RU" sz="900">
                <a:solidFill>
                  <a:srgbClr val="404040"/>
                </a:solidFill>
                <a:latin typeface="Proxima Nova Rg"/>
                <a:ea typeface="Proxima Nova Rg"/>
                <a:cs typeface="Proxima Nova Rg"/>
              </a:rPr>
              <a:t>** Кроме снятия наличных денежных средств на заработную плату и выплаты социального характера.</a:t>
            </a:r>
          </a:p>
        </p:txBody>
      </p:sp>
      <p:pic>
        <p:nvPicPr>
          <p:cNvPr id="5219" name="Picture 7" descr="Covers Stripes 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185"/>
          <a:stretch>
            <a:fillRect/>
          </a:stretch>
        </p:blipFill>
        <p:spPr bwMode="auto">
          <a:xfrm>
            <a:off x="-12700" y="646113"/>
            <a:ext cx="9918700" cy="5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6430963"/>
            <a:ext cx="22637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375864" y="3034094"/>
            <a:ext cx="9144000" cy="385115"/>
          </a:xfrm>
          <a:prstGeom prst="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05642" y="119675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spcAft>
                <a:spcPts val="1125"/>
              </a:spcAft>
              <a:buClr>
                <a:schemeClr val="accent1"/>
              </a:buClr>
            </a:pPr>
            <a:r>
              <a:rPr lang="ru-RU" sz="1200" dirty="0">
                <a:latin typeface="Arial" panose="020B0604020202020204" pitchFamily="34" charset="0"/>
                <a:ea typeface="Segoe UI" panose="020B0502040204020203" pitchFamily="34" charset="0"/>
              </a:rPr>
              <a:t>С </a:t>
            </a:r>
            <a:r>
              <a:rPr lang="ru-RU" sz="1200" b="1" u="sng" dirty="0">
                <a:latin typeface="Arial" panose="020B0604020202020204" pitchFamily="34" charset="0"/>
                <a:ea typeface="Segoe UI" panose="020B0502040204020203" pitchFamily="34" charset="0"/>
              </a:rPr>
              <a:t>01.02.2021</a:t>
            </a:r>
            <a:r>
              <a:rPr lang="ru-RU" sz="1200" dirty="0">
                <a:latin typeface="Arial" panose="020B0604020202020204" pitchFamily="34" charset="0"/>
                <a:ea typeface="Segoe UI" panose="020B0502040204020203" pitchFamily="34" charset="0"/>
              </a:rPr>
              <a:t> компания ПРАВОКАРД запускает продажу новых тарифных планов </a:t>
            </a:r>
            <a:r>
              <a:rPr lang="ru-RU" sz="1200" b="1" dirty="0">
                <a:latin typeface="Arial" panose="020B0604020202020204" pitchFamily="34" charset="0"/>
                <a:ea typeface="Segoe UI" panose="020B0502040204020203" pitchFamily="34" charset="0"/>
              </a:rPr>
              <a:t>Юрист для бизнеса+</a:t>
            </a:r>
            <a:r>
              <a:rPr lang="ru-RU" sz="1200" dirty="0">
                <a:latin typeface="Arial" panose="020B0604020202020204" pitchFamily="34" charset="0"/>
                <a:ea typeface="Segoe UI" panose="020B0502040204020203" pitchFamily="34" charset="0"/>
              </a:rPr>
              <a:t> на оказание сервиса юридической поддержки клиентам Банка, в которые включена новая услуга </a:t>
            </a:r>
            <a:r>
              <a:rPr lang="ru-RU" sz="1200" b="1" dirty="0" err="1">
                <a:latin typeface="Arial" panose="020B0604020202020204" pitchFamily="34" charset="0"/>
                <a:ea typeface="Segoe UI" panose="020B0502040204020203" pitchFamily="34" charset="0"/>
              </a:rPr>
              <a:t>ПРАВОкурьер</a:t>
            </a:r>
            <a:endParaRPr lang="ru-RU" sz="1200" b="1" dirty="0">
              <a:latin typeface="Arial" panose="020B0604020202020204" pitchFamily="34" charset="0"/>
              <a:ea typeface="Segoe UI" panose="020B05020402040202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55437" y="5645917"/>
            <a:ext cx="1836677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  <a:ea typeface="Segoe UI" panose="020B0502040204020203" pitchFamily="34" charset="0"/>
              </a:rPr>
              <a:t>Экономия</a:t>
            </a:r>
            <a:r>
              <a:rPr lang="ru-RU" sz="1200" dirty="0">
                <a:latin typeface="Arial" panose="020B0604020202020204" pitchFamily="34" charset="0"/>
                <a:ea typeface="Segoe UI" panose="020B0502040204020203" pitchFamily="34" charset="0"/>
              </a:rPr>
              <a:t> времени Клиента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14103" y="5628507"/>
            <a:ext cx="1810291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  <a:ea typeface="Segoe UI" panose="020B0502040204020203" pitchFamily="34" charset="0"/>
              </a:rPr>
              <a:t>Уверенность</a:t>
            </a:r>
            <a:r>
              <a:rPr lang="ru-RU" sz="1200" dirty="0">
                <a:latin typeface="Arial" panose="020B0604020202020204" pitchFamily="34" charset="0"/>
                <a:ea typeface="Segoe UI" panose="020B0502040204020203" pitchFamily="34" charset="0"/>
              </a:rPr>
              <a:t> в получении документов контрагентом</a:t>
            </a:r>
            <a:endParaRPr lang="ru-RU" sz="1200" b="1" dirty="0">
              <a:latin typeface="Arial" panose="020B0604020202020204" pitchFamily="34" charset="0"/>
              <a:ea typeface="Segoe UI" panose="020B0502040204020203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98316" y="3039319"/>
            <a:ext cx="1281804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Segoe UI" panose="020B0502040204020203" pitchFamily="34" charset="0"/>
              </a:rPr>
              <a:t>Тарифы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29235" y="3400146"/>
            <a:ext cx="1979175" cy="43088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latin typeface="Arial" panose="020B0604020202020204" pitchFamily="34" charset="0"/>
                <a:ea typeface="Segoe UI" panose="020B0502040204020203" pitchFamily="34" charset="0"/>
              </a:rPr>
              <a:t>Единовременная </a:t>
            </a:r>
          </a:p>
          <a:p>
            <a:pPr algn="ctr"/>
            <a:r>
              <a:rPr lang="ru-RU" sz="1100" b="1" dirty="0">
                <a:latin typeface="Arial" panose="020B0604020202020204" pitchFamily="34" charset="0"/>
                <a:ea typeface="Segoe UI" panose="020B0502040204020203" pitchFamily="34" charset="0"/>
              </a:rPr>
              <a:t>оплата (руб.)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55849" y="3039319"/>
            <a:ext cx="17290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</a:rPr>
              <a:t>Антикризисный+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847848" y="3034093"/>
            <a:ext cx="1687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</a:rPr>
              <a:t>Оптимальный+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312320" y="3479704"/>
            <a:ext cx="1125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</a:rPr>
              <a:t>3 000 </a:t>
            </a:r>
          </a:p>
          <a:p>
            <a:pPr algn="ctr"/>
            <a:endParaRPr lang="ru-RU" sz="1200" b="1" dirty="0">
              <a:latin typeface="Arial" panose="020B0604020202020204" pitchFamily="34" charset="0"/>
            </a:endParaRPr>
          </a:p>
          <a:p>
            <a:pPr algn="ctr"/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</a:rPr>
              <a:t>+ 300 мес.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743630" y="3479703"/>
            <a:ext cx="108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</a:rPr>
              <a:t>6 000</a:t>
            </a:r>
          </a:p>
          <a:p>
            <a:pPr algn="ctr"/>
            <a:endParaRPr lang="ru-RU" sz="1200" b="1" dirty="0">
              <a:latin typeface="Arial" panose="020B0604020202020204" pitchFamily="34" charset="0"/>
            </a:endParaRPr>
          </a:p>
          <a:p>
            <a:pPr algn="ctr"/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</a:rPr>
              <a:t>+ 300 мес.</a:t>
            </a:r>
          </a:p>
          <a:p>
            <a:pPr algn="ctr"/>
            <a:endParaRPr lang="ru-RU" sz="1200" b="1" dirty="0">
              <a:latin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88626" y="3479703"/>
            <a:ext cx="10931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</a:rPr>
              <a:t>8 000</a:t>
            </a:r>
          </a:p>
          <a:p>
            <a:pPr algn="ctr"/>
            <a:endParaRPr lang="ru-RU" sz="1200" b="1" dirty="0">
              <a:latin typeface="Arial" panose="020B0604020202020204" pitchFamily="34" charset="0"/>
            </a:endParaRPr>
          </a:p>
          <a:p>
            <a:pPr algn="ctr"/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</a:rPr>
              <a:t>+ 300 мес.</a:t>
            </a:r>
          </a:p>
          <a:p>
            <a:pPr algn="ctr"/>
            <a:endParaRPr lang="ru-RU" sz="1200" b="1" dirty="0">
              <a:latin typeface="Arial" panose="020B0604020202020204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6850256" y="5625034"/>
            <a:ext cx="1732427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  <a:ea typeface="Segoe UI" panose="020B0502040204020203" pitchFamily="34" charset="0"/>
              </a:rPr>
              <a:t>Снижение рисков </a:t>
            </a:r>
            <a:r>
              <a:rPr lang="ru-RU" sz="1200" dirty="0">
                <a:latin typeface="Arial" panose="020B0604020202020204" pitchFamily="34" charset="0"/>
                <a:ea typeface="Segoe UI" panose="020B0502040204020203" pitchFamily="34" charset="0"/>
              </a:rPr>
              <a:t>утраты конфиденциальности</a:t>
            </a:r>
            <a:endParaRPr lang="ru-RU" sz="1200" b="1" dirty="0">
              <a:latin typeface="Arial" panose="020B0604020202020204" pitchFamily="34" charset="0"/>
              <a:ea typeface="Segoe UI" panose="020B0502040204020203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527419" y="5644009"/>
            <a:ext cx="1598539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  <a:ea typeface="Segoe UI" panose="020B0502040204020203" pitchFamily="34" charset="0"/>
              </a:rPr>
              <a:t>Неограниченное </a:t>
            </a:r>
            <a:r>
              <a:rPr lang="ru-RU" sz="1200" dirty="0">
                <a:latin typeface="Arial" panose="020B0604020202020204" pitchFamily="34" charset="0"/>
                <a:ea typeface="Segoe UI" panose="020B0502040204020203" pitchFamily="34" charset="0"/>
              </a:rPr>
              <a:t>количество доставок в месяц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581650" y="3047580"/>
            <a:ext cx="1451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</a:rPr>
              <a:t>Фермерский+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270610" y="3031192"/>
            <a:ext cx="1687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</a:rPr>
              <a:t>Расширенный+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746758" y="3039319"/>
            <a:ext cx="1687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</a:rPr>
              <a:t>Максимальный+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622644" y="3479703"/>
            <a:ext cx="1081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</a:rPr>
              <a:t>13 000</a:t>
            </a:r>
          </a:p>
          <a:p>
            <a:pPr algn="ctr"/>
            <a:endParaRPr lang="ru-RU" sz="1200" b="1" dirty="0">
              <a:latin typeface="Arial" panose="020B0604020202020204" pitchFamily="34" charset="0"/>
            </a:endParaRPr>
          </a:p>
          <a:p>
            <a:pPr algn="ctr"/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</a:rPr>
              <a:t>+ 300 мес.</a:t>
            </a:r>
          </a:p>
          <a:p>
            <a:pPr algn="ctr"/>
            <a:endParaRPr lang="ru-RU" sz="1200" b="1" dirty="0">
              <a:latin typeface="Arial" panose="020B0604020202020204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8013253" y="3485516"/>
            <a:ext cx="1088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</a:rPr>
              <a:t>26 000</a:t>
            </a:r>
          </a:p>
          <a:p>
            <a:pPr algn="ctr"/>
            <a:endParaRPr lang="ru-RU" sz="1200" b="1" dirty="0">
              <a:latin typeface="Arial" panose="020B0604020202020204" pitchFamily="34" charset="0"/>
            </a:endParaRPr>
          </a:p>
          <a:p>
            <a:pPr algn="ctr"/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</a:rPr>
              <a:t>+ 300 мес.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264055" y="4332451"/>
            <a:ext cx="1979175" cy="43088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latin typeface="Arial" panose="020B0604020202020204" pitchFamily="34" charset="0"/>
                <a:ea typeface="Segoe UI" panose="020B0502040204020203" pitchFamily="34" charset="0"/>
              </a:rPr>
              <a:t>Срок действия сертификата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2478443" y="4347020"/>
            <a:ext cx="7466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</a:rPr>
              <a:t>3 мес.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538403" y="4347020"/>
            <a:ext cx="1606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</a:rPr>
              <a:t>1 год + 1 мес.</a:t>
            </a:r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>
            <a:off x="2007000" y="3047581"/>
            <a:ext cx="1017" cy="149756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438960" y="4309164"/>
            <a:ext cx="908090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861514" y="4339374"/>
            <a:ext cx="1606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</a:rPr>
              <a:t>1 год + 1 мес.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311253" y="4346116"/>
            <a:ext cx="1606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</a:rPr>
              <a:t>1 год + 1 мес.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815145" y="4361713"/>
            <a:ext cx="1606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</a:rPr>
              <a:t>1 год + 1 мес.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496680" y="2125766"/>
            <a:ext cx="20535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spcAft>
                <a:spcPts val="1125"/>
              </a:spcAft>
              <a:buClr>
                <a:schemeClr val="accent1"/>
              </a:buClr>
            </a:pPr>
            <a:r>
              <a:rPr lang="ru-RU" sz="1200" b="1" dirty="0">
                <a:solidFill>
                  <a:srgbClr val="07552E"/>
                </a:solidFill>
                <a:latin typeface="Arial" panose="020B0604020202020204" pitchFamily="34" charset="0"/>
                <a:ea typeface="Segoe UI" panose="020B0502040204020203" pitchFamily="34" charset="0"/>
              </a:rPr>
              <a:t>ПРАВОкурьер   -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50240" y="2049352"/>
            <a:ext cx="67918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</a:rPr>
              <a:t>Курьерская доставка правовых документов, подготовленных для Клиента и/или обсуждавшихся с Клиентом в рамках оказания основных услуг по основному сертификату</a:t>
            </a: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3623360" y="3047581"/>
            <a:ext cx="1017" cy="149756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4989306" y="3039320"/>
            <a:ext cx="1017" cy="149756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6407871" y="3039320"/>
            <a:ext cx="1017" cy="149756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7822967" y="3043672"/>
            <a:ext cx="1017" cy="149756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0" name="Group 827"/>
          <p:cNvGrpSpPr/>
          <p:nvPr/>
        </p:nvGrpSpPr>
        <p:grpSpPr>
          <a:xfrm>
            <a:off x="2002189" y="5006170"/>
            <a:ext cx="550863" cy="550863"/>
            <a:chOff x="7242175" y="3462338"/>
            <a:chExt cx="550863" cy="550863"/>
          </a:xfrm>
          <a:solidFill>
            <a:srgbClr val="118F50"/>
          </a:solidFill>
        </p:grpSpPr>
        <p:sp>
          <p:nvSpPr>
            <p:cNvPr id="151" name="Freeform 220"/>
            <p:cNvSpPr>
              <a:spLocks noEditPoints="1"/>
            </p:cNvSpPr>
            <p:nvPr/>
          </p:nvSpPr>
          <p:spPr bwMode="auto">
            <a:xfrm>
              <a:off x="7351713" y="3571875"/>
              <a:ext cx="333375" cy="333375"/>
            </a:xfrm>
            <a:custGeom>
              <a:avLst/>
              <a:gdLst>
                <a:gd name="T0" fmla="*/ 907 w 2101"/>
                <a:gd name="T1" fmla="*/ 151 h 2101"/>
                <a:gd name="T2" fmla="*/ 702 w 2101"/>
                <a:gd name="T3" fmla="*/ 210 h 2101"/>
                <a:gd name="T4" fmla="*/ 519 w 2101"/>
                <a:gd name="T5" fmla="*/ 311 h 2101"/>
                <a:gd name="T6" fmla="*/ 368 w 2101"/>
                <a:gd name="T7" fmla="*/ 448 h 2101"/>
                <a:gd name="T8" fmla="*/ 253 w 2101"/>
                <a:gd name="T9" fmla="*/ 612 h 2101"/>
                <a:gd name="T10" fmla="*/ 177 w 2101"/>
                <a:gd name="T11" fmla="*/ 796 h 2101"/>
                <a:gd name="T12" fmla="*/ 142 w 2101"/>
                <a:gd name="T13" fmla="*/ 993 h 2101"/>
                <a:gd name="T14" fmla="*/ 152 w 2101"/>
                <a:gd name="T15" fmla="*/ 1197 h 2101"/>
                <a:gd name="T16" fmla="*/ 210 w 2101"/>
                <a:gd name="T17" fmla="*/ 1399 h 2101"/>
                <a:gd name="T18" fmla="*/ 316 w 2101"/>
                <a:gd name="T19" fmla="*/ 1588 h 2101"/>
                <a:gd name="T20" fmla="*/ 461 w 2101"/>
                <a:gd name="T21" fmla="*/ 1744 h 2101"/>
                <a:gd name="T22" fmla="*/ 636 w 2101"/>
                <a:gd name="T23" fmla="*/ 1861 h 2101"/>
                <a:gd name="T24" fmla="*/ 836 w 2101"/>
                <a:gd name="T25" fmla="*/ 1935 h 2101"/>
                <a:gd name="T26" fmla="*/ 1051 w 2101"/>
                <a:gd name="T27" fmla="*/ 1960 h 2101"/>
                <a:gd name="T28" fmla="*/ 1262 w 2101"/>
                <a:gd name="T29" fmla="*/ 1935 h 2101"/>
                <a:gd name="T30" fmla="*/ 1464 w 2101"/>
                <a:gd name="T31" fmla="*/ 1861 h 2101"/>
                <a:gd name="T32" fmla="*/ 1641 w 2101"/>
                <a:gd name="T33" fmla="*/ 1741 h 2101"/>
                <a:gd name="T34" fmla="*/ 1785 w 2101"/>
                <a:gd name="T35" fmla="*/ 1586 h 2101"/>
                <a:gd name="T36" fmla="*/ 1891 w 2101"/>
                <a:gd name="T37" fmla="*/ 1399 h 2101"/>
                <a:gd name="T38" fmla="*/ 1949 w 2101"/>
                <a:gd name="T39" fmla="*/ 1191 h 2101"/>
                <a:gd name="T40" fmla="*/ 1958 w 2101"/>
                <a:gd name="T41" fmla="*/ 980 h 2101"/>
                <a:gd name="T42" fmla="*/ 1915 w 2101"/>
                <a:gd name="T43" fmla="*/ 770 h 2101"/>
                <a:gd name="T44" fmla="*/ 1824 w 2101"/>
                <a:gd name="T45" fmla="*/ 572 h 2101"/>
                <a:gd name="T46" fmla="*/ 1691 w 2101"/>
                <a:gd name="T47" fmla="*/ 404 h 2101"/>
                <a:gd name="T48" fmla="*/ 1526 w 2101"/>
                <a:gd name="T49" fmla="*/ 274 h 2101"/>
                <a:gd name="T50" fmla="*/ 1334 w 2101"/>
                <a:gd name="T51" fmla="*/ 185 h 2101"/>
                <a:gd name="T52" fmla="*/ 1123 w 2101"/>
                <a:gd name="T53" fmla="*/ 143 h 2101"/>
                <a:gd name="T54" fmla="*/ 1128 w 2101"/>
                <a:gd name="T55" fmla="*/ 2 h 2101"/>
                <a:gd name="T56" fmla="*/ 1358 w 2101"/>
                <a:gd name="T57" fmla="*/ 46 h 2101"/>
                <a:gd name="T58" fmla="*/ 1568 w 2101"/>
                <a:gd name="T59" fmla="*/ 137 h 2101"/>
                <a:gd name="T60" fmla="*/ 1753 w 2101"/>
                <a:gd name="T61" fmla="*/ 270 h 2101"/>
                <a:gd name="T62" fmla="*/ 1907 w 2101"/>
                <a:gd name="T63" fmla="*/ 442 h 2101"/>
                <a:gd name="T64" fmla="*/ 2020 w 2101"/>
                <a:gd name="T65" fmla="*/ 649 h 2101"/>
                <a:gd name="T66" fmla="*/ 2088 w 2101"/>
                <a:gd name="T67" fmla="*/ 888 h 2101"/>
                <a:gd name="T68" fmla="*/ 2098 w 2101"/>
                <a:gd name="T69" fmla="*/ 1132 h 2101"/>
                <a:gd name="T70" fmla="*/ 2050 w 2101"/>
                <a:gd name="T71" fmla="*/ 1373 h 2101"/>
                <a:gd name="T72" fmla="*/ 1952 w 2101"/>
                <a:gd name="T73" fmla="*/ 1588 h 2101"/>
                <a:gd name="T74" fmla="*/ 1819 w 2101"/>
                <a:gd name="T75" fmla="*/ 1767 h 2101"/>
                <a:gd name="T76" fmla="*/ 1651 w 2101"/>
                <a:gd name="T77" fmla="*/ 1913 h 2101"/>
                <a:gd name="T78" fmla="*/ 1452 w 2101"/>
                <a:gd name="T79" fmla="*/ 2021 h 2101"/>
                <a:gd name="T80" fmla="*/ 1215 w 2101"/>
                <a:gd name="T81" fmla="*/ 2088 h 2101"/>
                <a:gd name="T82" fmla="*/ 971 w 2101"/>
                <a:gd name="T83" fmla="*/ 2098 h 2101"/>
                <a:gd name="T84" fmla="*/ 743 w 2101"/>
                <a:gd name="T85" fmla="*/ 2055 h 2101"/>
                <a:gd name="T86" fmla="*/ 531 w 2101"/>
                <a:gd name="T87" fmla="*/ 1964 h 2101"/>
                <a:gd name="T88" fmla="*/ 346 w 2101"/>
                <a:gd name="T89" fmla="*/ 1830 h 2101"/>
                <a:gd name="T90" fmla="*/ 194 w 2101"/>
                <a:gd name="T91" fmla="*/ 1658 h 2101"/>
                <a:gd name="T92" fmla="*/ 81 w 2101"/>
                <a:gd name="T93" fmla="*/ 1453 h 2101"/>
                <a:gd name="T94" fmla="*/ 15 w 2101"/>
                <a:gd name="T95" fmla="*/ 1230 h 2101"/>
                <a:gd name="T96" fmla="*/ 1 w 2101"/>
                <a:gd name="T97" fmla="*/ 1006 h 2101"/>
                <a:gd name="T98" fmla="*/ 34 w 2101"/>
                <a:gd name="T99" fmla="*/ 787 h 2101"/>
                <a:gd name="T100" fmla="*/ 111 w 2101"/>
                <a:gd name="T101" fmla="*/ 582 h 2101"/>
                <a:gd name="T102" fmla="*/ 229 w 2101"/>
                <a:gd name="T103" fmla="*/ 396 h 2101"/>
                <a:gd name="T104" fmla="*/ 385 w 2101"/>
                <a:gd name="T105" fmla="*/ 237 h 2101"/>
                <a:gd name="T106" fmla="*/ 578 w 2101"/>
                <a:gd name="T107" fmla="*/ 112 h 2101"/>
                <a:gd name="T108" fmla="*/ 805 w 2101"/>
                <a:gd name="T109" fmla="*/ 29 h 2101"/>
                <a:gd name="T110" fmla="*/ 1049 w 2101"/>
                <a:gd name="T111" fmla="*/ 0 h 2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01" h="2101">
                  <a:moveTo>
                    <a:pt x="1049" y="140"/>
                  </a:moveTo>
                  <a:lnTo>
                    <a:pt x="978" y="143"/>
                  </a:lnTo>
                  <a:lnTo>
                    <a:pt x="907" y="151"/>
                  </a:lnTo>
                  <a:lnTo>
                    <a:pt x="838" y="165"/>
                  </a:lnTo>
                  <a:lnTo>
                    <a:pt x="770" y="184"/>
                  </a:lnTo>
                  <a:lnTo>
                    <a:pt x="702" y="210"/>
                  </a:lnTo>
                  <a:lnTo>
                    <a:pt x="638" y="239"/>
                  </a:lnTo>
                  <a:lnTo>
                    <a:pt x="577" y="273"/>
                  </a:lnTo>
                  <a:lnTo>
                    <a:pt x="519" y="311"/>
                  </a:lnTo>
                  <a:lnTo>
                    <a:pt x="465" y="353"/>
                  </a:lnTo>
                  <a:lnTo>
                    <a:pt x="415" y="399"/>
                  </a:lnTo>
                  <a:lnTo>
                    <a:pt x="368" y="448"/>
                  </a:lnTo>
                  <a:lnTo>
                    <a:pt x="326" y="499"/>
                  </a:lnTo>
                  <a:lnTo>
                    <a:pt x="288" y="554"/>
                  </a:lnTo>
                  <a:lnTo>
                    <a:pt x="253" y="612"/>
                  </a:lnTo>
                  <a:lnTo>
                    <a:pt x="223" y="671"/>
                  </a:lnTo>
                  <a:lnTo>
                    <a:pt x="198" y="733"/>
                  </a:lnTo>
                  <a:lnTo>
                    <a:pt x="177" y="796"/>
                  </a:lnTo>
                  <a:lnTo>
                    <a:pt x="161" y="861"/>
                  </a:lnTo>
                  <a:lnTo>
                    <a:pt x="149" y="927"/>
                  </a:lnTo>
                  <a:lnTo>
                    <a:pt x="142" y="993"/>
                  </a:lnTo>
                  <a:lnTo>
                    <a:pt x="141" y="1061"/>
                  </a:lnTo>
                  <a:lnTo>
                    <a:pt x="144" y="1129"/>
                  </a:lnTo>
                  <a:lnTo>
                    <a:pt x="152" y="1197"/>
                  </a:lnTo>
                  <a:lnTo>
                    <a:pt x="166" y="1264"/>
                  </a:lnTo>
                  <a:lnTo>
                    <a:pt x="185" y="1332"/>
                  </a:lnTo>
                  <a:lnTo>
                    <a:pt x="210" y="1399"/>
                  </a:lnTo>
                  <a:lnTo>
                    <a:pt x="240" y="1465"/>
                  </a:lnTo>
                  <a:lnTo>
                    <a:pt x="276" y="1529"/>
                  </a:lnTo>
                  <a:lnTo>
                    <a:pt x="316" y="1588"/>
                  </a:lnTo>
                  <a:lnTo>
                    <a:pt x="361" y="1644"/>
                  </a:lnTo>
                  <a:lnTo>
                    <a:pt x="408" y="1696"/>
                  </a:lnTo>
                  <a:lnTo>
                    <a:pt x="461" y="1744"/>
                  </a:lnTo>
                  <a:lnTo>
                    <a:pt x="516" y="1787"/>
                  </a:lnTo>
                  <a:lnTo>
                    <a:pt x="574" y="1826"/>
                  </a:lnTo>
                  <a:lnTo>
                    <a:pt x="636" y="1861"/>
                  </a:lnTo>
                  <a:lnTo>
                    <a:pt x="700" y="1891"/>
                  </a:lnTo>
                  <a:lnTo>
                    <a:pt x="767" y="1915"/>
                  </a:lnTo>
                  <a:lnTo>
                    <a:pt x="836" y="1935"/>
                  </a:lnTo>
                  <a:lnTo>
                    <a:pt x="905" y="1949"/>
                  </a:lnTo>
                  <a:lnTo>
                    <a:pt x="977" y="1957"/>
                  </a:lnTo>
                  <a:lnTo>
                    <a:pt x="1051" y="1960"/>
                  </a:lnTo>
                  <a:lnTo>
                    <a:pt x="1122" y="1957"/>
                  </a:lnTo>
                  <a:lnTo>
                    <a:pt x="1192" y="1949"/>
                  </a:lnTo>
                  <a:lnTo>
                    <a:pt x="1262" y="1935"/>
                  </a:lnTo>
                  <a:lnTo>
                    <a:pt x="1330" y="1916"/>
                  </a:lnTo>
                  <a:lnTo>
                    <a:pt x="1398" y="1891"/>
                  </a:lnTo>
                  <a:lnTo>
                    <a:pt x="1464" y="1861"/>
                  </a:lnTo>
                  <a:lnTo>
                    <a:pt x="1526" y="1825"/>
                  </a:lnTo>
                  <a:lnTo>
                    <a:pt x="1586" y="1786"/>
                  </a:lnTo>
                  <a:lnTo>
                    <a:pt x="1641" y="1741"/>
                  </a:lnTo>
                  <a:lnTo>
                    <a:pt x="1693" y="1694"/>
                  </a:lnTo>
                  <a:lnTo>
                    <a:pt x="1742" y="1642"/>
                  </a:lnTo>
                  <a:lnTo>
                    <a:pt x="1785" y="1586"/>
                  </a:lnTo>
                  <a:lnTo>
                    <a:pt x="1825" y="1527"/>
                  </a:lnTo>
                  <a:lnTo>
                    <a:pt x="1860" y="1464"/>
                  </a:lnTo>
                  <a:lnTo>
                    <a:pt x="1891" y="1399"/>
                  </a:lnTo>
                  <a:lnTo>
                    <a:pt x="1915" y="1331"/>
                  </a:lnTo>
                  <a:lnTo>
                    <a:pt x="1935" y="1261"/>
                  </a:lnTo>
                  <a:lnTo>
                    <a:pt x="1949" y="1191"/>
                  </a:lnTo>
                  <a:lnTo>
                    <a:pt x="1958" y="1121"/>
                  </a:lnTo>
                  <a:lnTo>
                    <a:pt x="1960" y="1051"/>
                  </a:lnTo>
                  <a:lnTo>
                    <a:pt x="1958" y="980"/>
                  </a:lnTo>
                  <a:lnTo>
                    <a:pt x="1949" y="909"/>
                  </a:lnTo>
                  <a:lnTo>
                    <a:pt x="1935" y="839"/>
                  </a:lnTo>
                  <a:lnTo>
                    <a:pt x="1915" y="770"/>
                  </a:lnTo>
                  <a:lnTo>
                    <a:pt x="1891" y="703"/>
                  </a:lnTo>
                  <a:lnTo>
                    <a:pt x="1859" y="636"/>
                  </a:lnTo>
                  <a:lnTo>
                    <a:pt x="1824" y="572"/>
                  </a:lnTo>
                  <a:lnTo>
                    <a:pt x="1784" y="512"/>
                  </a:lnTo>
                  <a:lnTo>
                    <a:pt x="1740" y="457"/>
                  </a:lnTo>
                  <a:lnTo>
                    <a:pt x="1691" y="404"/>
                  </a:lnTo>
                  <a:lnTo>
                    <a:pt x="1639" y="357"/>
                  </a:lnTo>
                  <a:lnTo>
                    <a:pt x="1584" y="313"/>
                  </a:lnTo>
                  <a:lnTo>
                    <a:pt x="1526" y="274"/>
                  </a:lnTo>
                  <a:lnTo>
                    <a:pt x="1464" y="239"/>
                  </a:lnTo>
                  <a:lnTo>
                    <a:pt x="1400" y="210"/>
                  </a:lnTo>
                  <a:lnTo>
                    <a:pt x="1334" y="185"/>
                  </a:lnTo>
                  <a:lnTo>
                    <a:pt x="1265" y="166"/>
                  </a:lnTo>
                  <a:lnTo>
                    <a:pt x="1195" y="151"/>
                  </a:lnTo>
                  <a:lnTo>
                    <a:pt x="1123" y="143"/>
                  </a:lnTo>
                  <a:lnTo>
                    <a:pt x="1049" y="140"/>
                  </a:lnTo>
                  <a:close/>
                  <a:moveTo>
                    <a:pt x="1049" y="0"/>
                  </a:moveTo>
                  <a:lnTo>
                    <a:pt x="1128" y="2"/>
                  </a:lnTo>
                  <a:lnTo>
                    <a:pt x="1207" y="12"/>
                  </a:lnTo>
                  <a:lnTo>
                    <a:pt x="1284" y="25"/>
                  </a:lnTo>
                  <a:lnTo>
                    <a:pt x="1358" y="46"/>
                  </a:lnTo>
                  <a:lnTo>
                    <a:pt x="1431" y="71"/>
                  </a:lnTo>
                  <a:lnTo>
                    <a:pt x="1501" y="101"/>
                  </a:lnTo>
                  <a:lnTo>
                    <a:pt x="1568" y="137"/>
                  </a:lnTo>
                  <a:lnTo>
                    <a:pt x="1634" y="176"/>
                  </a:lnTo>
                  <a:lnTo>
                    <a:pt x="1695" y="221"/>
                  </a:lnTo>
                  <a:lnTo>
                    <a:pt x="1753" y="270"/>
                  </a:lnTo>
                  <a:lnTo>
                    <a:pt x="1808" y="323"/>
                  </a:lnTo>
                  <a:lnTo>
                    <a:pt x="1859" y="381"/>
                  </a:lnTo>
                  <a:lnTo>
                    <a:pt x="1907" y="442"/>
                  </a:lnTo>
                  <a:lnTo>
                    <a:pt x="1949" y="507"/>
                  </a:lnTo>
                  <a:lnTo>
                    <a:pt x="1987" y="576"/>
                  </a:lnTo>
                  <a:lnTo>
                    <a:pt x="2020" y="649"/>
                  </a:lnTo>
                  <a:lnTo>
                    <a:pt x="2050" y="727"/>
                  </a:lnTo>
                  <a:lnTo>
                    <a:pt x="2072" y="806"/>
                  </a:lnTo>
                  <a:lnTo>
                    <a:pt x="2088" y="888"/>
                  </a:lnTo>
                  <a:lnTo>
                    <a:pt x="2098" y="969"/>
                  </a:lnTo>
                  <a:lnTo>
                    <a:pt x="2101" y="1051"/>
                  </a:lnTo>
                  <a:lnTo>
                    <a:pt x="2098" y="1132"/>
                  </a:lnTo>
                  <a:lnTo>
                    <a:pt x="2088" y="1214"/>
                  </a:lnTo>
                  <a:lnTo>
                    <a:pt x="2072" y="1294"/>
                  </a:lnTo>
                  <a:lnTo>
                    <a:pt x="2050" y="1373"/>
                  </a:lnTo>
                  <a:lnTo>
                    <a:pt x="2020" y="1453"/>
                  </a:lnTo>
                  <a:lnTo>
                    <a:pt x="1988" y="1521"/>
                  </a:lnTo>
                  <a:lnTo>
                    <a:pt x="1952" y="1588"/>
                  </a:lnTo>
                  <a:lnTo>
                    <a:pt x="1912" y="1650"/>
                  </a:lnTo>
                  <a:lnTo>
                    <a:pt x="1868" y="1711"/>
                  </a:lnTo>
                  <a:lnTo>
                    <a:pt x="1819" y="1767"/>
                  </a:lnTo>
                  <a:lnTo>
                    <a:pt x="1766" y="1820"/>
                  </a:lnTo>
                  <a:lnTo>
                    <a:pt x="1710" y="1868"/>
                  </a:lnTo>
                  <a:lnTo>
                    <a:pt x="1651" y="1913"/>
                  </a:lnTo>
                  <a:lnTo>
                    <a:pt x="1587" y="1953"/>
                  </a:lnTo>
                  <a:lnTo>
                    <a:pt x="1521" y="1989"/>
                  </a:lnTo>
                  <a:lnTo>
                    <a:pt x="1452" y="2021"/>
                  </a:lnTo>
                  <a:lnTo>
                    <a:pt x="1374" y="2049"/>
                  </a:lnTo>
                  <a:lnTo>
                    <a:pt x="1296" y="2071"/>
                  </a:lnTo>
                  <a:lnTo>
                    <a:pt x="1215" y="2088"/>
                  </a:lnTo>
                  <a:lnTo>
                    <a:pt x="1134" y="2098"/>
                  </a:lnTo>
                  <a:lnTo>
                    <a:pt x="1051" y="2101"/>
                  </a:lnTo>
                  <a:lnTo>
                    <a:pt x="971" y="2098"/>
                  </a:lnTo>
                  <a:lnTo>
                    <a:pt x="894" y="2089"/>
                  </a:lnTo>
                  <a:lnTo>
                    <a:pt x="817" y="2075"/>
                  </a:lnTo>
                  <a:lnTo>
                    <a:pt x="743" y="2055"/>
                  </a:lnTo>
                  <a:lnTo>
                    <a:pt x="670" y="2029"/>
                  </a:lnTo>
                  <a:lnTo>
                    <a:pt x="599" y="2000"/>
                  </a:lnTo>
                  <a:lnTo>
                    <a:pt x="531" y="1964"/>
                  </a:lnTo>
                  <a:lnTo>
                    <a:pt x="467" y="1924"/>
                  </a:lnTo>
                  <a:lnTo>
                    <a:pt x="405" y="1879"/>
                  </a:lnTo>
                  <a:lnTo>
                    <a:pt x="346" y="1830"/>
                  </a:lnTo>
                  <a:lnTo>
                    <a:pt x="292" y="1777"/>
                  </a:lnTo>
                  <a:lnTo>
                    <a:pt x="240" y="1719"/>
                  </a:lnTo>
                  <a:lnTo>
                    <a:pt x="194" y="1658"/>
                  </a:lnTo>
                  <a:lnTo>
                    <a:pt x="151" y="1593"/>
                  </a:lnTo>
                  <a:lnTo>
                    <a:pt x="113" y="1525"/>
                  </a:lnTo>
                  <a:lnTo>
                    <a:pt x="81" y="1453"/>
                  </a:lnTo>
                  <a:lnTo>
                    <a:pt x="53" y="1379"/>
                  </a:lnTo>
                  <a:lnTo>
                    <a:pt x="31" y="1304"/>
                  </a:lnTo>
                  <a:lnTo>
                    <a:pt x="15" y="1230"/>
                  </a:lnTo>
                  <a:lnTo>
                    <a:pt x="6" y="1155"/>
                  </a:lnTo>
                  <a:lnTo>
                    <a:pt x="0" y="1080"/>
                  </a:lnTo>
                  <a:lnTo>
                    <a:pt x="1" y="1006"/>
                  </a:lnTo>
                  <a:lnTo>
                    <a:pt x="7" y="932"/>
                  </a:lnTo>
                  <a:lnTo>
                    <a:pt x="18" y="859"/>
                  </a:lnTo>
                  <a:lnTo>
                    <a:pt x="34" y="787"/>
                  </a:lnTo>
                  <a:lnTo>
                    <a:pt x="55" y="717"/>
                  </a:lnTo>
                  <a:lnTo>
                    <a:pt x="81" y="649"/>
                  </a:lnTo>
                  <a:lnTo>
                    <a:pt x="111" y="582"/>
                  </a:lnTo>
                  <a:lnTo>
                    <a:pt x="146" y="517"/>
                  </a:lnTo>
                  <a:lnTo>
                    <a:pt x="185" y="455"/>
                  </a:lnTo>
                  <a:lnTo>
                    <a:pt x="229" y="396"/>
                  </a:lnTo>
                  <a:lnTo>
                    <a:pt x="277" y="340"/>
                  </a:lnTo>
                  <a:lnTo>
                    <a:pt x="329" y="286"/>
                  </a:lnTo>
                  <a:lnTo>
                    <a:pt x="385" y="237"/>
                  </a:lnTo>
                  <a:lnTo>
                    <a:pt x="445" y="192"/>
                  </a:lnTo>
                  <a:lnTo>
                    <a:pt x="510" y="149"/>
                  </a:lnTo>
                  <a:lnTo>
                    <a:pt x="578" y="112"/>
                  </a:lnTo>
                  <a:lnTo>
                    <a:pt x="648" y="79"/>
                  </a:lnTo>
                  <a:lnTo>
                    <a:pt x="726" y="51"/>
                  </a:lnTo>
                  <a:lnTo>
                    <a:pt x="805" y="29"/>
                  </a:lnTo>
                  <a:lnTo>
                    <a:pt x="885" y="13"/>
                  </a:lnTo>
                  <a:lnTo>
                    <a:pt x="967" y="3"/>
                  </a:lnTo>
                  <a:lnTo>
                    <a:pt x="1049" y="0"/>
                  </a:lnTo>
                  <a:close/>
                </a:path>
              </a:pathLst>
            </a:custGeom>
            <a:grpFill/>
            <a:ln w="12700">
              <a:solidFill>
                <a:srgbClr val="118F50"/>
              </a:solidFill>
              <a:round/>
              <a:headEnd/>
              <a:tailEnd/>
            </a:ln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2" name="Freeform 221"/>
            <p:cNvSpPr>
              <a:spLocks/>
            </p:cNvSpPr>
            <p:nvPr/>
          </p:nvSpPr>
          <p:spPr bwMode="auto">
            <a:xfrm>
              <a:off x="7242175" y="3462338"/>
              <a:ext cx="490538" cy="376238"/>
            </a:xfrm>
            <a:custGeom>
              <a:avLst/>
              <a:gdLst>
                <a:gd name="T0" fmla="*/ 1912 w 3090"/>
                <a:gd name="T1" fmla="*/ 10 h 2372"/>
                <a:gd name="T2" fmla="*/ 2198 w 3090"/>
                <a:gd name="T3" fmla="*/ 63 h 2372"/>
                <a:gd name="T4" fmla="*/ 2469 w 3090"/>
                <a:gd name="T5" fmla="*/ 163 h 2372"/>
                <a:gd name="T6" fmla="*/ 2721 w 3090"/>
                <a:gd name="T7" fmla="*/ 307 h 2372"/>
                <a:gd name="T8" fmla="*/ 2947 w 3090"/>
                <a:gd name="T9" fmla="*/ 495 h 2372"/>
                <a:gd name="T10" fmla="*/ 2954 w 3090"/>
                <a:gd name="T11" fmla="*/ 280 h 2372"/>
                <a:gd name="T12" fmla="*/ 2996 w 3090"/>
                <a:gd name="T13" fmla="*/ 248 h 2372"/>
                <a:gd name="T14" fmla="*/ 3051 w 3090"/>
                <a:gd name="T15" fmla="*/ 253 h 2372"/>
                <a:gd name="T16" fmla="*/ 3082 w 3090"/>
                <a:gd name="T17" fmla="*/ 296 h 2372"/>
                <a:gd name="T18" fmla="*/ 3088 w 3090"/>
                <a:gd name="T19" fmla="*/ 681 h 2372"/>
                <a:gd name="T20" fmla="*/ 3055 w 3090"/>
                <a:gd name="T21" fmla="*/ 724 h 2372"/>
                <a:gd name="T22" fmla="*/ 2672 w 3090"/>
                <a:gd name="T23" fmla="*/ 738 h 2372"/>
                <a:gd name="T24" fmla="*/ 2636 w 3090"/>
                <a:gd name="T25" fmla="*/ 728 h 2372"/>
                <a:gd name="T26" fmla="*/ 2603 w 3090"/>
                <a:gd name="T27" fmla="*/ 687 h 2372"/>
                <a:gd name="T28" fmla="*/ 2611 w 3090"/>
                <a:gd name="T29" fmla="*/ 633 h 2372"/>
                <a:gd name="T30" fmla="*/ 2652 w 3090"/>
                <a:gd name="T31" fmla="*/ 600 h 2372"/>
                <a:gd name="T32" fmla="*/ 2778 w 3090"/>
                <a:gd name="T33" fmla="*/ 529 h 2372"/>
                <a:gd name="T34" fmla="*/ 2543 w 3090"/>
                <a:gd name="T35" fmla="*/ 360 h 2372"/>
                <a:gd name="T36" fmla="*/ 2284 w 3090"/>
                <a:gd name="T37" fmla="*/ 238 h 2372"/>
                <a:gd name="T38" fmla="*/ 2007 w 3090"/>
                <a:gd name="T39" fmla="*/ 164 h 2372"/>
                <a:gd name="T40" fmla="*/ 1716 w 3090"/>
                <a:gd name="T41" fmla="*/ 142 h 2372"/>
                <a:gd name="T42" fmla="*/ 1428 w 3090"/>
                <a:gd name="T43" fmla="*/ 172 h 2372"/>
                <a:gd name="T44" fmla="*/ 1152 w 3090"/>
                <a:gd name="T45" fmla="*/ 251 h 2372"/>
                <a:gd name="T46" fmla="*/ 896 w 3090"/>
                <a:gd name="T47" fmla="*/ 380 h 2372"/>
                <a:gd name="T48" fmla="*/ 665 w 3090"/>
                <a:gd name="T49" fmla="*/ 555 h 2372"/>
                <a:gd name="T50" fmla="*/ 468 w 3090"/>
                <a:gd name="T51" fmla="*/ 767 h 2372"/>
                <a:gd name="T52" fmla="*/ 316 w 3090"/>
                <a:gd name="T53" fmla="*/ 1007 h 2372"/>
                <a:gd name="T54" fmla="*/ 209 w 3090"/>
                <a:gd name="T55" fmla="*/ 1264 h 2372"/>
                <a:gd name="T56" fmla="*/ 151 w 3090"/>
                <a:gd name="T57" fmla="*/ 1534 h 2372"/>
                <a:gd name="T58" fmla="*/ 140 w 3090"/>
                <a:gd name="T59" fmla="*/ 1814 h 2372"/>
                <a:gd name="T60" fmla="*/ 179 w 3090"/>
                <a:gd name="T61" fmla="*/ 2094 h 2372"/>
                <a:gd name="T62" fmla="*/ 237 w 3090"/>
                <a:gd name="T63" fmla="*/ 2297 h 2372"/>
                <a:gd name="T64" fmla="*/ 220 w 3090"/>
                <a:gd name="T65" fmla="*/ 2348 h 2372"/>
                <a:gd name="T66" fmla="*/ 179 w 3090"/>
                <a:gd name="T67" fmla="*/ 2371 h 2372"/>
                <a:gd name="T68" fmla="*/ 134 w 3090"/>
                <a:gd name="T69" fmla="*/ 2365 h 2372"/>
                <a:gd name="T70" fmla="*/ 102 w 3090"/>
                <a:gd name="T71" fmla="*/ 2326 h 2372"/>
                <a:gd name="T72" fmla="*/ 21 w 3090"/>
                <a:gd name="T73" fmla="*/ 2017 h 2372"/>
                <a:gd name="T74" fmla="*/ 0 w 3090"/>
                <a:gd name="T75" fmla="*/ 1699 h 2372"/>
                <a:gd name="T76" fmla="*/ 36 w 3090"/>
                <a:gd name="T77" fmla="*/ 1382 h 2372"/>
                <a:gd name="T78" fmla="*/ 121 w 3090"/>
                <a:gd name="T79" fmla="*/ 1099 h 2372"/>
                <a:gd name="T80" fmla="*/ 252 w 3090"/>
                <a:gd name="T81" fmla="*/ 835 h 2372"/>
                <a:gd name="T82" fmla="*/ 426 w 3090"/>
                <a:gd name="T83" fmla="*/ 597 h 2372"/>
                <a:gd name="T84" fmla="*/ 639 w 3090"/>
                <a:gd name="T85" fmla="*/ 391 h 2372"/>
                <a:gd name="T86" fmla="*/ 880 w 3090"/>
                <a:gd name="T87" fmla="*/ 226 h 2372"/>
                <a:gd name="T88" fmla="*/ 1142 w 3090"/>
                <a:gd name="T89" fmla="*/ 105 h 2372"/>
                <a:gd name="T90" fmla="*/ 1422 w 3090"/>
                <a:gd name="T91" fmla="*/ 29 h 2372"/>
                <a:gd name="T92" fmla="*/ 1715 w 3090"/>
                <a:gd name="T93" fmla="*/ 0 h 2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090" h="2372">
                  <a:moveTo>
                    <a:pt x="1715" y="0"/>
                  </a:moveTo>
                  <a:lnTo>
                    <a:pt x="1815" y="3"/>
                  </a:lnTo>
                  <a:lnTo>
                    <a:pt x="1912" y="10"/>
                  </a:lnTo>
                  <a:lnTo>
                    <a:pt x="2009" y="23"/>
                  </a:lnTo>
                  <a:lnTo>
                    <a:pt x="2104" y="40"/>
                  </a:lnTo>
                  <a:lnTo>
                    <a:pt x="2198" y="63"/>
                  </a:lnTo>
                  <a:lnTo>
                    <a:pt x="2290" y="91"/>
                  </a:lnTo>
                  <a:lnTo>
                    <a:pt x="2380" y="124"/>
                  </a:lnTo>
                  <a:lnTo>
                    <a:pt x="2469" y="163"/>
                  </a:lnTo>
                  <a:lnTo>
                    <a:pt x="2556" y="207"/>
                  </a:lnTo>
                  <a:lnTo>
                    <a:pt x="2639" y="254"/>
                  </a:lnTo>
                  <a:lnTo>
                    <a:pt x="2721" y="307"/>
                  </a:lnTo>
                  <a:lnTo>
                    <a:pt x="2799" y="365"/>
                  </a:lnTo>
                  <a:lnTo>
                    <a:pt x="2875" y="428"/>
                  </a:lnTo>
                  <a:lnTo>
                    <a:pt x="2947" y="495"/>
                  </a:lnTo>
                  <a:lnTo>
                    <a:pt x="2945" y="316"/>
                  </a:lnTo>
                  <a:lnTo>
                    <a:pt x="2948" y="297"/>
                  </a:lnTo>
                  <a:lnTo>
                    <a:pt x="2954" y="280"/>
                  </a:lnTo>
                  <a:lnTo>
                    <a:pt x="2965" y="266"/>
                  </a:lnTo>
                  <a:lnTo>
                    <a:pt x="2980" y="254"/>
                  </a:lnTo>
                  <a:lnTo>
                    <a:pt x="2996" y="248"/>
                  </a:lnTo>
                  <a:lnTo>
                    <a:pt x="3015" y="245"/>
                  </a:lnTo>
                  <a:lnTo>
                    <a:pt x="3034" y="247"/>
                  </a:lnTo>
                  <a:lnTo>
                    <a:pt x="3051" y="253"/>
                  </a:lnTo>
                  <a:lnTo>
                    <a:pt x="3064" y="264"/>
                  </a:lnTo>
                  <a:lnTo>
                    <a:pt x="3076" y="279"/>
                  </a:lnTo>
                  <a:lnTo>
                    <a:pt x="3082" y="296"/>
                  </a:lnTo>
                  <a:lnTo>
                    <a:pt x="3086" y="315"/>
                  </a:lnTo>
                  <a:lnTo>
                    <a:pt x="3090" y="663"/>
                  </a:lnTo>
                  <a:lnTo>
                    <a:pt x="3088" y="681"/>
                  </a:lnTo>
                  <a:lnTo>
                    <a:pt x="3080" y="698"/>
                  </a:lnTo>
                  <a:lnTo>
                    <a:pt x="3070" y="712"/>
                  </a:lnTo>
                  <a:lnTo>
                    <a:pt x="3055" y="724"/>
                  </a:lnTo>
                  <a:lnTo>
                    <a:pt x="3038" y="731"/>
                  </a:lnTo>
                  <a:lnTo>
                    <a:pt x="3020" y="734"/>
                  </a:lnTo>
                  <a:lnTo>
                    <a:pt x="2672" y="738"/>
                  </a:lnTo>
                  <a:lnTo>
                    <a:pt x="2671" y="738"/>
                  </a:lnTo>
                  <a:lnTo>
                    <a:pt x="2653" y="736"/>
                  </a:lnTo>
                  <a:lnTo>
                    <a:pt x="2636" y="728"/>
                  </a:lnTo>
                  <a:lnTo>
                    <a:pt x="2622" y="718"/>
                  </a:lnTo>
                  <a:lnTo>
                    <a:pt x="2611" y="704"/>
                  </a:lnTo>
                  <a:lnTo>
                    <a:pt x="2603" y="687"/>
                  </a:lnTo>
                  <a:lnTo>
                    <a:pt x="2601" y="669"/>
                  </a:lnTo>
                  <a:lnTo>
                    <a:pt x="2603" y="650"/>
                  </a:lnTo>
                  <a:lnTo>
                    <a:pt x="2611" y="633"/>
                  </a:lnTo>
                  <a:lnTo>
                    <a:pt x="2621" y="619"/>
                  </a:lnTo>
                  <a:lnTo>
                    <a:pt x="2635" y="608"/>
                  </a:lnTo>
                  <a:lnTo>
                    <a:pt x="2652" y="600"/>
                  </a:lnTo>
                  <a:lnTo>
                    <a:pt x="2670" y="598"/>
                  </a:lnTo>
                  <a:lnTo>
                    <a:pt x="2850" y="596"/>
                  </a:lnTo>
                  <a:lnTo>
                    <a:pt x="2778" y="529"/>
                  </a:lnTo>
                  <a:lnTo>
                    <a:pt x="2703" y="468"/>
                  </a:lnTo>
                  <a:lnTo>
                    <a:pt x="2623" y="412"/>
                  </a:lnTo>
                  <a:lnTo>
                    <a:pt x="2543" y="360"/>
                  </a:lnTo>
                  <a:lnTo>
                    <a:pt x="2459" y="315"/>
                  </a:lnTo>
                  <a:lnTo>
                    <a:pt x="2373" y="273"/>
                  </a:lnTo>
                  <a:lnTo>
                    <a:pt x="2284" y="238"/>
                  </a:lnTo>
                  <a:lnTo>
                    <a:pt x="2193" y="208"/>
                  </a:lnTo>
                  <a:lnTo>
                    <a:pt x="2101" y="183"/>
                  </a:lnTo>
                  <a:lnTo>
                    <a:pt x="2007" y="164"/>
                  </a:lnTo>
                  <a:lnTo>
                    <a:pt x="1911" y="152"/>
                  </a:lnTo>
                  <a:lnTo>
                    <a:pt x="1815" y="143"/>
                  </a:lnTo>
                  <a:lnTo>
                    <a:pt x="1716" y="142"/>
                  </a:lnTo>
                  <a:lnTo>
                    <a:pt x="1619" y="146"/>
                  </a:lnTo>
                  <a:lnTo>
                    <a:pt x="1523" y="156"/>
                  </a:lnTo>
                  <a:lnTo>
                    <a:pt x="1428" y="172"/>
                  </a:lnTo>
                  <a:lnTo>
                    <a:pt x="1333" y="193"/>
                  </a:lnTo>
                  <a:lnTo>
                    <a:pt x="1241" y="219"/>
                  </a:lnTo>
                  <a:lnTo>
                    <a:pt x="1152" y="251"/>
                  </a:lnTo>
                  <a:lnTo>
                    <a:pt x="1064" y="289"/>
                  </a:lnTo>
                  <a:lnTo>
                    <a:pt x="978" y="332"/>
                  </a:lnTo>
                  <a:lnTo>
                    <a:pt x="896" y="380"/>
                  </a:lnTo>
                  <a:lnTo>
                    <a:pt x="815" y="433"/>
                  </a:lnTo>
                  <a:lnTo>
                    <a:pt x="739" y="491"/>
                  </a:lnTo>
                  <a:lnTo>
                    <a:pt x="665" y="555"/>
                  </a:lnTo>
                  <a:lnTo>
                    <a:pt x="594" y="623"/>
                  </a:lnTo>
                  <a:lnTo>
                    <a:pt x="529" y="693"/>
                  </a:lnTo>
                  <a:lnTo>
                    <a:pt x="468" y="767"/>
                  </a:lnTo>
                  <a:lnTo>
                    <a:pt x="412" y="845"/>
                  </a:lnTo>
                  <a:lnTo>
                    <a:pt x="362" y="924"/>
                  </a:lnTo>
                  <a:lnTo>
                    <a:pt x="316" y="1007"/>
                  </a:lnTo>
                  <a:lnTo>
                    <a:pt x="276" y="1090"/>
                  </a:lnTo>
                  <a:lnTo>
                    <a:pt x="240" y="1176"/>
                  </a:lnTo>
                  <a:lnTo>
                    <a:pt x="209" y="1264"/>
                  </a:lnTo>
                  <a:lnTo>
                    <a:pt x="185" y="1354"/>
                  </a:lnTo>
                  <a:lnTo>
                    <a:pt x="165" y="1443"/>
                  </a:lnTo>
                  <a:lnTo>
                    <a:pt x="151" y="1534"/>
                  </a:lnTo>
                  <a:lnTo>
                    <a:pt x="142" y="1628"/>
                  </a:lnTo>
                  <a:lnTo>
                    <a:pt x="139" y="1720"/>
                  </a:lnTo>
                  <a:lnTo>
                    <a:pt x="140" y="1814"/>
                  </a:lnTo>
                  <a:lnTo>
                    <a:pt x="147" y="1907"/>
                  </a:lnTo>
                  <a:lnTo>
                    <a:pt x="161" y="2000"/>
                  </a:lnTo>
                  <a:lnTo>
                    <a:pt x="179" y="2094"/>
                  </a:lnTo>
                  <a:lnTo>
                    <a:pt x="203" y="2186"/>
                  </a:lnTo>
                  <a:lnTo>
                    <a:pt x="233" y="2278"/>
                  </a:lnTo>
                  <a:lnTo>
                    <a:pt x="237" y="2297"/>
                  </a:lnTo>
                  <a:lnTo>
                    <a:pt x="236" y="2315"/>
                  </a:lnTo>
                  <a:lnTo>
                    <a:pt x="231" y="2332"/>
                  </a:lnTo>
                  <a:lnTo>
                    <a:pt x="220" y="2348"/>
                  </a:lnTo>
                  <a:lnTo>
                    <a:pt x="207" y="2360"/>
                  </a:lnTo>
                  <a:lnTo>
                    <a:pt x="190" y="2368"/>
                  </a:lnTo>
                  <a:lnTo>
                    <a:pt x="179" y="2371"/>
                  </a:lnTo>
                  <a:lnTo>
                    <a:pt x="167" y="2372"/>
                  </a:lnTo>
                  <a:lnTo>
                    <a:pt x="150" y="2370"/>
                  </a:lnTo>
                  <a:lnTo>
                    <a:pt x="134" y="2365"/>
                  </a:lnTo>
                  <a:lnTo>
                    <a:pt x="121" y="2354"/>
                  </a:lnTo>
                  <a:lnTo>
                    <a:pt x="110" y="2342"/>
                  </a:lnTo>
                  <a:lnTo>
                    <a:pt x="102" y="2326"/>
                  </a:lnTo>
                  <a:lnTo>
                    <a:pt x="69" y="2224"/>
                  </a:lnTo>
                  <a:lnTo>
                    <a:pt x="41" y="2120"/>
                  </a:lnTo>
                  <a:lnTo>
                    <a:pt x="21" y="2017"/>
                  </a:lnTo>
                  <a:lnTo>
                    <a:pt x="7" y="1911"/>
                  </a:lnTo>
                  <a:lnTo>
                    <a:pt x="0" y="1805"/>
                  </a:lnTo>
                  <a:lnTo>
                    <a:pt x="0" y="1699"/>
                  </a:lnTo>
                  <a:lnTo>
                    <a:pt x="5" y="1594"/>
                  </a:lnTo>
                  <a:lnTo>
                    <a:pt x="17" y="1487"/>
                  </a:lnTo>
                  <a:lnTo>
                    <a:pt x="36" y="1382"/>
                  </a:lnTo>
                  <a:lnTo>
                    <a:pt x="59" y="1286"/>
                  </a:lnTo>
                  <a:lnTo>
                    <a:pt x="88" y="1192"/>
                  </a:lnTo>
                  <a:lnTo>
                    <a:pt x="121" y="1099"/>
                  </a:lnTo>
                  <a:lnTo>
                    <a:pt x="160" y="1009"/>
                  </a:lnTo>
                  <a:lnTo>
                    <a:pt x="203" y="921"/>
                  </a:lnTo>
                  <a:lnTo>
                    <a:pt x="252" y="835"/>
                  </a:lnTo>
                  <a:lnTo>
                    <a:pt x="306" y="753"/>
                  </a:lnTo>
                  <a:lnTo>
                    <a:pt x="364" y="673"/>
                  </a:lnTo>
                  <a:lnTo>
                    <a:pt x="426" y="597"/>
                  </a:lnTo>
                  <a:lnTo>
                    <a:pt x="494" y="524"/>
                  </a:lnTo>
                  <a:lnTo>
                    <a:pt x="565" y="455"/>
                  </a:lnTo>
                  <a:lnTo>
                    <a:pt x="639" y="391"/>
                  </a:lnTo>
                  <a:lnTo>
                    <a:pt x="716" y="332"/>
                  </a:lnTo>
                  <a:lnTo>
                    <a:pt x="796" y="277"/>
                  </a:lnTo>
                  <a:lnTo>
                    <a:pt x="880" y="226"/>
                  </a:lnTo>
                  <a:lnTo>
                    <a:pt x="964" y="180"/>
                  </a:lnTo>
                  <a:lnTo>
                    <a:pt x="1052" y="140"/>
                  </a:lnTo>
                  <a:lnTo>
                    <a:pt x="1142" y="105"/>
                  </a:lnTo>
                  <a:lnTo>
                    <a:pt x="1234" y="75"/>
                  </a:lnTo>
                  <a:lnTo>
                    <a:pt x="1327" y="49"/>
                  </a:lnTo>
                  <a:lnTo>
                    <a:pt x="1422" y="29"/>
                  </a:lnTo>
                  <a:lnTo>
                    <a:pt x="1518" y="14"/>
                  </a:lnTo>
                  <a:lnTo>
                    <a:pt x="1617" y="5"/>
                  </a:lnTo>
                  <a:lnTo>
                    <a:pt x="1715" y="0"/>
                  </a:lnTo>
                  <a:close/>
                </a:path>
              </a:pathLst>
            </a:custGeom>
            <a:grpFill/>
            <a:ln w="12700">
              <a:solidFill>
                <a:srgbClr val="118F50"/>
              </a:solidFill>
              <a:round/>
              <a:headEnd/>
              <a:tailEnd/>
            </a:ln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" name="Freeform 222"/>
            <p:cNvSpPr>
              <a:spLocks/>
            </p:cNvSpPr>
            <p:nvPr/>
          </p:nvSpPr>
          <p:spPr bwMode="auto">
            <a:xfrm>
              <a:off x="7302500" y="3636963"/>
              <a:ext cx="490538" cy="376238"/>
            </a:xfrm>
            <a:custGeom>
              <a:avLst/>
              <a:gdLst>
                <a:gd name="T0" fmla="*/ 2952 w 3089"/>
                <a:gd name="T1" fmla="*/ 6 h 2370"/>
                <a:gd name="T2" fmla="*/ 2988 w 3089"/>
                <a:gd name="T3" fmla="*/ 46 h 2370"/>
                <a:gd name="T4" fmla="*/ 3067 w 3089"/>
                <a:gd name="T5" fmla="*/ 355 h 2370"/>
                <a:gd name="T6" fmla="*/ 3089 w 3089"/>
                <a:gd name="T7" fmla="*/ 673 h 2370"/>
                <a:gd name="T8" fmla="*/ 3054 w 3089"/>
                <a:gd name="T9" fmla="*/ 990 h 2370"/>
                <a:gd name="T10" fmla="*/ 2969 w 3089"/>
                <a:gd name="T11" fmla="*/ 1273 h 2370"/>
                <a:gd name="T12" fmla="*/ 2837 w 3089"/>
                <a:gd name="T13" fmla="*/ 1536 h 2370"/>
                <a:gd name="T14" fmla="*/ 2662 w 3089"/>
                <a:gd name="T15" fmla="*/ 1774 h 2370"/>
                <a:gd name="T16" fmla="*/ 2454 w 3089"/>
                <a:gd name="T17" fmla="*/ 1977 h 2370"/>
                <a:gd name="T18" fmla="*/ 2223 w 3089"/>
                <a:gd name="T19" fmla="*/ 2137 h 2370"/>
                <a:gd name="T20" fmla="*/ 1974 w 3089"/>
                <a:gd name="T21" fmla="*/ 2255 h 2370"/>
                <a:gd name="T22" fmla="*/ 1713 w 3089"/>
                <a:gd name="T23" fmla="*/ 2332 h 2370"/>
                <a:gd name="T24" fmla="*/ 1444 w 3089"/>
                <a:gd name="T25" fmla="*/ 2366 h 2370"/>
                <a:gd name="T26" fmla="*/ 1167 w 3089"/>
                <a:gd name="T27" fmla="*/ 2359 h 2370"/>
                <a:gd name="T28" fmla="*/ 890 w 3089"/>
                <a:gd name="T29" fmla="*/ 2306 h 2370"/>
                <a:gd name="T30" fmla="*/ 623 w 3089"/>
                <a:gd name="T31" fmla="*/ 2208 h 2370"/>
                <a:gd name="T32" fmla="*/ 372 w 3089"/>
                <a:gd name="T33" fmla="*/ 2065 h 2370"/>
                <a:gd name="T34" fmla="*/ 141 w 3089"/>
                <a:gd name="T35" fmla="*/ 1876 h 2370"/>
                <a:gd name="T36" fmla="*/ 135 w 3089"/>
                <a:gd name="T37" fmla="*/ 2090 h 2370"/>
                <a:gd name="T38" fmla="*/ 93 w 3089"/>
                <a:gd name="T39" fmla="*/ 2123 h 2370"/>
                <a:gd name="T40" fmla="*/ 56 w 3089"/>
                <a:gd name="T41" fmla="*/ 2123 h 2370"/>
                <a:gd name="T42" fmla="*/ 13 w 3089"/>
                <a:gd name="T43" fmla="*/ 2091 h 2370"/>
                <a:gd name="T44" fmla="*/ 0 w 3089"/>
                <a:gd name="T45" fmla="*/ 1707 h 2370"/>
                <a:gd name="T46" fmla="*/ 20 w 3089"/>
                <a:gd name="T47" fmla="*/ 1658 h 2370"/>
                <a:gd name="T48" fmla="*/ 68 w 3089"/>
                <a:gd name="T49" fmla="*/ 1636 h 2370"/>
                <a:gd name="T50" fmla="*/ 436 w 3089"/>
                <a:gd name="T51" fmla="*/ 1635 h 2370"/>
                <a:gd name="T52" fmla="*/ 479 w 3089"/>
                <a:gd name="T53" fmla="*/ 1667 h 2370"/>
                <a:gd name="T54" fmla="*/ 486 w 3089"/>
                <a:gd name="T55" fmla="*/ 1721 h 2370"/>
                <a:gd name="T56" fmla="*/ 454 w 3089"/>
                <a:gd name="T57" fmla="*/ 1763 h 2370"/>
                <a:gd name="T58" fmla="*/ 240 w 3089"/>
                <a:gd name="T59" fmla="*/ 1775 h 2370"/>
                <a:gd name="T60" fmla="*/ 463 w 3089"/>
                <a:gd name="T61" fmla="*/ 1957 h 2370"/>
                <a:gd name="T62" fmla="*/ 707 w 3089"/>
                <a:gd name="T63" fmla="*/ 2091 h 2370"/>
                <a:gd name="T64" fmla="*/ 967 w 3089"/>
                <a:gd name="T65" fmla="*/ 2181 h 2370"/>
                <a:gd name="T66" fmla="*/ 1237 w 3089"/>
                <a:gd name="T67" fmla="*/ 2224 h 2370"/>
                <a:gd name="T68" fmla="*/ 1509 w 3089"/>
                <a:gd name="T69" fmla="*/ 2220 h 2370"/>
                <a:gd name="T70" fmla="*/ 1777 w 3089"/>
                <a:gd name="T71" fmla="*/ 2172 h 2370"/>
                <a:gd name="T72" fmla="*/ 2035 w 3089"/>
                <a:gd name="T73" fmla="*/ 2077 h 2370"/>
                <a:gd name="T74" fmla="*/ 2276 w 3089"/>
                <a:gd name="T75" fmla="*/ 1935 h 2370"/>
                <a:gd name="T76" fmla="*/ 2495 w 3089"/>
                <a:gd name="T77" fmla="*/ 1749 h 2370"/>
                <a:gd name="T78" fmla="*/ 2677 w 3089"/>
                <a:gd name="T79" fmla="*/ 1525 h 2370"/>
                <a:gd name="T80" fmla="*/ 2813 w 3089"/>
                <a:gd name="T81" fmla="*/ 1280 h 2370"/>
                <a:gd name="T82" fmla="*/ 2904 w 3089"/>
                <a:gd name="T83" fmla="*/ 1018 h 2370"/>
                <a:gd name="T84" fmla="*/ 2948 w 3089"/>
                <a:gd name="T85" fmla="*/ 744 h 2370"/>
                <a:gd name="T86" fmla="*/ 2941 w 3089"/>
                <a:gd name="T87" fmla="*/ 464 h 2370"/>
                <a:gd name="T88" fmla="*/ 2885 w 3089"/>
                <a:gd name="T89" fmla="*/ 186 h 2370"/>
                <a:gd name="T90" fmla="*/ 2853 w 3089"/>
                <a:gd name="T91" fmla="*/ 57 h 2370"/>
                <a:gd name="T92" fmla="*/ 2881 w 3089"/>
                <a:gd name="T93" fmla="*/ 13 h 2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089" h="2370">
                  <a:moveTo>
                    <a:pt x="2916" y="0"/>
                  </a:moveTo>
                  <a:lnTo>
                    <a:pt x="2935" y="1"/>
                  </a:lnTo>
                  <a:lnTo>
                    <a:pt x="2952" y="6"/>
                  </a:lnTo>
                  <a:lnTo>
                    <a:pt x="2967" y="17"/>
                  </a:lnTo>
                  <a:lnTo>
                    <a:pt x="2980" y="30"/>
                  </a:lnTo>
                  <a:lnTo>
                    <a:pt x="2988" y="46"/>
                  </a:lnTo>
                  <a:lnTo>
                    <a:pt x="3021" y="148"/>
                  </a:lnTo>
                  <a:lnTo>
                    <a:pt x="3047" y="251"/>
                  </a:lnTo>
                  <a:lnTo>
                    <a:pt x="3067" y="355"/>
                  </a:lnTo>
                  <a:lnTo>
                    <a:pt x="3081" y="460"/>
                  </a:lnTo>
                  <a:lnTo>
                    <a:pt x="3088" y="566"/>
                  </a:lnTo>
                  <a:lnTo>
                    <a:pt x="3089" y="673"/>
                  </a:lnTo>
                  <a:lnTo>
                    <a:pt x="3084" y="779"/>
                  </a:lnTo>
                  <a:lnTo>
                    <a:pt x="3072" y="884"/>
                  </a:lnTo>
                  <a:lnTo>
                    <a:pt x="3054" y="990"/>
                  </a:lnTo>
                  <a:lnTo>
                    <a:pt x="3030" y="1086"/>
                  </a:lnTo>
                  <a:lnTo>
                    <a:pt x="3002" y="1181"/>
                  </a:lnTo>
                  <a:lnTo>
                    <a:pt x="2969" y="1273"/>
                  </a:lnTo>
                  <a:lnTo>
                    <a:pt x="2930" y="1362"/>
                  </a:lnTo>
                  <a:lnTo>
                    <a:pt x="2886" y="1450"/>
                  </a:lnTo>
                  <a:lnTo>
                    <a:pt x="2837" y="1536"/>
                  </a:lnTo>
                  <a:lnTo>
                    <a:pt x="2784" y="1618"/>
                  </a:lnTo>
                  <a:lnTo>
                    <a:pt x="2726" y="1698"/>
                  </a:lnTo>
                  <a:lnTo>
                    <a:pt x="2662" y="1774"/>
                  </a:lnTo>
                  <a:lnTo>
                    <a:pt x="2596" y="1847"/>
                  </a:lnTo>
                  <a:lnTo>
                    <a:pt x="2526" y="1915"/>
                  </a:lnTo>
                  <a:lnTo>
                    <a:pt x="2454" y="1977"/>
                  </a:lnTo>
                  <a:lnTo>
                    <a:pt x="2379" y="2035"/>
                  </a:lnTo>
                  <a:lnTo>
                    <a:pt x="2303" y="2088"/>
                  </a:lnTo>
                  <a:lnTo>
                    <a:pt x="2223" y="2137"/>
                  </a:lnTo>
                  <a:lnTo>
                    <a:pt x="2142" y="2181"/>
                  </a:lnTo>
                  <a:lnTo>
                    <a:pt x="2058" y="2220"/>
                  </a:lnTo>
                  <a:lnTo>
                    <a:pt x="1974" y="2255"/>
                  </a:lnTo>
                  <a:lnTo>
                    <a:pt x="1888" y="2286"/>
                  </a:lnTo>
                  <a:lnTo>
                    <a:pt x="1802" y="2311"/>
                  </a:lnTo>
                  <a:lnTo>
                    <a:pt x="1713" y="2332"/>
                  </a:lnTo>
                  <a:lnTo>
                    <a:pt x="1624" y="2348"/>
                  </a:lnTo>
                  <a:lnTo>
                    <a:pt x="1534" y="2360"/>
                  </a:lnTo>
                  <a:lnTo>
                    <a:pt x="1444" y="2366"/>
                  </a:lnTo>
                  <a:lnTo>
                    <a:pt x="1354" y="2370"/>
                  </a:lnTo>
                  <a:lnTo>
                    <a:pt x="1260" y="2366"/>
                  </a:lnTo>
                  <a:lnTo>
                    <a:pt x="1167" y="2359"/>
                  </a:lnTo>
                  <a:lnTo>
                    <a:pt x="1074" y="2346"/>
                  </a:lnTo>
                  <a:lnTo>
                    <a:pt x="981" y="2329"/>
                  </a:lnTo>
                  <a:lnTo>
                    <a:pt x="890" y="2306"/>
                  </a:lnTo>
                  <a:lnTo>
                    <a:pt x="799" y="2279"/>
                  </a:lnTo>
                  <a:lnTo>
                    <a:pt x="710" y="2246"/>
                  </a:lnTo>
                  <a:lnTo>
                    <a:pt x="623" y="2208"/>
                  </a:lnTo>
                  <a:lnTo>
                    <a:pt x="537" y="2165"/>
                  </a:lnTo>
                  <a:lnTo>
                    <a:pt x="453" y="2118"/>
                  </a:lnTo>
                  <a:lnTo>
                    <a:pt x="372" y="2065"/>
                  </a:lnTo>
                  <a:lnTo>
                    <a:pt x="293" y="2007"/>
                  </a:lnTo>
                  <a:lnTo>
                    <a:pt x="215" y="1944"/>
                  </a:lnTo>
                  <a:lnTo>
                    <a:pt x="141" y="1876"/>
                  </a:lnTo>
                  <a:lnTo>
                    <a:pt x="143" y="2055"/>
                  </a:lnTo>
                  <a:lnTo>
                    <a:pt x="141" y="2074"/>
                  </a:lnTo>
                  <a:lnTo>
                    <a:pt x="135" y="2090"/>
                  </a:lnTo>
                  <a:lnTo>
                    <a:pt x="123" y="2105"/>
                  </a:lnTo>
                  <a:lnTo>
                    <a:pt x="110" y="2116"/>
                  </a:lnTo>
                  <a:lnTo>
                    <a:pt x="93" y="2123"/>
                  </a:lnTo>
                  <a:lnTo>
                    <a:pt x="75" y="2126"/>
                  </a:lnTo>
                  <a:lnTo>
                    <a:pt x="74" y="2126"/>
                  </a:lnTo>
                  <a:lnTo>
                    <a:pt x="56" y="2123"/>
                  </a:lnTo>
                  <a:lnTo>
                    <a:pt x="39" y="2117"/>
                  </a:lnTo>
                  <a:lnTo>
                    <a:pt x="25" y="2106"/>
                  </a:lnTo>
                  <a:lnTo>
                    <a:pt x="13" y="2091"/>
                  </a:lnTo>
                  <a:lnTo>
                    <a:pt x="6" y="2075"/>
                  </a:lnTo>
                  <a:lnTo>
                    <a:pt x="4" y="2056"/>
                  </a:lnTo>
                  <a:lnTo>
                    <a:pt x="0" y="1707"/>
                  </a:lnTo>
                  <a:lnTo>
                    <a:pt x="2" y="1689"/>
                  </a:lnTo>
                  <a:lnTo>
                    <a:pt x="9" y="1672"/>
                  </a:lnTo>
                  <a:lnTo>
                    <a:pt x="20" y="1658"/>
                  </a:lnTo>
                  <a:lnTo>
                    <a:pt x="34" y="1647"/>
                  </a:lnTo>
                  <a:lnTo>
                    <a:pt x="50" y="1640"/>
                  </a:lnTo>
                  <a:lnTo>
                    <a:pt x="68" y="1636"/>
                  </a:lnTo>
                  <a:lnTo>
                    <a:pt x="417" y="1632"/>
                  </a:lnTo>
                  <a:lnTo>
                    <a:pt x="418" y="1632"/>
                  </a:lnTo>
                  <a:lnTo>
                    <a:pt x="436" y="1635"/>
                  </a:lnTo>
                  <a:lnTo>
                    <a:pt x="453" y="1642"/>
                  </a:lnTo>
                  <a:lnTo>
                    <a:pt x="467" y="1653"/>
                  </a:lnTo>
                  <a:lnTo>
                    <a:pt x="479" y="1667"/>
                  </a:lnTo>
                  <a:lnTo>
                    <a:pt x="485" y="1684"/>
                  </a:lnTo>
                  <a:lnTo>
                    <a:pt x="488" y="1702"/>
                  </a:lnTo>
                  <a:lnTo>
                    <a:pt x="486" y="1721"/>
                  </a:lnTo>
                  <a:lnTo>
                    <a:pt x="479" y="1738"/>
                  </a:lnTo>
                  <a:lnTo>
                    <a:pt x="468" y="1752"/>
                  </a:lnTo>
                  <a:lnTo>
                    <a:pt x="454" y="1763"/>
                  </a:lnTo>
                  <a:lnTo>
                    <a:pt x="437" y="1770"/>
                  </a:lnTo>
                  <a:lnTo>
                    <a:pt x="418" y="1773"/>
                  </a:lnTo>
                  <a:lnTo>
                    <a:pt x="240" y="1775"/>
                  </a:lnTo>
                  <a:lnTo>
                    <a:pt x="311" y="1841"/>
                  </a:lnTo>
                  <a:lnTo>
                    <a:pt x="386" y="1901"/>
                  </a:lnTo>
                  <a:lnTo>
                    <a:pt x="463" y="1957"/>
                  </a:lnTo>
                  <a:lnTo>
                    <a:pt x="542" y="2007"/>
                  </a:lnTo>
                  <a:lnTo>
                    <a:pt x="624" y="2052"/>
                  </a:lnTo>
                  <a:lnTo>
                    <a:pt x="707" y="2091"/>
                  </a:lnTo>
                  <a:lnTo>
                    <a:pt x="793" y="2126"/>
                  </a:lnTo>
                  <a:lnTo>
                    <a:pt x="879" y="2156"/>
                  </a:lnTo>
                  <a:lnTo>
                    <a:pt x="967" y="2181"/>
                  </a:lnTo>
                  <a:lnTo>
                    <a:pt x="1056" y="2200"/>
                  </a:lnTo>
                  <a:lnTo>
                    <a:pt x="1146" y="2215"/>
                  </a:lnTo>
                  <a:lnTo>
                    <a:pt x="1237" y="2224"/>
                  </a:lnTo>
                  <a:lnTo>
                    <a:pt x="1328" y="2228"/>
                  </a:lnTo>
                  <a:lnTo>
                    <a:pt x="1418" y="2227"/>
                  </a:lnTo>
                  <a:lnTo>
                    <a:pt x="1509" y="2220"/>
                  </a:lnTo>
                  <a:lnTo>
                    <a:pt x="1599" y="2209"/>
                  </a:lnTo>
                  <a:lnTo>
                    <a:pt x="1688" y="2193"/>
                  </a:lnTo>
                  <a:lnTo>
                    <a:pt x="1777" y="2172"/>
                  </a:lnTo>
                  <a:lnTo>
                    <a:pt x="1864" y="2144"/>
                  </a:lnTo>
                  <a:lnTo>
                    <a:pt x="1951" y="2114"/>
                  </a:lnTo>
                  <a:lnTo>
                    <a:pt x="2035" y="2077"/>
                  </a:lnTo>
                  <a:lnTo>
                    <a:pt x="2118" y="2034"/>
                  </a:lnTo>
                  <a:lnTo>
                    <a:pt x="2198" y="1988"/>
                  </a:lnTo>
                  <a:lnTo>
                    <a:pt x="2276" y="1935"/>
                  </a:lnTo>
                  <a:lnTo>
                    <a:pt x="2352" y="1878"/>
                  </a:lnTo>
                  <a:lnTo>
                    <a:pt x="2425" y="1815"/>
                  </a:lnTo>
                  <a:lnTo>
                    <a:pt x="2495" y="1749"/>
                  </a:lnTo>
                  <a:lnTo>
                    <a:pt x="2561" y="1677"/>
                  </a:lnTo>
                  <a:lnTo>
                    <a:pt x="2621" y="1603"/>
                  </a:lnTo>
                  <a:lnTo>
                    <a:pt x="2677" y="1525"/>
                  </a:lnTo>
                  <a:lnTo>
                    <a:pt x="2728" y="1446"/>
                  </a:lnTo>
                  <a:lnTo>
                    <a:pt x="2773" y="1365"/>
                  </a:lnTo>
                  <a:lnTo>
                    <a:pt x="2813" y="1280"/>
                  </a:lnTo>
                  <a:lnTo>
                    <a:pt x="2849" y="1194"/>
                  </a:lnTo>
                  <a:lnTo>
                    <a:pt x="2879" y="1106"/>
                  </a:lnTo>
                  <a:lnTo>
                    <a:pt x="2904" y="1018"/>
                  </a:lnTo>
                  <a:lnTo>
                    <a:pt x="2925" y="928"/>
                  </a:lnTo>
                  <a:lnTo>
                    <a:pt x="2938" y="836"/>
                  </a:lnTo>
                  <a:lnTo>
                    <a:pt x="2948" y="744"/>
                  </a:lnTo>
                  <a:lnTo>
                    <a:pt x="2951" y="652"/>
                  </a:lnTo>
                  <a:lnTo>
                    <a:pt x="2949" y="558"/>
                  </a:lnTo>
                  <a:lnTo>
                    <a:pt x="2941" y="464"/>
                  </a:lnTo>
                  <a:lnTo>
                    <a:pt x="2929" y="371"/>
                  </a:lnTo>
                  <a:lnTo>
                    <a:pt x="2910" y="278"/>
                  </a:lnTo>
                  <a:lnTo>
                    <a:pt x="2885" y="186"/>
                  </a:lnTo>
                  <a:lnTo>
                    <a:pt x="2856" y="94"/>
                  </a:lnTo>
                  <a:lnTo>
                    <a:pt x="2852" y="75"/>
                  </a:lnTo>
                  <a:lnTo>
                    <a:pt x="2853" y="57"/>
                  </a:lnTo>
                  <a:lnTo>
                    <a:pt x="2858" y="40"/>
                  </a:lnTo>
                  <a:lnTo>
                    <a:pt x="2868" y="24"/>
                  </a:lnTo>
                  <a:lnTo>
                    <a:pt x="2881" y="13"/>
                  </a:lnTo>
                  <a:lnTo>
                    <a:pt x="2898" y="4"/>
                  </a:lnTo>
                  <a:lnTo>
                    <a:pt x="2916" y="0"/>
                  </a:lnTo>
                  <a:close/>
                </a:path>
              </a:pathLst>
            </a:custGeom>
            <a:grpFill/>
            <a:ln w="12700">
              <a:solidFill>
                <a:srgbClr val="118F50"/>
              </a:solidFill>
              <a:round/>
              <a:headEnd/>
              <a:tailEnd/>
            </a:ln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54" name="Group 438"/>
          <p:cNvGrpSpPr/>
          <p:nvPr/>
        </p:nvGrpSpPr>
        <p:grpSpPr>
          <a:xfrm>
            <a:off x="3777636" y="5005035"/>
            <a:ext cx="536575" cy="534988"/>
            <a:chOff x="5365750" y="2698750"/>
            <a:chExt cx="536575" cy="534988"/>
          </a:xfrm>
          <a:solidFill>
            <a:srgbClr val="118F50"/>
          </a:solidFill>
        </p:grpSpPr>
        <p:sp>
          <p:nvSpPr>
            <p:cNvPr id="155" name="Freeform 239"/>
            <p:cNvSpPr>
              <a:spLocks noEditPoints="1"/>
            </p:cNvSpPr>
            <p:nvPr/>
          </p:nvSpPr>
          <p:spPr bwMode="auto">
            <a:xfrm>
              <a:off x="5526088" y="2832100"/>
              <a:ext cx="144463" cy="168275"/>
            </a:xfrm>
            <a:custGeom>
              <a:avLst/>
              <a:gdLst>
                <a:gd name="T0" fmla="*/ 650 w 901"/>
                <a:gd name="T1" fmla="*/ 734 h 1068"/>
                <a:gd name="T2" fmla="*/ 605 w 901"/>
                <a:gd name="T3" fmla="*/ 756 h 1068"/>
                <a:gd name="T4" fmla="*/ 575 w 901"/>
                <a:gd name="T5" fmla="*/ 794 h 1068"/>
                <a:gd name="T6" fmla="*/ 563 w 901"/>
                <a:gd name="T7" fmla="*/ 843 h 1068"/>
                <a:gd name="T8" fmla="*/ 575 w 901"/>
                <a:gd name="T9" fmla="*/ 893 h 1068"/>
                <a:gd name="T10" fmla="*/ 605 w 901"/>
                <a:gd name="T11" fmla="*/ 931 h 1068"/>
                <a:gd name="T12" fmla="*/ 650 w 901"/>
                <a:gd name="T13" fmla="*/ 952 h 1068"/>
                <a:gd name="T14" fmla="*/ 702 w 901"/>
                <a:gd name="T15" fmla="*/ 952 h 1068"/>
                <a:gd name="T16" fmla="*/ 747 w 901"/>
                <a:gd name="T17" fmla="*/ 931 h 1068"/>
                <a:gd name="T18" fmla="*/ 777 w 901"/>
                <a:gd name="T19" fmla="*/ 893 h 1068"/>
                <a:gd name="T20" fmla="*/ 789 w 901"/>
                <a:gd name="T21" fmla="*/ 843 h 1068"/>
                <a:gd name="T22" fmla="*/ 777 w 901"/>
                <a:gd name="T23" fmla="*/ 794 h 1068"/>
                <a:gd name="T24" fmla="*/ 747 w 901"/>
                <a:gd name="T25" fmla="*/ 756 h 1068"/>
                <a:gd name="T26" fmla="*/ 702 w 901"/>
                <a:gd name="T27" fmla="*/ 734 h 1068"/>
                <a:gd name="T28" fmla="*/ 676 w 901"/>
                <a:gd name="T29" fmla="*/ 0 h 1068"/>
                <a:gd name="T30" fmla="*/ 709 w 901"/>
                <a:gd name="T31" fmla="*/ 12 h 1068"/>
                <a:gd name="T32" fmla="*/ 729 w 901"/>
                <a:gd name="T33" fmla="*/ 39 h 1068"/>
                <a:gd name="T34" fmla="*/ 732 w 901"/>
                <a:gd name="T35" fmla="*/ 626 h 1068"/>
                <a:gd name="T36" fmla="*/ 793 w 901"/>
                <a:gd name="T37" fmla="*/ 652 h 1068"/>
                <a:gd name="T38" fmla="*/ 843 w 901"/>
                <a:gd name="T39" fmla="*/ 693 h 1068"/>
                <a:gd name="T40" fmla="*/ 879 w 901"/>
                <a:gd name="T41" fmla="*/ 746 h 1068"/>
                <a:gd name="T42" fmla="*/ 898 w 901"/>
                <a:gd name="T43" fmla="*/ 809 h 1068"/>
                <a:gd name="T44" fmla="*/ 898 w 901"/>
                <a:gd name="T45" fmla="*/ 880 h 1068"/>
                <a:gd name="T46" fmla="*/ 876 w 901"/>
                <a:gd name="T47" fmla="*/ 946 h 1068"/>
                <a:gd name="T48" fmla="*/ 835 w 901"/>
                <a:gd name="T49" fmla="*/ 1002 h 1068"/>
                <a:gd name="T50" fmla="*/ 779 w 901"/>
                <a:gd name="T51" fmla="*/ 1043 h 1068"/>
                <a:gd name="T52" fmla="*/ 713 w 901"/>
                <a:gd name="T53" fmla="*/ 1064 h 1068"/>
                <a:gd name="T54" fmla="*/ 642 w 901"/>
                <a:gd name="T55" fmla="*/ 1065 h 1068"/>
                <a:gd name="T56" fmla="*/ 579 w 901"/>
                <a:gd name="T57" fmla="*/ 1046 h 1068"/>
                <a:gd name="T58" fmla="*/ 525 w 901"/>
                <a:gd name="T59" fmla="*/ 1009 h 1068"/>
                <a:gd name="T60" fmla="*/ 484 w 901"/>
                <a:gd name="T61" fmla="*/ 959 h 1068"/>
                <a:gd name="T62" fmla="*/ 459 w 901"/>
                <a:gd name="T63" fmla="*/ 899 h 1068"/>
                <a:gd name="T64" fmla="*/ 39 w 901"/>
                <a:gd name="T65" fmla="*/ 897 h 1068"/>
                <a:gd name="T66" fmla="*/ 11 w 901"/>
                <a:gd name="T67" fmla="*/ 877 h 1068"/>
                <a:gd name="T68" fmla="*/ 0 w 901"/>
                <a:gd name="T69" fmla="*/ 843 h 1068"/>
                <a:gd name="T70" fmla="*/ 11 w 901"/>
                <a:gd name="T71" fmla="*/ 810 h 1068"/>
                <a:gd name="T72" fmla="*/ 39 w 901"/>
                <a:gd name="T73" fmla="*/ 790 h 1068"/>
                <a:gd name="T74" fmla="*/ 459 w 901"/>
                <a:gd name="T75" fmla="*/ 787 h 1068"/>
                <a:gd name="T76" fmla="*/ 485 w 901"/>
                <a:gd name="T77" fmla="*/ 724 h 1068"/>
                <a:gd name="T78" fmla="*/ 530 w 901"/>
                <a:gd name="T79" fmla="*/ 673 h 1068"/>
                <a:gd name="T80" fmla="*/ 587 w 901"/>
                <a:gd name="T81" fmla="*/ 638 h 1068"/>
                <a:gd name="T82" fmla="*/ 620 w 901"/>
                <a:gd name="T83" fmla="*/ 57 h 1068"/>
                <a:gd name="T84" fmla="*/ 631 w 901"/>
                <a:gd name="T85" fmla="*/ 24 h 1068"/>
                <a:gd name="T86" fmla="*/ 659 w 901"/>
                <a:gd name="T87" fmla="*/ 3 h 1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01" h="1068">
                  <a:moveTo>
                    <a:pt x="676" y="731"/>
                  </a:moveTo>
                  <a:lnTo>
                    <a:pt x="650" y="734"/>
                  </a:lnTo>
                  <a:lnTo>
                    <a:pt x="627" y="743"/>
                  </a:lnTo>
                  <a:lnTo>
                    <a:pt x="605" y="756"/>
                  </a:lnTo>
                  <a:lnTo>
                    <a:pt x="588" y="773"/>
                  </a:lnTo>
                  <a:lnTo>
                    <a:pt x="575" y="794"/>
                  </a:lnTo>
                  <a:lnTo>
                    <a:pt x="566" y="817"/>
                  </a:lnTo>
                  <a:lnTo>
                    <a:pt x="563" y="843"/>
                  </a:lnTo>
                  <a:lnTo>
                    <a:pt x="566" y="868"/>
                  </a:lnTo>
                  <a:lnTo>
                    <a:pt x="575" y="893"/>
                  </a:lnTo>
                  <a:lnTo>
                    <a:pt x="588" y="913"/>
                  </a:lnTo>
                  <a:lnTo>
                    <a:pt x="605" y="931"/>
                  </a:lnTo>
                  <a:lnTo>
                    <a:pt x="627" y="944"/>
                  </a:lnTo>
                  <a:lnTo>
                    <a:pt x="650" y="952"/>
                  </a:lnTo>
                  <a:lnTo>
                    <a:pt x="676" y="955"/>
                  </a:lnTo>
                  <a:lnTo>
                    <a:pt x="702" y="952"/>
                  </a:lnTo>
                  <a:lnTo>
                    <a:pt x="725" y="944"/>
                  </a:lnTo>
                  <a:lnTo>
                    <a:pt x="747" y="931"/>
                  </a:lnTo>
                  <a:lnTo>
                    <a:pt x="764" y="913"/>
                  </a:lnTo>
                  <a:lnTo>
                    <a:pt x="777" y="893"/>
                  </a:lnTo>
                  <a:lnTo>
                    <a:pt x="786" y="868"/>
                  </a:lnTo>
                  <a:lnTo>
                    <a:pt x="789" y="843"/>
                  </a:lnTo>
                  <a:lnTo>
                    <a:pt x="786" y="817"/>
                  </a:lnTo>
                  <a:lnTo>
                    <a:pt x="777" y="794"/>
                  </a:lnTo>
                  <a:lnTo>
                    <a:pt x="764" y="773"/>
                  </a:lnTo>
                  <a:lnTo>
                    <a:pt x="747" y="756"/>
                  </a:lnTo>
                  <a:lnTo>
                    <a:pt x="725" y="743"/>
                  </a:lnTo>
                  <a:lnTo>
                    <a:pt x="702" y="734"/>
                  </a:lnTo>
                  <a:lnTo>
                    <a:pt x="676" y="731"/>
                  </a:lnTo>
                  <a:close/>
                  <a:moveTo>
                    <a:pt x="676" y="0"/>
                  </a:moveTo>
                  <a:lnTo>
                    <a:pt x="693" y="3"/>
                  </a:lnTo>
                  <a:lnTo>
                    <a:pt x="709" y="12"/>
                  </a:lnTo>
                  <a:lnTo>
                    <a:pt x="721" y="24"/>
                  </a:lnTo>
                  <a:lnTo>
                    <a:pt x="729" y="39"/>
                  </a:lnTo>
                  <a:lnTo>
                    <a:pt x="732" y="57"/>
                  </a:lnTo>
                  <a:lnTo>
                    <a:pt x="732" y="626"/>
                  </a:lnTo>
                  <a:lnTo>
                    <a:pt x="764" y="638"/>
                  </a:lnTo>
                  <a:lnTo>
                    <a:pt x="793" y="652"/>
                  </a:lnTo>
                  <a:lnTo>
                    <a:pt x="819" y="670"/>
                  </a:lnTo>
                  <a:lnTo>
                    <a:pt x="843" y="693"/>
                  </a:lnTo>
                  <a:lnTo>
                    <a:pt x="862" y="718"/>
                  </a:lnTo>
                  <a:lnTo>
                    <a:pt x="879" y="746"/>
                  </a:lnTo>
                  <a:lnTo>
                    <a:pt x="891" y="776"/>
                  </a:lnTo>
                  <a:lnTo>
                    <a:pt x="898" y="809"/>
                  </a:lnTo>
                  <a:lnTo>
                    <a:pt x="901" y="843"/>
                  </a:lnTo>
                  <a:lnTo>
                    <a:pt x="898" y="880"/>
                  </a:lnTo>
                  <a:lnTo>
                    <a:pt x="890" y="914"/>
                  </a:lnTo>
                  <a:lnTo>
                    <a:pt x="876" y="946"/>
                  </a:lnTo>
                  <a:lnTo>
                    <a:pt x="857" y="976"/>
                  </a:lnTo>
                  <a:lnTo>
                    <a:pt x="835" y="1002"/>
                  </a:lnTo>
                  <a:lnTo>
                    <a:pt x="809" y="1025"/>
                  </a:lnTo>
                  <a:lnTo>
                    <a:pt x="779" y="1043"/>
                  </a:lnTo>
                  <a:lnTo>
                    <a:pt x="747" y="1056"/>
                  </a:lnTo>
                  <a:lnTo>
                    <a:pt x="713" y="1064"/>
                  </a:lnTo>
                  <a:lnTo>
                    <a:pt x="676" y="1068"/>
                  </a:lnTo>
                  <a:lnTo>
                    <a:pt x="642" y="1065"/>
                  </a:lnTo>
                  <a:lnTo>
                    <a:pt x="609" y="1057"/>
                  </a:lnTo>
                  <a:lnTo>
                    <a:pt x="579" y="1046"/>
                  </a:lnTo>
                  <a:lnTo>
                    <a:pt x="550" y="1030"/>
                  </a:lnTo>
                  <a:lnTo>
                    <a:pt x="525" y="1009"/>
                  </a:lnTo>
                  <a:lnTo>
                    <a:pt x="503" y="986"/>
                  </a:lnTo>
                  <a:lnTo>
                    <a:pt x="484" y="959"/>
                  </a:lnTo>
                  <a:lnTo>
                    <a:pt x="469" y="931"/>
                  </a:lnTo>
                  <a:lnTo>
                    <a:pt x="459" y="899"/>
                  </a:lnTo>
                  <a:lnTo>
                    <a:pt x="56" y="899"/>
                  </a:lnTo>
                  <a:lnTo>
                    <a:pt x="39" y="897"/>
                  </a:lnTo>
                  <a:lnTo>
                    <a:pt x="23" y="889"/>
                  </a:lnTo>
                  <a:lnTo>
                    <a:pt x="11" y="877"/>
                  </a:lnTo>
                  <a:lnTo>
                    <a:pt x="3" y="861"/>
                  </a:lnTo>
                  <a:lnTo>
                    <a:pt x="0" y="843"/>
                  </a:lnTo>
                  <a:lnTo>
                    <a:pt x="3" y="825"/>
                  </a:lnTo>
                  <a:lnTo>
                    <a:pt x="11" y="810"/>
                  </a:lnTo>
                  <a:lnTo>
                    <a:pt x="23" y="798"/>
                  </a:lnTo>
                  <a:lnTo>
                    <a:pt x="39" y="790"/>
                  </a:lnTo>
                  <a:lnTo>
                    <a:pt x="56" y="787"/>
                  </a:lnTo>
                  <a:lnTo>
                    <a:pt x="459" y="787"/>
                  </a:lnTo>
                  <a:lnTo>
                    <a:pt x="470" y="754"/>
                  </a:lnTo>
                  <a:lnTo>
                    <a:pt x="485" y="724"/>
                  </a:lnTo>
                  <a:lnTo>
                    <a:pt x="506" y="697"/>
                  </a:lnTo>
                  <a:lnTo>
                    <a:pt x="530" y="673"/>
                  </a:lnTo>
                  <a:lnTo>
                    <a:pt x="557" y="654"/>
                  </a:lnTo>
                  <a:lnTo>
                    <a:pt x="587" y="638"/>
                  </a:lnTo>
                  <a:lnTo>
                    <a:pt x="620" y="626"/>
                  </a:lnTo>
                  <a:lnTo>
                    <a:pt x="620" y="57"/>
                  </a:lnTo>
                  <a:lnTo>
                    <a:pt x="623" y="39"/>
                  </a:lnTo>
                  <a:lnTo>
                    <a:pt x="631" y="24"/>
                  </a:lnTo>
                  <a:lnTo>
                    <a:pt x="643" y="12"/>
                  </a:lnTo>
                  <a:lnTo>
                    <a:pt x="659" y="3"/>
                  </a:lnTo>
                  <a:lnTo>
                    <a:pt x="676" y="0"/>
                  </a:lnTo>
                  <a:close/>
                </a:path>
              </a:pathLst>
            </a:custGeom>
            <a:grpFill/>
            <a:ln w="12700">
              <a:solidFill>
                <a:srgbClr val="118F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56" name="Freeform 240"/>
            <p:cNvSpPr>
              <a:spLocks/>
            </p:cNvSpPr>
            <p:nvPr/>
          </p:nvSpPr>
          <p:spPr bwMode="auto">
            <a:xfrm>
              <a:off x="5624513" y="2760663"/>
              <a:ext cx="19050" cy="25400"/>
            </a:xfrm>
            <a:custGeom>
              <a:avLst/>
              <a:gdLst>
                <a:gd name="T0" fmla="*/ 56 w 112"/>
                <a:gd name="T1" fmla="*/ 0 h 169"/>
                <a:gd name="T2" fmla="*/ 73 w 112"/>
                <a:gd name="T3" fmla="*/ 3 h 169"/>
                <a:gd name="T4" fmla="*/ 89 w 112"/>
                <a:gd name="T5" fmla="*/ 11 h 169"/>
                <a:gd name="T6" fmla="*/ 101 w 112"/>
                <a:gd name="T7" fmla="*/ 24 h 169"/>
                <a:gd name="T8" fmla="*/ 109 w 112"/>
                <a:gd name="T9" fmla="*/ 39 h 169"/>
                <a:gd name="T10" fmla="*/ 112 w 112"/>
                <a:gd name="T11" fmla="*/ 56 h 169"/>
                <a:gd name="T12" fmla="*/ 112 w 112"/>
                <a:gd name="T13" fmla="*/ 112 h 169"/>
                <a:gd name="T14" fmla="*/ 109 w 112"/>
                <a:gd name="T15" fmla="*/ 131 h 169"/>
                <a:gd name="T16" fmla="*/ 101 w 112"/>
                <a:gd name="T17" fmla="*/ 146 h 169"/>
                <a:gd name="T18" fmla="*/ 89 w 112"/>
                <a:gd name="T19" fmla="*/ 158 h 169"/>
                <a:gd name="T20" fmla="*/ 73 w 112"/>
                <a:gd name="T21" fmla="*/ 165 h 169"/>
                <a:gd name="T22" fmla="*/ 56 w 112"/>
                <a:gd name="T23" fmla="*/ 169 h 169"/>
                <a:gd name="T24" fmla="*/ 39 w 112"/>
                <a:gd name="T25" fmla="*/ 165 h 169"/>
                <a:gd name="T26" fmla="*/ 23 w 112"/>
                <a:gd name="T27" fmla="*/ 158 h 169"/>
                <a:gd name="T28" fmla="*/ 11 w 112"/>
                <a:gd name="T29" fmla="*/ 146 h 169"/>
                <a:gd name="T30" fmla="*/ 3 w 112"/>
                <a:gd name="T31" fmla="*/ 131 h 169"/>
                <a:gd name="T32" fmla="*/ 0 w 112"/>
                <a:gd name="T33" fmla="*/ 112 h 169"/>
                <a:gd name="T34" fmla="*/ 0 w 112"/>
                <a:gd name="T35" fmla="*/ 56 h 169"/>
                <a:gd name="T36" fmla="*/ 3 w 112"/>
                <a:gd name="T37" fmla="*/ 39 h 169"/>
                <a:gd name="T38" fmla="*/ 11 w 112"/>
                <a:gd name="T39" fmla="*/ 24 h 169"/>
                <a:gd name="T40" fmla="*/ 23 w 112"/>
                <a:gd name="T41" fmla="*/ 11 h 169"/>
                <a:gd name="T42" fmla="*/ 39 w 112"/>
                <a:gd name="T43" fmla="*/ 3 h 169"/>
                <a:gd name="T44" fmla="*/ 56 w 112"/>
                <a:gd name="T45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2" h="169">
                  <a:moveTo>
                    <a:pt x="56" y="0"/>
                  </a:moveTo>
                  <a:lnTo>
                    <a:pt x="73" y="3"/>
                  </a:lnTo>
                  <a:lnTo>
                    <a:pt x="89" y="11"/>
                  </a:lnTo>
                  <a:lnTo>
                    <a:pt x="101" y="24"/>
                  </a:lnTo>
                  <a:lnTo>
                    <a:pt x="109" y="39"/>
                  </a:lnTo>
                  <a:lnTo>
                    <a:pt x="112" y="56"/>
                  </a:lnTo>
                  <a:lnTo>
                    <a:pt x="112" y="112"/>
                  </a:lnTo>
                  <a:lnTo>
                    <a:pt x="109" y="131"/>
                  </a:lnTo>
                  <a:lnTo>
                    <a:pt x="101" y="146"/>
                  </a:lnTo>
                  <a:lnTo>
                    <a:pt x="89" y="158"/>
                  </a:lnTo>
                  <a:lnTo>
                    <a:pt x="73" y="165"/>
                  </a:lnTo>
                  <a:lnTo>
                    <a:pt x="56" y="169"/>
                  </a:lnTo>
                  <a:lnTo>
                    <a:pt x="39" y="165"/>
                  </a:lnTo>
                  <a:lnTo>
                    <a:pt x="23" y="158"/>
                  </a:lnTo>
                  <a:lnTo>
                    <a:pt x="11" y="146"/>
                  </a:lnTo>
                  <a:lnTo>
                    <a:pt x="3" y="131"/>
                  </a:lnTo>
                  <a:lnTo>
                    <a:pt x="0" y="112"/>
                  </a:lnTo>
                  <a:lnTo>
                    <a:pt x="0" y="56"/>
                  </a:lnTo>
                  <a:lnTo>
                    <a:pt x="3" y="39"/>
                  </a:lnTo>
                  <a:lnTo>
                    <a:pt x="11" y="24"/>
                  </a:lnTo>
                  <a:lnTo>
                    <a:pt x="23" y="11"/>
                  </a:lnTo>
                  <a:lnTo>
                    <a:pt x="39" y="3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12700">
              <a:solidFill>
                <a:srgbClr val="118F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57" name="Freeform 241"/>
            <p:cNvSpPr>
              <a:spLocks/>
            </p:cNvSpPr>
            <p:nvPr/>
          </p:nvSpPr>
          <p:spPr bwMode="auto">
            <a:xfrm>
              <a:off x="5624513" y="3143250"/>
              <a:ext cx="19050" cy="26988"/>
            </a:xfrm>
            <a:custGeom>
              <a:avLst/>
              <a:gdLst>
                <a:gd name="T0" fmla="*/ 56 w 112"/>
                <a:gd name="T1" fmla="*/ 0 h 169"/>
                <a:gd name="T2" fmla="*/ 73 w 112"/>
                <a:gd name="T3" fmla="*/ 3 h 169"/>
                <a:gd name="T4" fmla="*/ 89 w 112"/>
                <a:gd name="T5" fmla="*/ 11 h 169"/>
                <a:gd name="T6" fmla="*/ 101 w 112"/>
                <a:gd name="T7" fmla="*/ 24 h 169"/>
                <a:gd name="T8" fmla="*/ 109 w 112"/>
                <a:gd name="T9" fmla="*/ 39 h 169"/>
                <a:gd name="T10" fmla="*/ 112 w 112"/>
                <a:gd name="T11" fmla="*/ 56 h 169"/>
                <a:gd name="T12" fmla="*/ 112 w 112"/>
                <a:gd name="T13" fmla="*/ 113 h 169"/>
                <a:gd name="T14" fmla="*/ 109 w 112"/>
                <a:gd name="T15" fmla="*/ 131 h 169"/>
                <a:gd name="T16" fmla="*/ 101 w 112"/>
                <a:gd name="T17" fmla="*/ 146 h 169"/>
                <a:gd name="T18" fmla="*/ 89 w 112"/>
                <a:gd name="T19" fmla="*/ 158 h 169"/>
                <a:gd name="T20" fmla="*/ 73 w 112"/>
                <a:gd name="T21" fmla="*/ 167 h 169"/>
                <a:gd name="T22" fmla="*/ 56 w 112"/>
                <a:gd name="T23" fmla="*/ 169 h 169"/>
                <a:gd name="T24" fmla="*/ 39 w 112"/>
                <a:gd name="T25" fmla="*/ 167 h 169"/>
                <a:gd name="T26" fmla="*/ 23 w 112"/>
                <a:gd name="T27" fmla="*/ 158 h 169"/>
                <a:gd name="T28" fmla="*/ 11 w 112"/>
                <a:gd name="T29" fmla="*/ 146 h 169"/>
                <a:gd name="T30" fmla="*/ 3 w 112"/>
                <a:gd name="T31" fmla="*/ 131 h 169"/>
                <a:gd name="T32" fmla="*/ 0 w 112"/>
                <a:gd name="T33" fmla="*/ 113 h 169"/>
                <a:gd name="T34" fmla="*/ 0 w 112"/>
                <a:gd name="T35" fmla="*/ 56 h 169"/>
                <a:gd name="T36" fmla="*/ 3 w 112"/>
                <a:gd name="T37" fmla="*/ 39 h 169"/>
                <a:gd name="T38" fmla="*/ 11 w 112"/>
                <a:gd name="T39" fmla="*/ 24 h 169"/>
                <a:gd name="T40" fmla="*/ 23 w 112"/>
                <a:gd name="T41" fmla="*/ 11 h 169"/>
                <a:gd name="T42" fmla="*/ 39 w 112"/>
                <a:gd name="T43" fmla="*/ 3 h 169"/>
                <a:gd name="T44" fmla="*/ 56 w 112"/>
                <a:gd name="T45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2" h="169">
                  <a:moveTo>
                    <a:pt x="56" y="0"/>
                  </a:moveTo>
                  <a:lnTo>
                    <a:pt x="73" y="3"/>
                  </a:lnTo>
                  <a:lnTo>
                    <a:pt x="89" y="11"/>
                  </a:lnTo>
                  <a:lnTo>
                    <a:pt x="101" y="24"/>
                  </a:lnTo>
                  <a:lnTo>
                    <a:pt x="109" y="39"/>
                  </a:lnTo>
                  <a:lnTo>
                    <a:pt x="112" y="56"/>
                  </a:lnTo>
                  <a:lnTo>
                    <a:pt x="112" y="113"/>
                  </a:lnTo>
                  <a:lnTo>
                    <a:pt x="109" y="131"/>
                  </a:lnTo>
                  <a:lnTo>
                    <a:pt x="101" y="146"/>
                  </a:lnTo>
                  <a:lnTo>
                    <a:pt x="89" y="158"/>
                  </a:lnTo>
                  <a:lnTo>
                    <a:pt x="73" y="167"/>
                  </a:lnTo>
                  <a:lnTo>
                    <a:pt x="56" y="169"/>
                  </a:lnTo>
                  <a:lnTo>
                    <a:pt x="39" y="167"/>
                  </a:lnTo>
                  <a:lnTo>
                    <a:pt x="23" y="158"/>
                  </a:lnTo>
                  <a:lnTo>
                    <a:pt x="11" y="146"/>
                  </a:lnTo>
                  <a:lnTo>
                    <a:pt x="3" y="131"/>
                  </a:lnTo>
                  <a:lnTo>
                    <a:pt x="0" y="113"/>
                  </a:lnTo>
                  <a:lnTo>
                    <a:pt x="0" y="56"/>
                  </a:lnTo>
                  <a:lnTo>
                    <a:pt x="3" y="39"/>
                  </a:lnTo>
                  <a:lnTo>
                    <a:pt x="11" y="24"/>
                  </a:lnTo>
                  <a:lnTo>
                    <a:pt x="23" y="11"/>
                  </a:lnTo>
                  <a:lnTo>
                    <a:pt x="39" y="3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12700">
              <a:solidFill>
                <a:srgbClr val="118F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58" name="Freeform 242"/>
            <p:cNvSpPr>
              <a:spLocks/>
            </p:cNvSpPr>
            <p:nvPr/>
          </p:nvSpPr>
          <p:spPr bwMode="auto">
            <a:xfrm>
              <a:off x="5813425" y="2955925"/>
              <a:ext cx="26988" cy="17463"/>
            </a:xfrm>
            <a:custGeom>
              <a:avLst/>
              <a:gdLst>
                <a:gd name="T0" fmla="*/ 56 w 169"/>
                <a:gd name="T1" fmla="*/ 0 h 112"/>
                <a:gd name="T2" fmla="*/ 112 w 169"/>
                <a:gd name="T3" fmla="*/ 0 h 112"/>
                <a:gd name="T4" fmla="*/ 130 w 169"/>
                <a:gd name="T5" fmla="*/ 3 h 112"/>
                <a:gd name="T6" fmla="*/ 145 w 169"/>
                <a:gd name="T7" fmla="*/ 11 h 112"/>
                <a:gd name="T8" fmla="*/ 157 w 169"/>
                <a:gd name="T9" fmla="*/ 23 h 112"/>
                <a:gd name="T10" fmla="*/ 166 w 169"/>
                <a:gd name="T11" fmla="*/ 38 h 112"/>
                <a:gd name="T12" fmla="*/ 169 w 169"/>
                <a:gd name="T13" fmla="*/ 56 h 112"/>
                <a:gd name="T14" fmla="*/ 166 w 169"/>
                <a:gd name="T15" fmla="*/ 74 h 112"/>
                <a:gd name="T16" fmla="*/ 157 w 169"/>
                <a:gd name="T17" fmla="*/ 90 h 112"/>
                <a:gd name="T18" fmla="*/ 145 w 169"/>
                <a:gd name="T19" fmla="*/ 102 h 112"/>
                <a:gd name="T20" fmla="*/ 130 w 169"/>
                <a:gd name="T21" fmla="*/ 110 h 112"/>
                <a:gd name="T22" fmla="*/ 112 w 169"/>
                <a:gd name="T23" fmla="*/ 112 h 112"/>
                <a:gd name="T24" fmla="*/ 56 w 169"/>
                <a:gd name="T25" fmla="*/ 112 h 112"/>
                <a:gd name="T26" fmla="*/ 39 w 169"/>
                <a:gd name="T27" fmla="*/ 110 h 112"/>
                <a:gd name="T28" fmla="*/ 23 w 169"/>
                <a:gd name="T29" fmla="*/ 102 h 112"/>
                <a:gd name="T30" fmla="*/ 11 w 169"/>
                <a:gd name="T31" fmla="*/ 90 h 112"/>
                <a:gd name="T32" fmla="*/ 3 w 169"/>
                <a:gd name="T33" fmla="*/ 74 h 112"/>
                <a:gd name="T34" fmla="*/ 0 w 169"/>
                <a:gd name="T35" fmla="*/ 56 h 112"/>
                <a:gd name="T36" fmla="*/ 3 w 169"/>
                <a:gd name="T37" fmla="*/ 38 h 112"/>
                <a:gd name="T38" fmla="*/ 11 w 169"/>
                <a:gd name="T39" fmla="*/ 23 h 112"/>
                <a:gd name="T40" fmla="*/ 23 w 169"/>
                <a:gd name="T41" fmla="*/ 11 h 112"/>
                <a:gd name="T42" fmla="*/ 39 w 169"/>
                <a:gd name="T43" fmla="*/ 3 h 112"/>
                <a:gd name="T44" fmla="*/ 56 w 169"/>
                <a:gd name="T45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9" h="112">
                  <a:moveTo>
                    <a:pt x="56" y="0"/>
                  </a:moveTo>
                  <a:lnTo>
                    <a:pt x="112" y="0"/>
                  </a:lnTo>
                  <a:lnTo>
                    <a:pt x="130" y="3"/>
                  </a:lnTo>
                  <a:lnTo>
                    <a:pt x="145" y="11"/>
                  </a:lnTo>
                  <a:lnTo>
                    <a:pt x="157" y="23"/>
                  </a:lnTo>
                  <a:lnTo>
                    <a:pt x="166" y="38"/>
                  </a:lnTo>
                  <a:lnTo>
                    <a:pt x="169" y="56"/>
                  </a:lnTo>
                  <a:lnTo>
                    <a:pt x="166" y="74"/>
                  </a:lnTo>
                  <a:lnTo>
                    <a:pt x="157" y="90"/>
                  </a:lnTo>
                  <a:lnTo>
                    <a:pt x="145" y="102"/>
                  </a:lnTo>
                  <a:lnTo>
                    <a:pt x="130" y="110"/>
                  </a:lnTo>
                  <a:lnTo>
                    <a:pt x="112" y="112"/>
                  </a:lnTo>
                  <a:lnTo>
                    <a:pt x="56" y="112"/>
                  </a:lnTo>
                  <a:lnTo>
                    <a:pt x="39" y="110"/>
                  </a:lnTo>
                  <a:lnTo>
                    <a:pt x="23" y="102"/>
                  </a:lnTo>
                  <a:lnTo>
                    <a:pt x="11" y="90"/>
                  </a:lnTo>
                  <a:lnTo>
                    <a:pt x="3" y="74"/>
                  </a:lnTo>
                  <a:lnTo>
                    <a:pt x="0" y="56"/>
                  </a:lnTo>
                  <a:lnTo>
                    <a:pt x="3" y="38"/>
                  </a:lnTo>
                  <a:lnTo>
                    <a:pt x="11" y="23"/>
                  </a:lnTo>
                  <a:lnTo>
                    <a:pt x="23" y="11"/>
                  </a:lnTo>
                  <a:lnTo>
                    <a:pt x="39" y="3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12700">
              <a:solidFill>
                <a:srgbClr val="118F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59" name="Freeform 243"/>
            <p:cNvSpPr>
              <a:spLocks/>
            </p:cNvSpPr>
            <p:nvPr/>
          </p:nvSpPr>
          <p:spPr bwMode="auto">
            <a:xfrm>
              <a:off x="5427663" y="2955925"/>
              <a:ext cx="26988" cy="17463"/>
            </a:xfrm>
            <a:custGeom>
              <a:avLst/>
              <a:gdLst>
                <a:gd name="T0" fmla="*/ 57 w 169"/>
                <a:gd name="T1" fmla="*/ 0 h 112"/>
                <a:gd name="T2" fmla="*/ 113 w 169"/>
                <a:gd name="T3" fmla="*/ 0 h 112"/>
                <a:gd name="T4" fmla="*/ 130 w 169"/>
                <a:gd name="T5" fmla="*/ 3 h 112"/>
                <a:gd name="T6" fmla="*/ 146 w 169"/>
                <a:gd name="T7" fmla="*/ 11 h 112"/>
                <a:gd name="T8" fmla="*/ 158 w 169"/>
                <a:gd name="T9" fmla="*/ 23 h 112"/>
                <a:gd name="T10" fmla="*/ 166 w 169"/>
                <a:gd name="T11" fmla="*/ 38 h 112"/>
                <a:gd name="T12" fmla="*/ 169 w 169"/>
                <a:gd name="T13" fmla="*/ 56 h 112"/>
                <a:gd name="T14" fmla="*/ 166 w 169"/>
                <a:gd name="T15" fmla="*/ 74 h 112"/>
                <a:gd name="T16" fmla="*/ 158 w 169"/>
                <a:gd name="T17" fmla="*/ 90 h 112"/>
                <a:gd name="T18" fmla="*/ 146 w 169"/>
                <a:gd name="T19" fmla="*/ 102 h 112"/>
                <a:gd name="T20" fmla="*/ 130 w 169"/>
                <a:gd name="T21" fmla="*/ 110 h 112"/>
                <a:gd name="T22" fmla="*/ 113 w 169"/>
                <a:gd name="T23" fmla="*/ 112 h 112"/>
                <a:gd name="T24" fmla="*/ 57 w 169"/>
                <a:gd name="T25" fmla="*/ 112 h 112"/>
                <a:gd name="T26" fmla="*/ 39 w 169"/>
                <a:gd name="T27" fmla="*/ 110 h 112"/>
                <a:gd name="T28" fmla="*/ 24 w 169"/>
                <a:gd name="T29" fmla="*/ 102 h 112"/>
                <a:gd name="T30" fmla="*/ 12 w 169"/>
                <a:gd name="T31" fmla="*/ 90 h 112"/>
                <a:gd name="T32" fmla="*/ 3 w 169"/>
                <a:gd name="T33" fmla="*/ 74 h 112"/>
                <a:gd name="T34" fmla="*/ 0 w 169"/>
                <a:gd name="T35" fmla="*/ 56 h 112"/>
                <a:gd name="T36" fmla="*/ 3 w 169"/>
                <a:gd name="T37" fmla="*/ 38 h 112"/>
                <a:gd name="T38" fmla="*/ 12 w 169"/>
                <a:gd name="T39" fmla="*/ 23 h 112"/>
                <a:gd name="T40" fmla="*/ 24 w 169"/>
                <a:gd name="T41" fmla="*/ 11 h 112"/>
                <a:gd name="T42" fmla="*/ 39 w 169"/>
                <a:gd name="T43" fmla="*/ 3 h 112"/>
                <a:gd name="T44" fmla="*/ 57 w 169"/>
                <a:gd name="T45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9" h="112">
                  <a:moveTo>
                    <a:pt x="57" y="0"/>
                  </a:moveTo>
                  <a:lnTo>
                    <a:pt x="113" y="0"/>
                  </a:lnTo>
                  <a:lnTo>
                    <a:pt x="130" y="3"/>
                  </a:lnTo>
                  <a:lnTo>
                    <a:pt x="146" y="11"/>
                  </a:lnTo>
                  <a:lnTo>
                    <a:pt x="158" y="23"/>
                  </a:lnTo>
                  <a:lnTo>
                    <a:pt x="166" y="38"/>
                  </a:lnTo>
                  <a:lnTo>
                    <a:pt x="169" y="56"/>
                  </a:lnTo>
                  <a:lnTo>
                    <a:pt x="166" y="74"/>
                  </a:lnTo>
                  <a:lnTo>
                    <a:pt x="158" y="90"/>
                  </a:lnTo>
                  <a:lnTo>
                    <a:pt x="146" y="102"/>
                  </a:lnTo>
                  <a:lnTo>
                    <a:pt x="130" y="110"/>
                  </a:lnTo>
                  <a:lnTo>
                    <a:pt x="113" y="112"/>
                  </a:lnTo>
                  <a:lnTo>
                    <a:pt x="57" y="112"/>
                  </a:lnTo>
                  <a:lnTo>
                    <a:pt x="39" y="110"/>
                  </a:lnTo>
                  <a:lnTo>
                    <a:pt x="24" y="102"/>
                  </a:lnTo>
                  <a:lnTo>
                    <a:pt x="12" y="90"/>
                  </a:lnTo>
                  <a:lnTo>
                    <a:pt x="3" y="74"/>
                  </a:lnTo>
                  <a:lnTo>
                    <a:pt x="0" y="56"/>
                  </a:lnTo>
                  <a:lnTo>
                    <a:pt x="3" y="38"/>
                  </a:lnTo>
                  <a:lnTo>
                    <a:pt x="12" y="23"/>
                  </a:lnTo>
                  <a:lnTo>
                    <a:pt x="24" y="11"/>
                  </a:lnTo>
                  <a:lnTo>
                    <a:pt x="39" y="3"/>
                  </a:lnTo>
                  <a:lnTo>
                    <a:pt x="57" y="0"/>
                  </a:lnTo>
                  <a:close/>
                </a:path>
              </a:pathLst>
            </a:custGeom>
            <a:grpFill/>
            <a:ln w="12700">
              <a:solidFill>
                <a:srgbClr val="118F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60" name="Freeform 244"/>
            <p:cNvSpPr>
              <a:spLocks/>
            </p:cNvSpPr>
            <p:nvPr/>
          </p:nvSpPr>
          <p:spPr bwMode="auto">
            <a:xfrm>
              <a:off x="5757863" y="2817813"/>
              <a:ext cx="23813" cy="23813"/>
            </a:xfrm>
            <a:custGeom>
              <a:avLst/>
              <a:gdLst>
                <a:gd name="T0" fmla="*/ 97 w 153"/>
                <a:gd name="T1" fmla="*/ 0 h 152"/>
                <a:gd name="T2" fmla="*/ 111 w 153"/>
                <a:gd name="T3" fmla="*/ 1 h 152"/>
                <a:gd name="T4" fmla="*/ 124 w 153"/>
                <a:gd name="T5" fmla="*/ 7 h 152"/>
                <a:gd name="T6" fmla="*/ 137 w 153"/>
                <a:gd name="T7" fmla="*/ 16 h 152"/>
                <a:gd name="T8" fmla="*/ 146 w 153"/>
                <a:gd name="T9" fmla="*/ 27 h 152"/>
                <a:gd name="T10" fmla="*/ 151 w 153"/>
                <a:gd name="T11" fmla="*/ 41 h 152"/>
                <a:gd name="T12" fmla="*/ 153 w 153"/>
                <a:gd name="T13" fmla="*/ 56 h 152"/>
                <a:gd name="T14" fmla="*/ 151 w 153"/>
                <a:gd name="T15" fmla="*/ 70 h 152"/>
                <a:gd name="T16" fmla="*/ 146 w 153"/>
                <a:gd name="T17" fmla="*/ 83 h 152"/>
                <a:gd name="T18" fmla="*/ 137 w 153"/>
                <a:gd name="T19" fmla="*/ 96 h 152"/>
                <a:gd name="T20" fmla="*/ 97 w 153"/>
                <a:gd name="T21" fmla="*/ 135 h 152"/>
                <a:gd name="T22" fmla="*/ 84 w 153"/>
                <a:gd name="T23" fmla="*/ 144 h 152"/>
                <a:gd name="T24" fmla="*/ 71 w 153"/>
                <a:gd name="T25" fmla="*/ 150 h 152"/>
                <a:gd name="T26" fmla="*/ 57 w 153"/>
                <a:gd name="T27" fmla="*/ 152 h 152"/>
                <a:gd name="T28" fmla="*/ 42 w 153"/>
                <a:gd name="T29" fmla="*/ 150 h 152"/>
                <a:gd name="T30" fmla="*/ 29 w 153"/>
                <a:gd name="T31" fmla="*/ 145 h 152"/>
                <a:gd name="T32" fmla="*/ 17 w 153"/>
                <a:gd name="T33" fmla="*/ 135 h 152"/>
                <a:gd name="T34" fmla="*/ 8 w 153"/>
                <a:gd name="T35" fmla="*/ 123 h 152"/>
                <a:gd name="T36" fmla="*/ 1 w 153"/>
                <a:gd name="T37" fmla="*/ 110 h 152"/>
                <a:gd name="T38" fmla="*/ 0 w 153"/>
                <a:gd name="T39" fmla="*/ 96 h 152"/>
                <a:gd name="T40" fmla="*/ 1 w 153"/>
                <a:gd name="T41" fmla="*/ 81 h 152"/>
                <a:gd name="T42" fmla="*/ 8 w 153"/>
                <a:gd name="T43" fmla="*/ 67 h 152"/>
                <a:gd name="T44" fmla="*/ 17 w 153"/>
                <a:gd name="T45" fmla="*/ 56 h 152"/>
                <a:gd name="T46" fmla="*/ 57 w 153"/>
                <a:gd name="T47" fmla="*/ 16 h 152"/>
                <a:gd name="T48" fmla="*/ 68 w 153"/>
                <a:gd name="T49" fmla="*/ 7 h 152"/>
                <a:gd name="T50" fmla="*/ 82 w 153"/>
                <a:gd name="T51" fmla="*/ 1 h 152"/>
                <a:gd name="T52" fmla="*/ 97 w 153"/>
                <a:gd name="T53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3" h="152">
                  <a:moveTo>
                    <a:pt x="97" y="0"/>
                  </a:moveTo>
                  <a:lnTo>
                    <a:pt x="111" y="1"/>
                  </a:lnTo>
                  <a:lnTo>
                    <a:pt x="124" y="7"/>
                  </a:lnTo>
                  <a:lnTo>
                    <a:pt x="137" y="16"/>
                  </a:lnTo>
                  <a:lnTo>
                    <a:pt x="146" y="27"/>
                  </a:lnTo>
                  <a:lnTo>
                    <a:pt x="151" y="41"/>
                  </a:lnTo>
                  <a:lnTo>
                    <a:pt x="153" y="56"/>
                  </a:lnTo>
                  <a:lnTo>
                    <a:pt x="151" y="70"/>
                  </a:lnTo>
                  <a:lnTo>
                    <a:pt x="146" y="83"/>
                  </a:lnTo>
                  <a:lnTo>
                    <a:pt x="137" y="96"/>
                  </a:lnTo>
                  <a:lnTo>
                    <a:pt x="97" y="135"/>
                  </a:lnTo>
                  <a:lnTo>
                    <a:pt x="84" y="144"/>
                  </a:lnTo>
                  <a:lnTo>
                    <a:pt x="71" y="150"/>
                  </a:lnTo>
                  <a:lnTo>
                    <a:pt x="57" y="152"/>
                  </a:lnTo>
                  <a:lnTo>
                    <a:pt x="42" y="150"/>
                  </a:lnTo>
                  <a:lnTo>
                    <a:pt x="29" y="145"/>
                  </a:lnTo>
                  <a:lnTo>
                    <a:pt x="17" y="135"/>
                  </a:lnTo>
                  <a:lnTo>
                    <a:pt x="8" y="123"/>
                  </a:lnTo>
                  <a:lnTo>
                    <a:pt x="1" y="110"/>
                  </a:lnTo>
                  <a:lnTo>
                    <a:pt x="0" y="96"/>
                  </a:lnTo>
                  <a:lnTo>
                    <a:pt x="1" y="81"/>
                  </a:lnTo>
                  <a:lnTo>
                    <a:pt x="8" y="67"/>
                  </a:lnTo>
                  <a:lnTo>
                    <a:pt x="17" y="56"/>
                  </a:lnTo>
                  <a:lnTo>
                    <a:pt x="57" y="16"/>
                  </a:lnTo>
                  <a:lnTo>
                    <a:pt x="68" y="7"/>
                  </a:lnTo>
                  <a:lnTo>
                    <a:pt x="82" y="1"/>
                  </a:lnTo>
                  <a:lnTo>
                    <a:pt x="97" y="0"/>
                  </a:lnTo>
                  <a:close/>
                </a:path>
              </a:pathLst>
            </a:custGeom>
            <a:grpFill/>
            <a:ln w="12700">
              <a:solidFill>
                <a:srgbClr val="118F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61" name="Freeform 245"/>
            <p:cNvSpPr>
              <a:spLocks/>
            </p:cNvSpPr>
            <p:nvPr/>
          </p:nvSpPr>
          <p:spPr bwMode="auto">
            <a:xfrm>
              <a:off x="5486400" y="3089275"/>
              <a:ext cx="23813" cy="23813"/>
            </a:xfrm>
            <a:custGeom>
              <a:avLst/>
              <a:gdLst>
                <a:gd name="T0" fmla="*/ 96 w 153"/>
                <a:gd name="T1" fmla="*/ 0 h 152"/>
                <a:gd name="T2" fmla="*/ 111 w 153"/>
                <a:gd name="T3" fmla="*/ 2 h 152"/>
                <a:gd name="T4" fmla="*/ 125 w 153"/>
                <a:gd name="T5" fmla="*/ 7 h 152"/>
                <a:gd name="T6" fmla="*/ 136 w 153"/>
                <a:gd name="T7" fmla="*/ 16 h 152"/>
                <a:gd name="T8" fmla="*/ 145 w 153"/>
                <a:gd name="T9" fmla="*/ 29 h 152"/>
                <a:gd name="T10" fmla="*/ 152 w 153"/>
                <a:gd name="T11" fmla="*/ 42 h 152"/>
                <a:gd name="T12" fmla="*/ 153 w 153"/>
                <a:gd name="T13" fmla="*/ 56 h 152"/>
                <a:gd name="T14" fmla="*/ 152 w 153"/>
                <a:gd name="T15" fmla="*/ 70 h 152"/>
                <a:gd name="T16" fmla="*/ 145 w 153"/>
                <a:gd name="T17" fmla="*/ 84 h 152"/>
                <a:gd name="T18" fmla="*/ 136 w 153"/>
                <a:gd name="T19" fmla="*/ 96 h 152"/>
                <a:gd name="T20" fmla="*/ 96 w 153"/>
                <a:gd name="T21" fmla="*/ 136 h 152"/>
                <a:gd name="T22" fmla="*/ 85 w 153"/>
                <a:gd name="T23" fmla="*/ 145 h 152"/>
                <a:gd name="T24" fmla="*/ 71 w 153"/>
                <a:gd name="T25" fmla="*/ 150 h 152"/>
                <a:gd name="T26" fmla="*/ 56 w 153"/>
                <a:gd name="T27" fmla="*/ 152 h 152"/>
                <a:gd name="T28" fmla="*/ 42 w 153"/>
                <a:gd name="T29" fmla="*/ 150 h 152"/>
                <a:gd name="T30" fmla="*/ 29 w 153"/>
                <a:gd name="T31" fmla="*/ 145 h 152"/>
                <a:gd name="T32" fmla="*/ 16 w 153"/>
                <a:gd name="T33" fmla="*/ 136 h 152"/>
                <a:gd name="T34" fmla="*/ 7 w 153"/>
                <a:gd name="T35" fmla="*/ 124 h 152"/>
                <a:gd name="T36" fmla="*/ 2 w 153"/>
                <a:gd name="T37" fmla="*/ 110 h 152"/>
                <a:gd name="T38" fmla="*/ 0 w 153"/>
                <a:gd name="T39" fmla="*/ 96 h 152"/>
                <a:gd name="T40" fmla="*/ 2 w 153"/>
                <a:gd name="T41" fmla="*/ 82 h 152"/>
                <a:gd name="T42" fmla="*/ 7 w 153"/>
                <a:gd name="T43" fmla="*/ 68 h 152"/>
                <a:gd name="T44" fmla="*/ 16 w 153"/>
                <a:gd name="T45" fmla="*/ 56 h 152"/>
                <a:gd name="T46" fmla="*/ 56 w 153"/>
                <a:gd name="T47" fmla="*/ 16 h 152"/>
                <a:gd name="T48" fmla="*/ 69 w 153"/>
                <a:gd name="T49" fmla="*/ 7 h 152"/>
                <a:gd name="T50" fmla="*/ 82 w 153"/>
                <a:gd name="T51" fmla="*/ 2 h 152"/>
                <a:gd name="T52" fmla="*/ 96 w 153"/>
                <a:gd name="T53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3" h="152">
                  <a:moveTo>
                    <a:pt x="96" y="0"/>
                  </a:moveTo>
                  <a:lnTo>
                    <a:pt x="111" y="2"/>
                  </a:lnTo>
                  <a:lnTo>
                    <a:pt x="125" y="7"/>
                  </a:lnTo>
                  <a:lnTo>
                    <a:pt x="136" y="16"/>
                  </a:lnTo>
                  <a:lnTo>
                    <a:pt x="145" y="29"/>
                  </a:lnTo>
                  <a:lnTo>
                    <a:pt x="152" y="42"/>
                  </a:lnTo>
                  <a:lnTo>
                    <a:pt x="153" y="56"/>
                  </a:lnTo>
                  <a:lnTo>
                    <a:pt x="152" y="70"/>
                  </a:lnTo>
                  <a:lnTo>
                    <a:pt x="145" y="84"/>
                  </a:lnTo>
                  <a:lnTo>
                    <a:pt x="136" y="96"/>
                  </a:lnTo>
                  <a:lnTo>
                    <a:pt x="96" y="136"/>
                  </a:lnTo>
                  <a:lnTo>
                    <a:pt x="85" y="145"/>
                  </a:lnTo>
                  <a:lnTo>
                    <a:pt x="71" y="150"/>
                  </a:lnTo>
                  <a:lnTo>
                    <a:pt x="56" y="152"/>
                  </a:lnTo>
                  <a:lnTo>
                    <a:pt x="42" y="150"/>
                  </a:lnTo>
                  <a:lnTo>
                    <a:pt x="29" y="145"/>
                  </a:lnTo>
                  <a:lnTo>
                    <a:pt x="16" y="136"/>
                  </a:lnTo>
                  <a:lnTo>
                    <a:pt x="7" y="124"/>
                  </a:lnTo>
                  <a:lnTo>
                    <a:pt x="2" y="110"/>
                  </a:lnTo>
                  <a:lnTo>
                    <a:pt x="0" y="96"/>
                  </a:lnTo>
                  <a:lnTo>
                    <a:pt x="2" y="82"/>
                  </a:lnTo>
                  <a:lnTo>
                    <a:pt x="7" y="68"/>
                  </a:lnTo>
                  <a:lnTo>
                    <a:pt x="16" y="56"/>
                  </a:lnTo>
                  <a:lnTo>
                    <a:pt x="56" y="16"/>
                  </a:lnTo>
                  <a:lnTo>
                    <a:pt x="69" y="7"/>
                  </a:lnTo>
                  <a:lnTo>
                    <a:pt x="82" y="2"/>
                  </a:lnTo>
                  <a:lnTo>
                    <a:pt x="96" y="0"/>
                  </a:lnTo>
                  <a:close/>
                </a:path>
              </a:pathLst>
            </a:custGeom>
            <a:grpFill/>
            <a:ln w="12700">
              <a:solidFill>
                <a:srgbClr val="118F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62" name="Freeform 246"/>
            <p:cNvSpPr>
              <a:spLocks/>
            </p:cNvSpPr>
            <p:nvPr/>
          </p:nvSpPr>
          <p:spPr bwMode="auto">
            <a:xfrm>
              <a:off x="5486400" y="2817813"/>
              <a:ext cx="23813" cy="23813"/>
            </a:xfrm>
            <a:custGeom>
              <a:avLst/>
              <a:gdLst>
                <a:gd name="T0" fmla="*/ 56 w 153"/>
                <a:gd name="T1" fmla="*/ 0 h 152"/>
                <a:gd name="T2" fmla="*/ 71 w 153"/>
                <a:gd name="T3" fmla="*/ 1 h 152"/>
                <a:gd name="T4" fmla="*/ 85 w 153"/>
                <a:gd name="T5" fmla="*/ 7 h 152"/>
                <a:gd name="T6" fmla="*/ 96 w 153"/>
                <a:gd name="T7" fmla="*/ 16 h 152"/>
                <a:gd name="T8" fmla="*/ 136 w 153"/>
                <a:gd name="T9" fmla="*/ 56 h 152"/>
                <a:gd name="T10" fmla="*/ 145 w 153"/>
                <a:gd name="T11" fmla="*/ 67 h 152"/>
                <a:gd name="T12" fmla="*/ 152 w 153"/>
                <a:gd name="T13" fmla="*/ 81 h 152"/>
                <a:gd name="T14" fmla="*/ 153 w 153"/>
                <a:gd name="T15" fmla="*/ 96 h 152"/>
                <a:gd name="T16" fmla="*/ 152 w 153"/>
                <a:gd name="T17" fmla="*/ 110 h 152"/>
                <a:gd name="T18" fmla="*/ 145 w 153"/>
                <a:gd name="T19" fmla="*/ 123 h 152"/>
                <a:gd name="T20" fmla="*/ 136 w 153"/>
                <a:gd name="T21" fmla="*/ 135 h 152"/>
                <a:gd name="T22" fmla="*/ 124 w 153"/>
                <a:gd name="T23" fmla="*/ 144 h 152"/>
                <a:gd name="T24" fmla="*/ 111 w 153"/>
                <a:gd name="T25" fmla="*/ 150 h 152"/>
                <a:gd name="T26" fmla="*/ 96 w 153"/>
                <a:gd name="T27" fmla="*/ 152 h 152"/>
                <a:gd name="T28" fmla="*/ 82 w 153"/>
                <a:gd name="T29" fmla="*/ 150 h 152"/>
                <a:gd name="T30" fmla="*/ 69 w 153"/>
                <a:gd name="T31" fmla="*/ 145 h 152"/>
                <a:gd name="T32" fmla="*/ 56 w 153"/>
                <a:gd name="T33" fmla="*/ 135 h 152"/>
                <a:gd name="T34" fmla="*/ 16 w 153"/>
                <a:gd name="T35" fmla="*/ 96 h 152"/>
                <a:gd name="T36" fmla="*/ 7 w 153"/>
                <a:gd name="T37" fmla="*/ 83 h 152"/>
                <a:gd name="T38" fmla="*/ 2 w 153"/>
                <a:gd name="T39" fmla="*/ 70 h 152"/>
                <a:gd name="T40" fmla="*/ 0 w 153"/>
                <a:gd name="T41" fmla="*/ 56 h 152"/>
                <a:gd name="T42" fmla="*/ 2 w 153"/>
                <a:gd name="T43" fmla="*/ 41 h 152"/>
                <a:gd name="T44" fmla="*/ 7 w 153"/>
                <a:gd name="T45" fmla="*/ 27 h 152"/>
                <a:gd name="T46" fmla="*/ 16 w 153"/>
                <a:gd name="T47" fmla="*/ 16 h 152"/>
                <a:gd name="T48" fmla="*/ 29 w 153"/>
                <a:gd name="T49" fmla="*/ 7 h 152"/>
                <a:gd name="T50" fmla="*/ 42 w 153"/>
                <a:gd name="T51" fmla="*/ 1 h 152"/>
                <a:gd name="T52" fmla="*/ 56 w 153"/>
                <a:gd name="T53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3" h="152">
                  <a:moveTo>
                    <a:pt x="56" y="0"/>
                  </a:moveTo>
                  <a:lnTo>
                    <a:pt x="71" y="1"/>
                  </a:lnTo>
                  <a:lnTo>
                    <a:pt x="85" y="7"/>
                  </a:lnTo>
                  <a:lnTo>
                    <a:pt x="96" y="16"/>
                  </a:lnTo>
                  <a:lnTo>
                    <a:pt x="136" y="56"/>
                  </a:lnTo>
                  <a:lnTo>
                    <a:pt x="145" y="67"/>
                  </a:lnTo>
                  <a:lnTo>
                    <a:pt x="152" y="81"/>
                  </a:lnTo>
                  <a:lnTo>
                    <a:pt x="153" y="96"/>
                  </a:lnTo>
                  <a:lnTo>
                    <a:pt x="152" y="110"/>
                  </a:lnTo>
                  <a:lnTo>
                    <a:pt x="145" y="123"/>
                  </a:lnTo>
                  <a:lnTo>
                    <a:pt x="136" y="135"/>
                  </a:lnTo>
                  <a:lnTo>
                    <a:pt x="124" y="144"/>
                  </a:lnTo>
                  <a:lnTo>
                    <a:pt x="111" y="150"/>
                  </a:lnTo>
                  <a:lnTo>
                    <a:pt x="96" y="152"/>
                  </a:lnTo>
                  <a:lnTo>
                    <a:pt x="82" y="150"/>
                  </a:lnTo>
                  <a:lnTo>
                    <a:pt x="69" y="145"/>
                  </a:lnTo>
                  <a:lnTo>
                    <a:pt x="56" y="135"/>
                  </a:lnTo>
                  <a:lnTo>
                    <a:pt x="16" y="96"/>
                  </a:lnTo>
                  <a:lnTo>
                    <a:pt x="7" y="83"/>
                  </a:lnTo>
                  <a:lnTo>
                    <a:pt x="2" y="70"/>
                  </a:lnTo>
                  <a:lnTo>
                    <a:pt x="0" y="56"/>
                  </a:lnTo>
                  <a:lnTo>
                    <a:pt x="2" y="41"/>
                  </a:lnTo>
                  <a:lnTo>
                    <a:pt x="7" y="27"/>
                  </a:lnTo>
                  <a:lnTo>
                    <a:pt x="16" y="16"/>
                  </a:lnTo>
                  <a:lnTo>
                    <a:pt x="29" y="7"/>
                  </a:lnTo>
                  <a:lnTo>
                    <a:pt x="42" y="1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12700">
              <a:solidFill>
                <a:srgbClr val="118F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63" name="Freeform 247"/>
            <p:cNvSpPr>
              <a:spLocks/>
            </p:cNvSpPr>
            <p:nvPr/>
          </p:nvSpPr>
          <p:spPr bwMode="auto">
            <a:xfrm>
              <a:off x="5365750" y="2698750"/>
              <a:ext cx="536575" cy="534988"/>
            </a:xfrm>
            <a:custGeom>
              <a:avLst/>
              <a:gdLst>
                <a:gd name="T0" fmla="*/ 1993 w 3380"/>
                <a:gd name="T1" fmla="*/ 28 h 3370"/>
                <a:gd name="T2" fmla="*/ 2369 w 3380"/>
                <a:gd name="T3" fmla="*/ 142 h 3370"/>
                <a:gd name="T4" fmla="*/ 2703 w 3380"/>
                <a:gd name="T5" fmla="*/ 337 h 3370"/>
                <a:gd name="T6" fmla="*/ 2982 w 3380"/>
                <a:gd name="T7" fmla="*/ 600 h 3370"/>
                <a:gd name="T8" fmla="*/ 3196 w 3380"/>
                <a:gd name="T9" fmla="*/ 920 h 3370"/>
                <a:gd name="T10" fmla="*/ 3332 w 3380"/>
                <a:gd name="T11" fmla="*/ 1286 h 3370"/>
                <a:gd name="T12" fmla="*/ 3380 w 3380"/>
                <a:gd name="T13" fmla="*/ 1685 h 3370"/>
                <a:gd name="T14" fmla="*/ 3333 w 3380"/>
                <a:gd name="T15" fmla="*/ 2080 h 3370"/>
                <a:gd name="T16" fmla="*/ 3258 w 3380"/>
                <a:gd name="T17" fmla="*/ 2294 h 3370"/>
                <a:gd name="T18" fmla="*/ 3203 w 3380"/>
                <a:gd name="T19" fmla="*/ 2303 h 3370"/>
                <a:gd name="T20" fmla="*/ 3167 w 3380"/>
                <a:gd name="T21" fmla="*/ 2260 h 3370"/>
                <a:gd name="T22" fmla="*/ 3223 w 3380"/>
                <a:gd name="T23" fmla="*/ 2054 h 3370"/>
                <a:gd name="T24" fmla="*/ 3267 w 3380"/>
                <a:gd name="T25" fmla="*/ 1685 h 3370"/>
                <a:gd name="T26" fmla="*/ 3219 w 3380"/>
                <a:gd name="T27" fmla="*/ 1298 h 3370"/>
                <a:gd name="T28" fmla="*/ 3082 w 3380"/>
                <a:gd name="T29" fmla="*/ 947 h 3370"/>
                <a:gd name="T30" fmla="*/ 2869 w 3380"/>
                <a:gd name="T31" fmla="*/ 641 h 3370"/>
                <a:gd name="T32" fmla="*/ 2590 w 3380"/>
                <a:gd name="T33" fmla="*/ 394 h 3370"/>
                <a:gd name="T34" fmla="*/ 2259 w 3380"/>
                <a:gd name="T35" fmla="*/ 219 h 3370"/>
                <a:gd name="T36" fmla="*/ 1888 w 3380"/>
                <a:gd name="T37" fmla="*/ 125 h 3370"/>
                <a:gd name="T38" fmla="*/ 1492 w 3380"/>
                <a:gd name="T39" fmla="*/ 125 h 3370"/>
                <a:gd name="T40" fmla="*/ 1121 w 3380"/>
                <a:gd name="T41" fmla="*/ 219 h 3370"/>
                <a:gd name="T42" fmla="*/ 790 w 3380"/>
                <a:gd name="T43" fmla="*/ 394 h 3370"/>
                <a:gd name="T44" fmla="*/ 511 w 3380"/>
                <a:gd name="T45" fmla="*/ 641 h 3370"/>
                <a:gd name="T46" fmla="*/ 298 w 3380"/>
                <a:gd name="T47" fmla="*/ 947 h 3370"/>
                <a:gd name="T48" fmla="*/ 161 w 3380"/>
                <a:gd name="T49" fmla="*/ 1298 h 3370"/>
                <a:gd name="T50" fmla="*/ 113 w 3380"/>
                <a:gd name="T51" fmla="*/ 1685 h 3370"/>
                <a:gd name="T52" fmla="*/ 161 w 3380"/>
                <a:gd name="T53" fmla="*/ 2072 h 3370"/>
                <a:gd name="T54" fmla="*/ 298 w 3380"/>
                <a:gd name="T55" fmla="*/ 2423 h 3370"/>
                <a:gd name="T56" fmla="*/ 511 w 3380"/>
                <a:gd name="T57" fmla="*/ 2729 h 3370"/>
                <a:gd name="T58" fmla="*/ 790 w 3380"/>
                <a:gd name="T59" fmla="*/ 2976 h 3370"/>
                <a:gd name="T60" fmla="*/ 1121 w 3380"/>
                <a:gd name="T61" fmla="*/ 3151 h 3370"/>
                <a:gd name="T62" fmla="*/ 1492 w 3380"/>
                <a:gd name="T63" fmla="*/ 3245 h 3370"/>
                <a:gd name="T64" fmla="*/ 1876 w 3380"/>
                <a:gd name="T65" fmla="*/ 3246 h 3370"/>
                <a:gd name="T66" fmla="*/ 2238 w 3380"/>
                <a:gd name="T67" fmla="*/ 3161 h 3370"/>
                <a:gd name="T68" fmla="*/ 2293 w 3380"/>
                <a:gd name="T69" fmla="*/ 3170 h 3370"/>
                <a:gd name="T70" fmla="*/ 2313 w 3380"/>
                <a:gd name="T71" fmla="*/ 3223 h 3370"/>
                <a:gd name="T72" fmla="*/ 2277 w 3380"/>
                <a:gd name="T73" fmla="*/ 3266 h 3370"/>
                <a:gd name="T74" fmla="*/ 1890 w 3380"/>
                <a:gd name="T75" fmla="*/ 3359 h 3370"/>
                <a:gd name="T76" fmla="*/ 1486 w 3380"/>
                <a:gd name="T77" fmla="*/ 3358 h 3370"/>
                <a:gd name="T78" fmla="*/ 1101 w 3380"/>
                <a:gd name="T79" fmla="*/ 3265 h 3370"/>
                <a:gd name="T80" fmla="*/ 756 w 3380"/>
                <a:gd name="T81" fmla="*/ 3088 h 3370"/>
                <a:gd name="T82" fmla="*/ 462 w 3380"/>
                <a:gd name="T83" fmla="*/ 2842 h 3370"/>
                <a:gd name="T84" fmla="*/ 231 w 3380"/>
                <a:gd name="T85" fmla="*/ 2535 h 3370"/>
                <a:gd name="T86" fmla="*/ 75 w 3380"/>
                <a:gd name="T87" fmla="*/ 2179 h 3370"/>
                <a:gd name="T88" fmla="*/ 3 w 3380"/>
                <a:gd name="T89" fmla="*/ 1787 h 3370"/>
                <a:gd name="T90" fmla="*/ 28 w 3380"/>
                <a:gd name="T91" fmla="*/ 1383 h 3370"/>
                <a:gd name="T92" fmla="*/ 142 w 3380"/>
                <a:gd name="T93" fmla="*/ 1008 h 3370"/>
                <a:gd name="T94" fmla="*/ 338 w 3380"/>
                <a:gd name="T95" fmla="*/ 675 h 3370"/>
                <a:gd name="T96" fmla="*/ 602 w 3380"/>
                <a:gd name="T97" fmla="*/ 397 h 3370"/>
                <a:gd name="T98" fmla="*/ 923 w 3380"/>
                <a:gd name="T99" fmla="*/ 184 h 3370"/>
                <a:gd name="T100" fmla="*/ 1290 w 3380"/>
                <a:gd name="T101" fmla="*/ 48 h 3370"/>
                <a:gd name="T102" fmla="*/ 1690 w 3380"/>
                <a:gd name="T103" fmla="*/ 0 h 3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380" h="3370">
                  <a:moveTo>
                    <a:pt x="1690" y="0"/>
                  </a:moveTo>
                  <a:lnTo>
                    <a:pt x="1792" y="3"/>
                  </a:lnTo>
                  <a:lnTo>
                    <a:pt x="1894" y="12"/>
                  </a:lnTo>
                  <a:lnTo>
                    <a:pt x="1993" y="28"/>
                  </a:lnTo>
                  <a:lnTo>
                    <a:pt x="2090" y="48"/>
                  </a:lnTo>
                  <a:lnTo>
                    <a:pt x="2186" y="75"/>
                  </a:lnTo>
                  <a:lnTo>
                    <a:pt x="2279" y="105"/>
                  </a:lnTo>
                  <a:lnTo>
                    <a:pt x="2369" y="142"/>
                  </a:lnTo>
                  <a:lnTo>
                    <a:pt x="2457" y="184"/>
                  </a:lnTo>
                  <a:lnTo>
                    <a:pt x="2542" y="231"/>
                  </a:lnTo>
                  <a:lnTo>
                    <a:pt x="2624" y="282"/>
                  </a:lnTo>
                  <a:lnTo>
                    <a:pt x="2703" y="337"/>
                  </a:lnTo>
                  <a:lnTo>
                    <a:pt x="2778" y="397"/>
                  </a:lnTo>
                  <a:lnTo>
                    <a:pt x="2850" y="461"/>
                  </a:lnTo>
                  <a:lnTo>
                    <a:pt x="2918" y="528"/>
                  </a:lnTo>
                  <a:lnTo>
                    <a:pt x="2982" y="600"/>
                  </a:lnTo>
                  <a:lnTo>
                    <a:pt x="3042" y="675"/>
                  </a:lnTo>
                  <a:lnTo>
                    <a:pt x="3097" y="754"/>
                  </a:lnTo>
                  <a:lnTo>
                    <a:pt x="3149" y="835"/>
                  </a:lnTo>
                  <a:lnTo>
                    <a:pt x="3196" y="920"/>
                  </a:lnTo>
                  <a:lnTo>
                    <a:pt x="3238" y="1008"/>
                  </a:lnTo>
                  <a:lnTo>
                    <a:pt x="3275" y="1098"/>
                  </a:lnTo>
                  <a:lnTo>
                    <a:pt x="3305" y="1191"/>
                  </a:lnTo>
                  <a:lnTo>
                    <a:pt x="3332" y="1286"/>
                  </a:lnTo>
                  <a:lnTo>
                    <a:pt x="3352" y="1383"/>
                  </a:lnTo>
                  <a:lnTo>
                    <a:pt x="3368" y="1482"/>
                  </a:lnTo>
                  <a:lnTo>
                    <a:pt x="3377" y="1583"/>
                  </a:lnTo>
                  <a:lnTo>
                    <a:pt x="3380" y="1685"/>
                  </a:lnTo>
                  <a:lnTo>
                    <a:pt x="3377" y="1785"/>
                  </a:lnTo>
                  <a:lnTo>
                    <a:pt x="3369" y="1884"/>
                  </a:lnTo>
                  <a:lnTo>
                    <a:pt x="3353" y="1982"/>
                  </a:lnTo>
                  <a:lnTo>
                    <a:pt x="3333" y="2080"/>
                  </a:lnTo>
                  <a:lnTo>
                    <a:pt x="3307" y="2175"/>
                  </a:lnTo>
                  <a:lnTo>
                    <a:pt x="3276" y="2270"/>
                  </a:lnTo>
                  <a:lnTo>
                    <a:pt x="3268" y="2283"/>
                  </a:lnTo>
                  <a:lnTo>
                    <a:pt x="3258" y="2294"/>
                  </a:lnTo>
                  <a:lnTo>
                    <a:pt x="3246" y="2302"/>
                  </a:lnTo>
                  <a:lnTo>
                    <a:pt x="3233" y="2306"/>
                  </a:lnTo>
                  <a:lnTo>
                    <a:pt x="3217" y="2307"/>
                  </a:lnTo>
                  <a:lnTo>
                    <a:pt x="3203" y="2303"/>
                  </a:lnTo>
                  <a:lnTo>
                    <a:pt x="3189" y="2296"/>
                  </a:lnTo>
                  <a:lnTo>
                    <a:pt x="3179" y="2286"/>
                  </a:lnTo>
                  <a:lnTo>
                    <a:pt x="3171" y="2274"/>
                  </a:lnTo>
                  <a:lnTo>
                    <a:pt x="3167" y="2260"/>
                  </a:lnTo>
                  <a:lnTo>
                    <a:pt x="3166" y="2246"/>
                  </a:lnTo>
                  <a:lnTo>
                    <a:pt x="3170" y="2230"/>
                  </a:lnTo>
                  <a:lnTo>
                    <a:pt x="3200" y="2143"/>
                  </a:lnTo>
                  <a:lnTo>
                    <a:pt x="3223" y="2054"/>
                  </a:lnTo>
                  <a:lnTo>
                    <a:pt x="3243" y="1963"/>
                  </a:lnTo>
                  <a:lnTo>
                    <a:pt x="3256" y="1871"/>
                  </a:lnTo>
                  <a:lnTo>
                    <a:pt x="3264" y="1779"/>
                  </a:lnTo>
                  <a:lnTo>
                    <a:pt x="3267" y="1685"/>
                  </a:lnTo>
                  <a:lnTo>
                    <a:pt x="3264" y="1586"/>
                  </a:lnTo>
                  <a:lnTo>
                    <a:pt x="3255" y="1488"/>
                  </a:lnTo>
                  <a:lnTo>
                    <a:pt x="3240" y="1392"/>
                  </a:lnTo>
                  <a:lnTo>
                    <a:pt x="3219" y="1298"/>
                  </a:lnTo>
                  <a:lnTo>
                    <a:pt x="3193" y="1206"/>
                  </a:lnTo>
                  <a:lnTo>
                    <a:pt x="3161" y="1117"/>
                  </a:lnTo>
                  <a:lnTo>
                    <a:pt x="3124" y="1030"/>
                  </a:lnTo>
                  <a:lnTo>
                    <a:pt x="3082" y="947"/>
                  </a:lnTo>
                  <a:lnTo>
                    <a:pt x="3036" y="865"/>
                  </a:lnTo>
                  <a:lnTo>
                    <a:pt x="2985" y="787"/>
                  </a:lnTo>
                  <a:lnTo>
                    <a:pt x="2928" y="713"/>
                  </a:lnTo>
                  <a:lnTo>
                    <a:pt x="2869" y="641"/>
                  </a:lnTo>
                  <a:lnTo>
                    <a:pt x="2804" y="574"/>
                  </a:lnTo>
                  <a:lnTo>
                    <a:pt x="2737" y="510"/>
                  </a:lnTo>
                  <a:lnTo>
                    <a:pt x="2665" y="450"/>
                  </a:lnTo>
                  <a:lnTo>
                    <a:pt x="2590" y="394"/>
                  </a:lnTo>
                  <a:lnTo>
                    <a:pt x="2512" y="343"/>
                  </a:lnTo>
                  <a:lnTo>
                    <a:pt x="2431" y="297"/>
                  </a:lnTo>
                  <a:lnTo>
                    <a:pt x="2347" y="255"/>
                  </a:lnTo>
                  <a:lnTo>
                    <a:pt x="2259" y="219"/>
                  </a:lnTo>
                  <a:lnTo>
                    <a:pt x="2170" y="187"/>
                  </a:lnTo>
                  <a:lnTo>
                    <a:pt x="2078" y="160"/>
                  </a:lnTo>
                  <a:lnTo>
                    <a:pt x="1984" y="140"/>
                  </a:lnTo>
                  <a:lnTo>
                    <a:pt x="1888" y="125"/>
                  </a:lnTo>
                  <a:lnTo>
                    <a:pt x="1789" y="115"/>
                  </a:lnTo>
                  <a:lnTo>
                    <a:pt x="1690" y="112"/>
                  </a:lnTo>
                  <a:lnTo>
                    <a:pt x="1591" y="115"/>
                  </a:lnTo>
                  <a:lnTo>
                    <a:pt x="1492" y="125"/>
                  </a:lnTo>
                  <a:lnTo>
                    <a:pt x="1396" y="140"/>
                  </a:lnTo>
                  <a:lnTo>
                    <a:pt x="1302" y="160"/>
                  </a:lnTo>
                  <a:lnTo>
                    <a:pt x="1210" y="187"/>
                  </a:lnTo>
                  <a:lnTo>
                    <a:pt x="1121" y="219"/>
                  </a:lnTo>
                  <a:lnTo>
                    <a:pt x="1033" y="255"/>
                  </a:lnTo>
                  <a:lnTo>
                    <a:pt x="949" y="297"/>
                  </a:lnTo>
                  <a:lnTo>
                    <a:pt x="868" y="343"/>
                  </a:lnTo>
                  <a:lnTo>
                    <a:pt x="790" y="394"/>
                  </a:lnTo>
                  <a:lnTo>
                    <a:pt x="715" y="450"/>
                  </a:lnTo>
                  <a:lnTo>
                    <a:pt x="643" y="510"/>
                  </a:lnTo>
                  <a:lnTo>
                    <a:pt x="576" y="574"/>
                  </a:lnTo>
                  <a:lnTo>
                    <a:pt x="511" y="641"/>
                  </a:lnTo>
                  <a:lnTo>
                    <a:pt x="452" y="713"/>
                  </a:lnTo>
                  <a:lnTo>
                    <a:pt x="395" y="787"/>
                  </a:lnTo>
                  <a:lnTo>
                    <a:pt x="344" y="865"/>
                  </a:lnTo>
                  <a:lnTo>
                    <a:pt x="298" y="947"/>
                  </a:lnTo>
                  <a:lnTo>
                    <a:pt x="256" y="1030"/>
                  </a:lnTo>
                  <a:lnTo>
                    <a:pt x="219" y="1117"/>
                  </a:lnTo>
                  <a:lnTo>
                    <a:pt x="187" y="1206"/>
                  </a:lnTo>
                  <a:lnTo>
                    <a:pt x="161" y="1298"/>
                  </a:lnTo>
                  <a:lnTo>
                    <a:pt x="140" y="1392"/>
                  </a:lnTo>
                  <a:lnTo>
                    <a:pt x="125" y="1488"/>
                  </a:lnTo>
                  <a:lnTo>
                    <a:pt x="116" y="1586"/>
                  </a:lnTo>
                  <a:lnTo>
                    <a:pt x="113" y="1685"/>
                  </a:lnTo>
                  <a:lnTo>
                    <a:pt x="116" y="1784"/>
                  </a:lnTo>
                  <a:lnTo>
                    <a:pt x="125" y="1882"/>
                  </a:lnTo>
                  <a:lnTo>
                    <a:pt x="140" y="1978"/>
                  </a:lnTo>
                  <a:lnTo>
                    <a:pt x="161" y="2072"/>
                  </a:lnTo>
                  <a:lnTo>
                    <a:pt x="187" y="2164"/>
                  </a:lnTo>
                  <a:lnTo>
                    <a:pt x="219" y="2253"/>
                  </a:lnTo>
                  <a:lnTo>
                    <a:pt x="256" y="2340"/>
                  </a:lnTo>
                  <a:lnTo>
                    <a:pt x="298" y="2423"/>
                  </a:lnTo>
                  <a:lnTo>
                    <a:pt x="344" y="2505"/>
                  </a:lnTo>
                  <a:lnTo>
                    <a:pt x="395" y="2583"/>
                  </a:lnTo>
                  <a:lnTo>
                    <a:pt x="452" y="2657"/>
                  </a:lnTo>
                  <a:lnTo>
                    <a:pt x="511" y="2729"/>
                  </a:lnTo>
                  <a:lnTo>
                    <a:pt x="576" y="2796"/>
                  </a:lnTo>
                  <a:lnTo>
                    <a:pt x="643" y="2860"/>
                  </a:lnTo>
                  <a:lnTo>
                    <a:pt x="715" y="2920"/>
                  </a:lnTo>
                  <a:lnTo>
                    <a:pt x="790" y="2976"/>
                  </a:lnTo>
                  <a:lnTo>
                    <a:pt x="868" y="3027"/>
                  </a:lnTo>
                  <a:lnTo>
                    <a:pt x="949" y="3073"/>
                  </a:lnTo>
                  <a:lnTo>
                    <a:pt x="1033" y="3115"/>
                  </a:lnTo>
                  <a:lnTo>
                    <a:pt x="1121" y="3151"/>
                  </a:lnTo>
                  <a:lnTo>
                    <a:pt x="1210" y="3183"/>
                  </a:lnTo>
                  <a:lnTo>
                    <a:pt x="1302" y="3210"/>
                  </a:lnTo>
                  <a:lnTo>
                    <a:pt x="1396" y="3230"/>
                  </a:lnTo>
                  <a:lnTo>
                    <a:pt x="1492" y="3245"/>
                  </a:lnTo>
                  <a:lnTo>
                    <a:pt x="1591" y="3255"/>
                  </a:lnTo>
                  <a:lnTo>
                    <a:pt x="1690" y="3258"/>
                  </a:lnTo>
                  <a:lnTo>
                    <a:pt x="1783" y="3255"/>
                  </a:lnTo>
                  <a:lnTo>
                    <a:pt x="1876" y="3246"/>
                  </a:lnTo>
                  <a:lnTo>
                    <a:pt x="1969" y="3233"/>
                  </a:lnTo>
                  <a:lnTo>
                    <a:pt x="2060" y="3214"/>
                  </a:lnTo>
                  <a:lnTo>
                    <a:pt x="2149" y="3190"/>
                  </a:lnTo>
                  <a:lnTo>
                    <a:pt x="2238" y="3161"/>
                  </a:lnTo>
                  <a:lnTo>
                    <a:pt x="2252" y="3157"/>
                  </a:lnTo>
                  <a:lnTo>
                    <a:pt x="2267" y="3158"/>
                  </a:lnTo>
                  <a:lnTo>
                    <a:pt x="2281" y="3162"/>
                  </a:lnTo>
                  <a:lnTo>
                    <a:pt x="2293" y="3170"/>
                  </a:lnTo>
                  <a:lnTo>
                    <a:pt x="2302" y="3180"/>
                  </a:lnTo>
                  <a:lnTo>
                    <a:pt x="2310" y="3193"/>
                  </a:lnTo>
                  <a:lnTo>
                    <a:pt x="2314" y="3208"/>
                  </a:lnTo>
                  <a:lnTo>
                    <a:pt x="2313" y="3223"/>
                  </a:lnTo>
                  <a:lnTo>
                    <a:pt x="2309" y="3236"/>
                  </a:lnTo>
                  <a:lnTo>
                    <a:pt x="2300" y="3248"/>
                  </a:lnTo>
                  <a:lnTo>
                    <a:pt x="2290" y="3259"/>
                  </a:lnTo>
                  <a:lnTo>
                    <a:pt x="2277" y="3266"/>
                  </a:lnTo>
                  <a:lnTo>
                    <a:pt x="2182" y="3297"/>
                  </a:lnTo>
                  <a:lnTo>
                    <a:pt x="2085" y="3323"/>
                  </a:lnTo>
                  <a:lnTo>
                    <a:pt x="1988" y="3343"/>
                  </a:lnTo>
                  <a:lnTo>
                    <a:pt x="1890" y="3359"/>
                  </a:lnTo>
                  <a:lnTo>
                    <a:pt x="1790" y="3367"/>
                  </a:lnTo>
                  <a:lnTo>
                    <a:pt x="1690" y="3370"/>
                  </a:lnTo>
                  <a:lnTo>
                    <a:pt x="1588" y="3367"/>
                  </a:lnTo>
                  <a:lnTo>
                    <a:pt x="1486" y="3358"/>
                  </a:lnTo>
                  <a:lnTo>
                    <a:pt x="1387" y="3342"/>
                  </a:lnTo>
                  <a:lnTo>
                    <a:pt x="1290" y="3322"/>
                  </a:lnTo>
                  <a:lnTo>
                    <a:pt x="1194" y="3295"/>
                  </a:lnTo>
                  <a:lnTo>
                    <a:pt x="1101" y="3265"/>
                  </a:lnTo>
                  <a:lnTo>
                    <a:pt x="1011" y="3228"/>
                  </a:lnTo>
                  <a:lnTo>
                    <a:pt x="923" y="3186"/>
                  </a:lnTo>
                  <a:lnTo>
                    <a:pt x="838" y="3139"/>
                  </a:lnTo>
                  <a:lnTo>
                    <a:pt x="756" y="3088"/>
                  </a:lnTo>
                  <a:lnTo>
                    <a:pt x="677" y="3033"/>
                  </a:lnTo>
                  <a:lnTo>
                    <a:pt x="602" y="2973"/>
                  </a:lnTo>
                  <a:lnTo>
                    <a:pt x="530" y="2909"/>
                  </a:lnTo>
                  <a:lnTo>
                    <a:pt x="462" y="2842"/>
                  </a:lnTo>
                  <a:lnTo>
                    <a:pt x="398" y="2770"/>
                  </a:lnTo>
                  <a:lnTo>
                    <a:pt x="338" y="2695"/>
                  </a:lnTo>
                  <a:lnTo>
                    <a:pt x="283" y="2616"/>
                  </a:lnTo>
                  <a:lnTo>
                    <a:pt x="231" y="2535"/>
                  </a:lnTo>
                  <a:lnTo>
                    <a:pt x="184" y="2450"/>
                  </a:lnTo>
                  <a:lnTo>
                    <a:pt x="142" y="2362"/>
                  </a:lnTo>
                  <a:lnTo>
                    <a:pt x="105" y="2272"/>
                  </a:lnTo>
                  <a:lnTo>
                    <a:pt x="75" y="2179"/>
                  </a:lnTo>
                  <a:lnTo>
                    <a:pt x="48" y="2084"/>
                  </a:lnTo>
                  <a:lnTo>
                    <a:pt x="28" y="1987"/>
                  </a:lnTo>
                  <a:lnTo>
                    <a:pt x="12" y="1888"/>
                  </a:lnTo>
                  <a:lnTo>
                    <a:pt x="3" y="1787"/>
                  </a:lnTo>
                  <a:lnTo>
                    <a:pt x="0" y="1685"/>
                  </a:lnTo>
                  <a:lnTo>
                    <a:pt x="3" y="1583"/>
                  </a:lnTo>
                  <a:lnTo>
                    <a:pt x="12" y="1482"/>
                  </a:lnTo>
                  <a:lnTo>
                    <a:pt x="28" y="1383"/>
                  </a:lnTo>
                  <a:lnTo>
                    <a:pt x="48" y="1286"/>
                  </a:lnTo>
                  <a:lnTo>
                    <a:pt x="75" y="1191"/>
                  </a:lnTo>
                  <a:lnTo>
                    <a:pt x="105" y="1098"/>
                  </a:lnTo>
                  <a:lnTo>
                    <a:pt x="142" y="1008"/>
                  </a:lnTo>
                  <a:lnTo>
                    <a:pt x="184" y="920"/>
                  </a:lnTo>
                  <a:lnTo>
                    <a:pt x="231" y="835"/>
                  </a:lnTo>
                  <a:lnTo>
                    <a:pt x="283" y="754"/>
                  </a:lnTo>
                  <a:lnTo>
                    <a:pt x="338" y="675"/>
                  </a:lnTo>
                  <a:lnTo>
                    <a:pt x="398" y="600"/>
                  </a:lnTo>
                  <a:lnTo>
                    <a:pt x="462" y="528"/>
                  </a:lnTo>
                  <a:lnTo>
                    <a:pt x="530" y="461"/>
                  </a:lnTo>
                  <a:lnTo>
                    <a:pt x="602" y="397"/>
                  </a:lnTo>
                  <a:lnTo>
                    <a:pt x="677" y="337"/>
                  </a:lnTo>
                  <a:lnTo>
                    <a:pt x="756" y="282"/>
                  </a:lnTo>
                  <a:lnTo>
                    <a:pt x="838" y="231"/>
                  </a:lnTo>
                  <a:lnTo>
                    <a:pt x="923" y="184"/>
                  </a:lnTo>
                  <a:lnTo>
                    <a:pt x="1011" y="142"/>
                  </a:lnTo>
                  <a:lnTo>
                    <a:pt x="1101" y="105"/>
                  </a:lnTo>
                  <a:lnTo>
                    <a:pt x="1194" y="75"/>
                  </a:lnTo>
                  <a:lnTo>
                    <a:pt x="1290" y="48"/>
                  </a:lnTo>
                  <a:lnTo>
                    <a:pt x="1387" y="28"/>
                  </a:lnTo>
                  <a:lnTo>
                    <a:pt x="1486" y="12"/>
                  </a:lnTo>
                  <a:lnTo>
                    <a:pt x="1588" y="3"/>
                  </a:lnTo>
                  <a:lnTo>
                    <a:pt x="1690" y="0"/>
                  </a:lnTo>
                  <a:close/>
                </a:path>
              </a:pathLst>
            </a:custGeom>
            <a:grpFill/>
            <a:ln w="12700">
              <a:solidFill>
                <a:srgbClr val="118F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64" name="Freeform 248"/>
            <p:cNvSpPr>
              <a:spLocks noEditPoints="1"/>
            </p:cNvSpPr>
            <p:nvPr/>
          </p:nvSpPr>
          <p:spPr bwMode="auto">
            <a:xfrm>
              <a:off x="5759450" y="3046413"/>
              <a:ext cx="88900" cy="177800"/>
            </a:xfrm>
            <a:custGeom>
              <a:avLst/>
              <a:gdLst>
                <a:gd name="T0" fmla="*/ 358 w 563"/>
                <a:gd name="T1" fmla="*/ 891 h 1123"/>
                <a:gd name="T2" fmla="*/ 410 w 563"/>
                <a:gd name="T3" fmla="*/ 851 h 1123"/>
                <a:gd name="T4" fmla="*/ 429 w 563"/>
                <a:gd name="T5" fmla="*/ 806 h 1123"/>
                <a:gd name="T6" fmla="*/ 418 w 563"/>
                <a:gd name="T7" fmla="*/ 754 h 1123"/>
                <a:gd name="T8" fmla="*/ 338 w 563"/>
                <a:gd name="T9" fmla="*/ 683 h 1123"/>
                <a:gd name="T10" fmla="*/ 185 w 563"/>
                <a:gd name="T11" fmla="*/ 255 h 1123"/>
                <a:gd name="T12" fmla="*/ 143 w 563"/>
                <a:gd name="T13" fmla="*/ 298 h 1123"/>
                <a:gd name="T14" fmla="*/ 134 w 563"/>
                <a:gd name="T15" fmla="*/ 346 h 1123"/>
                <a:gd name="T16" fmla="*/ 155 w 563"/>
                <a:gd name="T17" fmla="*/ 396 h 1123"/>
                <a:gd name="T18" fmla="*/ 225 w 563"/>
                <a:gd name="T19" fmla="*/ 234 h 1123"/>
                <a:gd name="T20" fmla="*/ 314 w 563"/>
                <a:gd name="T21" fmla="*/ 11 h 1123"/>
                <a:gd name="T22" fmla="*/ 338 w 563"/>
                <a:gd name="T23" fmla="*/ 56 h 1123"/>
                <a:gd name="T24" fmla="*/ 410 w 563"/>
                <a:gd name="T25" fmla="*/ 143 h 1123"/>
                <a:gd name="T26" fmla="*/ 498 w 563"/>
                <a:gd name="T27" fmla="*/ 214 h 1123"/>
                <a:gd name="T28" fmla="*/ 552 w 563"/>
                <a:gd name="T29" fmla="*/ 314 h 1123"/>
                <a:gd name="T30" fmla="*/ 560 w 563"/>
                <a:gd name="T31" fmla="*/ 410 h 1123"/>
                <a:gd name="T32" fmla="*/ 524 w 563"/>
                <a:gd name="T33" fmla="*/ 446 h 1123"/>
                <a:gd name="T34" fmla="*/ 474 w 563"/>
                <a:gd name="T35" fmla="*/ 438 h 1123"/>
                <a:gd name="T36" fmla="*/ 450 w 563"/>
                <a:gd name="T37" fmla="*/ 393 h 1123"/>
                <a:gd name="T38" fmla="*/ 427 w 563"/>
                <a:gd name="T39" fmla="*/ 307 h 1123"/>
                <a:gd name="T40" fmla="*/ 364 w 563"/>
                <a:gd name="T41" fmla="*/ 247 h 1123"/>
                <a:gd name="T42" fmla="*/ 463 w 563"/>
                <a:gd name="T43" fmla="*/ 638 h 1123"/>
                <a:gd name="T44" fmla="*/ 524 w 563"/>
                <a:gd name="T45" fmla="*/ 714 h 1123"/>
                <a:gd name="T46" fmla="*/ 541 w 563"/>
                <a:gd name="T47" fmla="*/ 809 h 1123"/>
                <a:gd name="T48" fmla="*/ 515 w 563"/>
                <a:gd name="T49" fmla="*/ 898 h 1123"/>
                <a:gd name="T50" fmla="*/ 440 w 563"/>
                <a:gd name="T51" fmla="*/ 974 h 1123"/>
                <a:gd name="T52" fmla="*/ 338 w 563"/>
                <a:gd name="T53" fmla="*/ 1018 h 1123"/>
                <a:gd name="T54" fmla="*/ 326 w 563"/>
                <a:gd name="T55" fmla="*/ 1099 h 1123"/>
                <a:gd name="T56" fmla="*/ 281 w 563"/>
                <a:gd name="T57" fmla="*/ 1123 h 1123"/>
                <a:gd name="T58" fmla="*/ 236 w 563"/>
                <a:gd name="T59" fmla="*/ 1099 h 1123"/>
                <a:gd name="T60" fmla="*/ 225 w 563"/>
                <a:gd name="T61" fmla="*/ 1018 h 1123"/>
                <a:gd name="T62" fmla="*/ 120 w 563"/>
                <a:gd name="T63" fmla="*/ 972 h 1123"/>
                <a:gd name="T64" fmla="*/ 42 w 563"/>
                <a:gd name="T65" fmla="*/ 890 h 1123"/>
                <a:gd name="T66" fmla="*/ 3 w 563"/>
                <a:gd name="T67" fmla="*/ 782 h 1123"/>
                <a:gd name="T68" fmla="*/ 11 w 563"/>
                <a:gd name="T69" fmla="*/ 709 h 1123"/>
                <a:gd name="T70" fmla="*/ 56 w 563"/>
                <a:gd name="T71" fmla="*/ 686 h 1123"/>
                <a:gd name="T72" fmla="*/ 101 w 563"/>
                <a:gd name="T73" fmla="*/ 709 h 1123"/>
                <a:gd name="T74" fmla="*/ 115 w 563"/>
                <a:gd name="T75" fmla="*/ 773 h 1123"/>
                <a:gd name="T76" fmla="*/ 153 w 563"/>
                <a:gd name="T77" fmla="*/ 851 h 1123"/>
                <a:gd name="T78" fmla="*/ 225 w 563"/>
                <a:gd name="T79" fmla="*/ 900 h 1123"/>
                <a:gd name="T80" fmla="*/ 75 w 563"/>
                <a:gd name="T81" fmla="*/ 475 h 1123"/>
                <a:gd name="T82" fmla="*/ 27 w 563"/>
                <a:gd name="T83" fmla="*/ 390 h 1123"/>
                <a:gd name="T84" fmla="*/ 25 w 563"/>
                <a:gd name="T85" fmla="*/ 295 h 1123"/>
                <a:gd name="T86" fmla="*/ 66 w 563"/>
                <a:gd name="T87" fmla="*/ 212 h 1123"/>
                <a:gd name="T88" fmla="*/ 154 w 563"/>
                <a:gd name="T89" fmla="*/ 142 h 1123"/>
                <a:gd name="T90" fmla="*/ 225 w 563"/>
                <a:gd name="T91" fmla="*/ 56 h 1123"/>
                <a:gd name="T92" fmla="*/ 248 w 563"/>
                <a:gd name="T93" fmla="*/ 11 h 1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63" h="1123">
                  <a:moveTo>
                    <a:pt x="338" y="683"/>
                  </a:moveTo>
                  <a:lnTo>
                    <a:pt x="338" y="900"/>
                  </a:lnTo>
                  <a:lnTo>
                    <a:pt x="358" y="891"/>
                  </a:lnTo>
                  <a:lnTo>
                    <a:pt x="378" y="881"/>
                  </a:lnTo>
                  <a:lnTo>
                    <a:pt x="395" y="867"/>
                  </a:lnTo>
                  <a:lnTo>
                    <a:pt x="410" y="851"/>
                  </a:lnTo>
                  <a:lnTo>
                    <a:pt x="420" y="837"/>
                  </a:lnTo>
                  <a:lnTo>
                    <a:pt x="426" y="823"/>
                  </a:lnTo>
                  <a:lnTo>
                    <a:pt x="429" y="806"/>
                  </a:lnTo>
                  <a:lnTo>
                    <a:pt x="429" y="789"/>
                  </a:lnTo>
                  <a:lnTo>
                    <a:pt x="426" y="771"/>
                  </a:lnTo>
                  <a:lnTo>
                    <a:pt x="418" y="754"/>
                  </a:lnTo>
                  <a:lnTo>
                    <a:pt x="407" y="739"/>
                  </a:lnTo>
                  <a:lnTo>
                    <a:pt x="394" y="726"/>
                  </a:lnTo>
                  <a:lnTo>
                    <a:pt x="338" y="683"/>
                  </a:lnTo>
                  <a:close/>
                  <a:moveTo>
                    <a:pt x="225" y="234"/>
                  </a:moveTo>
                  <a:lnTo>
                    <a:pt x="205" y="244"/>
                  </a:lnTo>
                  <a:lnTo>
                    <a:pt x="185" y="255"/>
                  </a:lnTo>
                  <a:lnTo>
                    <a:pt x="168" y="268"/>
                  </a:lnTo>
                  <a:lnTo>
                    <a:pt x="152" y="283"/>
                  </a:lnTo>
                  <a:lnTo>
                    <a:pt x="143" y="298"/>
                  </a:lnTo>
                  <a:lnTo>
                    <a:pt x="137" y="313"/>
                  </a:lnTo>
                  <a:lnTo>
                    <a:pt x="134" y="329"/>
                  </a:lnTo>
                  <a:lnTo>
                    <a:pt x="134" y="346"/>
                  </a:lnTo>
                  <a:lnTo>
                    <a:pt x="137" y="364"/>
                  </a:lnTo>
                  <a:lnTo>
                    <a:pt x="145" y="380"/>
                  </a:lnTo>
                  <a:lnTo>
                    <a:pt x="155" y="396"/>
                  </a:lnTo>
                  <a:lnTo>
                    <a:pt x="169" y="409"/>
                  </a:lnTo>
                  <a:lnTo>
                    <a:pt x="225" y="453"/>
                  </a:lnTo>
                  <a:lnTo>
                    <a:pt x="225" y="234"/>
                  </a:lnTo>
                  <a:close/>
                  <a:moveTo>
                    <a:pt x="281" y="0"/>
                  </a:moveTo>
                  <a:lnTo>
                    <a:pt x="299" y="3"/>
                  </a:lnTo>
                  <a:lnTo>
                    <a:pt x="314" y="11"/>
                  </a:lnTo>
                  <a:lnTo>
                    <a:pt x="326" y="23"/>
                  </a:lnTo>
                  <a:lnTo>
                    <a:pt x="335" y="38"/>
                  </a:lnTo>
                  <a:lnTo>
                    <a:pt x="338" y="56"/>
                  </a:lnTo>
                  <a:lnTo>
                    <a:pt x="338" y="117"/>
                  </a:lnTo>
                  <a:lnTo>
                    <a:pt x="376" y="128"/>
                  </a:lnTo>
                  <a:lnTo>
                    <a:pt x="410" y="143"/>
                  </a:lnTo>
                  <a:lnTo>
                    <a:pt x="443" y="163"/>
                  </a:lnTo>
                  <a:lnTo>
                    <a:pt x="473" y="186"/>
                  </a:lnTo>
                  <a:lnTo>
                    <a:pt x="498" y="214"/>
                  </a:lnTo>
                  <a:lnTo>
                    <a:pt x="521" y="245"/>
                  </a:lnTo>
                  <a:lnTo>
                    <a:pt x="538" y="278"/>
                  </a:lnTo>
                  <a:lnTo>
                    <a:pt x="552" y="314"/>
                  </a:lnTo>
                  <a:lnTo>
                    <a:pt x="560" y="353"/>
                  </a:lnTo>
                  <a:lnTo>
                    <a:pt x="563" y="393"/>
                  </a:lnTo>
                  <a:lnTo>
                    <a:pt x="560" y="410"/>
                  </a:lnTo>
                  <a:lnTo>
                    <a:pt x="552" y="426"/>
                  </a:lnTo>
                  <a:lnTo>
                    <a:pt x="539" y="438"/>
                  </a:lnTo>
                  <a:lnTo>
                    <a:pt x="524" y="446"/>
                  </a:lnTo>
                  <a:lnTo>
                    <a:pt x="507" y="449"/>
                  </a:lnTo>
                  <a:lnTo>
                    <a:pt x="489" y="446"/>
                  </a:lnTo>
                  <a:lnTo>
                    <a:pt x="474" y="438"/>
                  </a:lnTo>
                  <a:lnTo>
                    <a:pt x="462" y="426"/>
                  </a:lnTo>
                  <a:lnTo>
                    <a:pt x="453" y="410"/>
                  </a:lnTo>
                  <a:lnTo>
                    <a:pt x="450" y="393"/>
                  </a:lnTo>
                  <a:lnTo>
                    <a:pt x="447" y="362"/>
                  </a:lnTo>
                  <a:lnTo>
                    <a:pt x="439" y="333"/>
                  </a:lnTo>
                  <a:lnTo>
                    <a:pt x="427" y="307"/>
                  </a:lnTo>
                  <a:lnTo>
                    <a:pt x="409" y="283"/>
                  </a:lnTo>
                  <a:lnTo>
                    <a:pt x="389" y="263"/>
                  </a:lnTo>
                  <a:lnTo>
                    <a:pt x="364" y="247"/>
                  </a:lnTo>
                  <a:lnTo>
                    <a:pt x="338" y="234"/>
                  </a:lnTo>
                  <a:lnTo>
                    <a:pt x="338" y="540"/>
                  </a:lnTo>
                  <a:lnTo>
                    <a:pt x="463" y="638"/>
                  </a:lnTo>
                  <a:lnTo>
                    <a:pt x="487" y="659"/>
                  </a:lnTo>
                  <a:lnTo>
                    <a:pt x="508" y="686"/>
                  </a:lnTo>
                  <a:lnTo>
                    <a:pt x="524" y="714"/>
                  </a:lnTo>
                  <a:lnTo>
                    <a:pt x="535" y="745"/>
                  </a:lnTo>
                  <a:lnTo>
                    <a:pt x="541" y="778"/>
                  </a:lnTo>
                  <a:lnTo>
                    <a:pt x="541" y="809"/>
                  </a:lnTo>
                  <a:lnTo>
                    <a:pt x="537" y="840"/>
                  </a:lnTo>
                  <a:lnTo>
                    <a:pt x="528" y="870"/>
                  </a:lnTo>
                  <a:lnTo>
                    <a:pt x="515" y="898"/>
                  </a:lnTo>
                  <a:lnTo>
                    <a:pt x="496" y="924"/>
                  </a:lnTo>
                  <a:lnTo>
                    <a:pt x="470" y="950"/>
                  </a:lnTo>
                  <a:lnTo>
                    <a:pt x="440" y="974"/>
                  </a:lnTo>
                  <a:lnTo>
                    <a:pt x="408" y="993"/>
                  </a:lnTo>
                  <a:lnTo>
                    <a:pt x="374" y="1007"/>
                  </a:lnTo>
                  <a:lnTo>
                    <a:pt x="338" y="1018"/>
                  </a:lnTo>
                  <a:lnTo>
                    <a:pt x="338" y="1067"/>
                  </a:lnTo>
                  <a:lnTo>
                    <a:pt x="335" y="1084"/>
                  </a:lnTo>
                  <a:lnTo>
                    <a:pt x="326" y="1099"/>
                  </a:lnTo>
                  <a:lnTo>
                    <a:pt x="314" y="1112"/>
                  </a:lnTo>
                  <a:lnTo>
                    <a:pt x="299" y="1120"/>
                  </a:lnTo>
                  <a:lnTo>
                    <a:pt x="281" y="1123"/>
                  </a:lnTo>
                  <a:lnTo>
                    <a:pt x="264" y="1120"/>
                  </a:lnTo>
                  <a:lnTo>
                    <a:pt x="248" y="1112"/>
                  </a:lnTo>
                  <a:lnTo>
                    <a:pt x="236" y="1099"/>
                  </a:lnTo>
                  <a:lnTo>
                    <a:pt x="228" y="1084"/>
                  </a:lnTo>
                  <a:lnTo>
                    <a:pt x="225" y="1067"/>
                  </a:lnTo>
                  <a:lnTo>
                    <a:pt x="225" y="1018"/>
                  </a:lnTo>
                  <a:lnTo>
                    <a:pt x="187" y="1006"/>
                  </a:lnTo>
                  <a:lnTo>
                    <a:pt x="152" y="991"/>
                  </a:lnTo>
                  <a:lnTo>
                    <a:pt x="120" y="972"/>
                  </a:lnTo>
                  <a:lnTo>
                    <a:pt x="90" y="948"/>
                  </a:lnTo>
                  <a:lnTo>
                    <a:pt x="64" y="921"/>
                  </a:lnTo>
                  <a:lnTo>
                    <a:pt x="42" y="890"/>
                  </a:lnTo>
                  <a:lnTo>
                    <a:pt x="24" y="856"/>
                  </a:lnTo>
                  <a:lnTo>
                    <a:pt x="11" y="821"/>
                  </a:lnTo>
                  <a:lnTo>
                    <a:pt x="3" y="782"/>
                  </a:lnTo>
                  <a:lnTo>
                    <a:pt x="0" y="742"/>
                  </a:lnTo>
                  <a:lnTo>
                    <a:pt x="3" y="725"/>
                  </a:lnTo>
                  <a:lnTo>
                    <a:pt x="11" y="709"/>
                  </a:lnTo>
                  <a:lnTo>
                    <a:pt x="23" y="697"/>
                  </a:lnTo>
                  <a:lnTo>
                    <a:pt x="39" y="689"/>
                  </a:lnTo>
                  <a:lnTo>
                    <a:pt x="56" y="686"/>
                  </a:lnTo>
                  <a:lnTo>
                    <a:pt x="73" y="689"/>
                  </a:lnTo>
                  <a:lnTo>
                    <a:pt x="89" y="697"/>
                  </a:lnTo>
                  <a:lnTo>
                    <a:pt x="101" y="709"/>
                  </a:lnTo>
                  <a:lnTo>
                    <a:pt x="109" y="725"/>
                  </a:lnTo>
                  <a:lnTo>
                    <a:pt x="112" y="742"/>
                  </a:lnTo>
                  <a:lnTo>
                    <a:pt x="115" y="773"/>
                  </a:lnTo>
                  <a:lnTo>
                    <a:pt x="124" y="801"/>
                  </a:lnTo>
                  <a:lnTo>
                    <a:pt x="136" y="828"/>
                  </a:lnTo>
                  <a:lnTo>
                    <a:pt x="153" y="851"/>
                  </a:lnTo>
                  <a:lnTo>
                    <a:pt x="174" y="872"/>
                  </a:lnTo>
                  <a:lnTo>
                    <a:pt x="198" y="888"/>
                  </a:lnTo>
                  <a:lnTo>
                    <a:pt x="225" y="900"/>
                  </a:lnTo>
                  <a:lnTo>
                    <a:pt x="225" y="595"/>
                  </a:lnTo>
                  <a:lnTo>
                    <a:pt x="99" y="498"/>
                  </a:lnTo>
                  <a:lnTo>
                    <a:pt x="75" y="475"/>
                  </a:lnTo>
                  <a:lnTo>
                    <a:pt x="55" y="450"/>
                  </a:lnTo>
                  <a:lnTo>
                    <a:pt x="39" y="421"/>
                  </a:lnTo>
                  <a:lnTo>
                    <a:pt x="27" y="390"/>
                  </a:lnTo>
                  <a:lnTo>
                    <a:pt x="21" y="358"/>
                  </a:lnTo>
                  <a:lnTo>
                    <a:pt x="21" y="325"/>
                  </a:lnTo>
                  <a:lnTo>
                    <a:pt x="25" y="295"/>
                  </a:lnTo>
                  <a:lnTo>
                    <a:pt x="34" y="265"/>
                  </a:lnTo>
                  <a:lnTo>
                    <a:pt x="48" y="237"/>
                  </a:lnTo>
                  <a:lnTo>
                    <a:pt x="66" y="212"/>
                  </a:lnTo>
                  <a:lnTo>
                    <a:pt x="93" y="184"/>
                  </a:lnTo>
                  <a:lnTo>
                    <a:pt x="123" y="161"/>
                  </a:lnTo>
                  <a:lnTo>
                    <a:pt x="154" y="142"/>
                  </a:lnTo>
                  <a:lnTo>
                    <a:pt x="189" y="127"/>
                  </a:lnTo>
                  <a:lnTo>
                    <a:pt x="225" y="118"/>
                  </a:lnTo>
                  <a:lnTo>
                    <a:pt x="225" y="56"/>
                  </a:lnTo>
                  <a:lnTo>
                    <a:pt x="228" y="38"/>
                  </a:lnTo>
                  <a:lnTo>
                    <a:pt x="236" y="23"/>
                  </a:lnTo>
                  <a:lnTo>
                    <a:pt x="248" y="11"/>
                  </a:lnTo>
                  <a:lnTo>
                    <a:pt x="264" y="3"/>
                  </a:lnTo>
                  <a:lnTo>
                    <a:pt x="281" y="0"/>
                  </a:lnTo>
                  <a:close/>
                </a:path>
              </a:pathLst>
            </a:custGeom>
            <a:grpFill/>
            <a:ln w="12700">
              <a:solidFill>
                <a:srgbClr val="118F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65" name="Freeform 1280"/>
          <p:cNvSpPr>
            <a:spLocks/>
          </p:cNvSpPr>
          <p:nvPr/>
        </p:nvSpPr>
        <p:spPr bwMode="auto">
          <a:xfrm>
            <a:off x="7357992" y="5075205"/>
            <a:ext cx="539751" cy="441325"/>
          </a:xfrm>
          <a:custGeom>
            <a:avLst/>
            <a:gdLst>
              <a:gd name="connsiteX0" fmla="*/ 372817 w 539751"/>
              <a:gd name="connsiteY0" fmla="*/ 155575 h 441325"/>
              <a:gd name="connsiteX1" fmla="*/ 375192 w 539751"/>
              <a:gd name="connsiteY1" fmla="*/ 155735 h 441325"/>
              <a:gd name="connsiteX2" fmla="*/ 377251 w 539751"/>
              <a:gd name="connsiteY2" fmla="*/ 156372 h 441325"/>
              <a:gd name="connsiteX3" fmla="*/ 379310 w 539751"/>
              <a:gd name="connsiteY3" fmla="*/ 157805 h 441325"/>
              <a:gd name="connsiteX4" fmla="*/ 380893 w 539751"/>
              <a:gd name="connsiteY4" fmla="*/ 159557 h 441325"/>
              <a:gd name="connsiteX5" fmla="*/ 386436 w 539751"/>
              <a:gd name="connsiteY5" fmla="*/ 168476 h 441325"/>
              <a:gd name="connsiteX6" fmla="*/ 391028 w 539751"/>
              <a:gd name="connsiteY6" fmla="*/ 177714 h 441325"/>
              <a:gd name="connsiteX7" fmla="*/ 394829 w 539751"/>
              <a:gd name="connsiteY7" fmla="*/ 187270 h 441325"/>
              <a:gd name="connsiteX8" fmla="*/ 397838 w 539751"/>
              <a:gd name="connsiteY8" fmla="*/ 197144 h 441325"/>
              <a:gd name="connsiteX9" fmla="*/ 400055 w 539751"/>
              <a:gd name="connsiteY9" fmla="*/ 207337 h 441325"/>
              <a:gd name="connsiteX10" fmla="*/ 401163 w 539751"/>
              <a:gd name="connsiteY10" fmla="*/ 217531 h 441325"/>
              <a:gd name="connsiteX11" fmla="*/ 401638 w 539751"/>
              <a:gd name="connsiteY11" fmla="*/ 228042 h 441325"/>
              <a:gd name="connsiteX12" fmla="*/ 401163 w 539751"/>
              <a:gd name="connsiteY12" fmla="*/ 239032 h 441325"/>
              <a:gd name="connsiteX13" fmla="*/ 399738 w 539751"/>
              <a:gd name="connsiteY13" fmla="*/ 250021 h 441325"/>
              <a:gd name="connsiteX14" fmla="*/ 397362 w 539751"/>
              <a:gd name="connsiteY14" fmla="*/ 260533 h 441325"/>
              <a:gd name="connsiteX15" fmla="*/ 394037 w 539751"/>
              <a:gd name="connsiteY15" fmla="*/ 270886 h 441325"/>
              <a:gd name="connsiteX16" fmla="*/ 389761 w 539751"/>
              <a:gd name="connsiteY16" fmla="*/ 280601 h 441325"/>
              <a:gd name="connsiteX17" fmla="*/ 385011 w 539751"/>
              <a:gd name="connsiteY17" fmla="*/ 289998 h 441325"/>
              <a:gd name="connsiteX18" fmla="*/ 379151 w 539751"/>
              <a:gd name="connsiteY18" fmla="*/ 298917 h 441325"/>
              <a:gd name="connsiteX19" fmla="*/ 372659 w 539751"/>
              <a:gd name="connsiteY19" fmla="*/ 307199 h 441325"/>
              <a:gd name="connsiteX20" fmla="*/ 365533 w 539751"/>
              <a:gd name="connsiteY20" fmla="*/ 315003 h 441325"/>
              <a:gd name="connsiteX21" fmla="*/ 357931 w 539751"/>
              <a:gd name="connsiteY21" fmla="*/ 321851 h 441325"/>
              <a:gd name="connsiteX22" fmla="*/ 349697 w 539751"/>
              <a:gd name="connsiteY22" fmla="*/ 328381 h 441325"/>
              <a:gd name="connsiteX23" fmla="*/ 340670 w 539751"/>
              <a:gd name="connsiteY23" fmla="*/ 334115 h 441325"/>
              <a:gd name="connsiteX24" fmla="*/ 331486 w 539751"/>
              <a:gd name="connsiteY24" fmla="*/ 339052 h 441325"/>
              <a:gd name="connsiteX25" fmla="*/ 321509 w 539751"/>
              <a:gd name="connsiteY25" fmla="*/ 343193 h 441325"/>
              <a:gd name="connsiteX26" fmla="*/ 311374 w 539751"/>
              <a:gd name="connsiteY26" fmla="*/ 346538 h 441325"/>
              <a:gd name="connsiteX27" fmla="*/ 300764 w 539751"/>
              <a:gd name="connsiteY27" fmla="*/ 348927 h 441325"/>
              <a:gd name="connsiteX28" fmla="*/ 289838 w 539751"/>
              <a:gd name="connsiteY28" fmla="*/ 350360 h 441325"/>
              <a:gd name="connsiteX29" fmla="*/ 278752 w 539751"/>
              <a:gd name="connsiteY29" fmla="*/ 350838 h 441325"/>
              <a:gd name="connsiteX30" fmla="*/ 268934 w 539751"/>
              <a:gd name="connsiteY30" fmla="*/ 350520 h 441325"/>
              <a:gd name="connsiteX31" fmla="*/ 259274 w 539751"/>
              <a:gd name="connsiteY31" fmla="*/ 349405 h 441325"/>
              <a:gd name="connsiteX32" fmla="*/ 249615 w 539751"/>
              <a:gd name="connsiteY32" fmla="*/ 347334 h 441325"/>
              <a:gd name="connsiteX33" fmla="*/ 240272 w 539751"/>
              <a:gd name="connsiteY33" fmla="*/ 344786 h 441325"/>
              <a:gd name="connsiteX34" fmla="*/ 231087 w 539751"/>
              <a:gd name="connsiteY34" fmla="*/ 341441 h 441325"/>
              <a:gd name="connsiteX35" fmla="*/ 222377 w 539751"/>
              <a:gd name="connsiteY35" fmla="*/ 337300 h 441325"/>
              <a:gd name="connsiteX36" fmla="*/ 213984 w 539751"/>
              <a:gd name="connsiteY36" fmla="*/ 332522 h 441325"/>
              <a:gd name="connsiteX37" fmla="*/ 211925 w 539751"/>
              <a:gd name="connsiteY37" fmla="*/ 330770 h 441325"/>
              <a:gd name="connsiteX38" fmla="*/ 210659 w 539751"/>
              <a:gd name="connsiteY38" fmla="*/ 329018 h 441325"/>
              <a:gd name="connsiteX39" fmla="*/ 209708 w 539751"/>
              <a:gd name="connsiteY39" fmla="*/ 326629 h 441325"/>
              <a:gd name="connsiteX40" fmla="*/ 209550 w 539751"/>
              <a:gd name="connsiteY40" fmla="*/ 324400 h 441325"/>
              <a:gd name="connsiteX41" fmla="*/ 209867 w 539751"/>
              <a:gd name="connsiteY41" fmla="*/ 322011 h 441325"/>
              <a:gd name="connsiteX42" fmla="*/ 210975 w 539751"/>
              <a:gd name="connsiteY42" fmla="*/ 319940 h 441325"/>
              <a:gd name="connsiteX43" fmla="*/ 212401 w 539751"/>
              <a:gd name="connsiteY43" fmla="*/ 317870 h 441325"/>
              <a:gd name="connsiteX44" fmla="*/ 214459 w 539751"/>
              <a:gd name="connsiteY44" fmla="*/ 316596 h 441325"/>
              <a:gd name="connsiteX45" fmla="*/ 216518 w 539751"/>
              <a:gd name="connsiteY45" fmla="*/ 315799 h 441325"/>
              <a:gd name="connsiteX46" fmla="*/ 218893 w 539751"/>
              <a:gd name="connsiteY46" fmla="*/ 315640 h 441325"/>
              <a:gd name="connsiteX47" fmla="*/ 221269 w 539751"/>
              <a:gd name="connsiteY47" fmla="*/ 315958 h 441325"/>
              <a:gd name="connsiteX48" fmla="*/ 223486 w 539751"/>
              <a:gd name="connsiteY48" fmla="*/ 316914 h 441325"/>
              <a:gd name="connsiteX49" fmla="*/ 232037 w 539751"/>
              <a:gd name="connsiteY49" fmla="*/ 321692 h 441325"/>
              <a:gd name="connsiteX50" fmla="*/ 240747 w 539751"/>
              <a:gd name="connsiteY50" fmla="*/ 325515 h 441325"/>
              <a:gd name="connsiteX51" fmla="*/ 249931 w 539751"/>
              <a:gd name="connsiteY51" fmla="*/ 328700 h 441325"/>
              <a:gd name="connsiteX52" fmla="*/ 259433 w 539751"/>
              <a:gd name="connsiteY52" fmla="*/ 330770 h 441325"/>
              <a:gd name="connsiteX53" fmla="*/ 269093 w 539751"/>
              <a:gd name="connsiteY53" fmla="*/ 332204 h 441325"/>
              <a:gd name="connsiteX54" fmla="*/ 278752 w 539751"/>
              <a:gd name="connsiteY54" fmla="*/ 332682 h 441325"/>
              <a:gd name="connsiteX55" fmla="*/ 288729 w 539751"/>
              <a:gd name="connsiteY55" fmla="*/ 332204 h 441325"/>
              <a:gd name="connsiteX56" fmla="*/ 298706 w 539751"/>
              <a:gd name="connsiteY56" fmla="*/ 330770 h 441325"/>
              <a:gd name="connsiteX57" fmla="*/ 308049 w 539751"/>
              <a:gd name="connsiteY57" fmla="*/ 328541 h 441325"/>
              <a:gd name="connsiteX58" fmla="*/ 317233 w 539751"/>
              <a:gd name="connsiteY58" fmla="*/ 325355 h 441325"/>
              <a:gd name="connsiteX59" fmla="*/ 325943 w 539751"/>
              <a:gd name="connsiteY59" fmla="*/ 321374 h 441325"/>
              <a:gd name="connsiteX60" fmla="*/ 334336 w 539751"/>
              <a:gd name="connsiteY60" fmla="*/ 316755 h 441325"/>
              <a:gd name="connsiteX61" fmla="*/ 342096 w 539751"/>
              <a:gd name="connsiteY61" fmla="*/ 311340 h 441325"/>
              <a:gd name="connsiteX62" fmla="*/ 349380 w 539751"/>
              <a:gd name="connsiteY62" fmla="*/ 305287 h 441325"/>
              <a:gd name="connsiteX63" fmla="*/ 356031 w 539751"/>
              <a:gd name="connsiteY63" fmla="*/ 298598 h 441325"/>
              <a:gd name="connsiteX64" fmla="*/ 362049 w 539751"/>
              <a:gd name="connsiteY64" fmla="*/ 291272 h 441325"/>
              <a:gd name="connsiteX65" fmla="*/ 367591 w 539751"/>
              <a:gd name="connsiteY65" fmla="*/ 283468 h 441325"/>
              <a:gd name="connsiteX66" fmla="*/ 372184 w 539751"/>
              <a:gd name="connsiteY66" fmla="*/ 275186 h 441325"/>
              <a:gd name="connsiteX67" fmla="*/ 376143 w 539751"/>
              <a:gd name="connsiteY67" fmla="*/ 266426 h 441325"/>
              <a:gd name="connsiteX68" fmla="*/ 379310 w 539751"/>
              <a:gd name="connsiteY68" fmla="*/ 257348 h 441325"/>
              <a:gd name="connsiteX69" fmla="*/ 381685 w 539751"/>
              <a:gd name="connsiteY69" fmla="*/ 247792 h 441325"/>
              <a:gd name="connsiteX70" fmla="*/ 382952 w 539751"/>
              <a:gd name="connsiteY70" fmla="*/ 238076 h 441325"/>
              <a:gd name="connsiteX71" fmla="*/ 383427 w 539751"/>
              <a:gd name="connsiteY71" fmla="*/ 228042 h 441325"/>
              <a:gd name="connsiteX72" fmla="*/ 383110 w 539751"/>
              <a:gd name="connsiteY72" fmla="*/ 218964 h 441325"/>
              <a:gd name="connsiteX73" fmla="*/ 382002 w 539751"/>
              <a:gd name="connsiteY73" fmla="*/ 210204 h 441325"/>
              <a:gd name="connsiteX74" fmla="*/ 380101 w 539751"/>
              <a:gd name="connsiteY74" fmla="*/ 201604 h 441325"/>
              <a:gd name="connsiteX75" fmla="*/ 377726 w 539751"/>
              <a:gd name="connsiteY75" fmla="*/ 193322 h 441325"/>
              <a:gd name="connsiteX76" fmla="*/ 374401 w 539751"/>
              <a:gd name="connsiteY76" fmla="*/ 185040 h 441325"/>
              <a:gd name="connsiteX77" fmla="*/ 370442 w 539751"/>
              <a:gd name="connsiteY77" fmla="*/ 177236 h 441325"/>
              <a:gd name="connsiteX78" fmla="*/ 365849 w 539751"/>
              <a:gd name="connsiteY78" fmla="*/ 169591 h 441325"/>
              <a:gd name="connsiteX79" fmla="*/ 364741 w 539751"/>
              <a:gd name="connsiteY79" fmla="*/ 167520 h 441325"/>
              <a:gd name="connsiteX80" fmla="*/ 364266 w 539751"/>
              <a:gd name="connsiteY80" fmla="*/ 165131 h 441325"/>
              <a:gd name="connsiteX81" fmla="*/ 364424 w 539751"/>
              <a:gd name="connsiteY81" fmla="*/ 162902 h 441325"/>
              <a:gd name="connsiteX82" fmla="*/ 365216 w 539751"/>
              <a:gd name="connsiteY82" fmla="*/ 160672 h 441325"/>
              <a:gd name="connsiteX83" fmla="*/ 366483 w 539751"/>
              <a:gd name="connsiteY83" fmla="*/ 158761 h 441325"/>
              <a:gd name="connsiteX84" fmla="*/ 368383 w 539751"/>
              <a:gd name="connsiteY84" fmla="*/ 157009 h 441325"/>
              <a:gd name="connsiteX85" fmla="*/ 370600 w 539751"/>
              <a:gd name="connsiteY85" fmla="*/ 155894 h 441325"/>
              <a:gd name="connsiteX86" fmla="*/ 412220 w 539751"/>
              <a:gd name="connsiteY86" fmla="*/ 112712 h 441325"/>
              <a:gd name="connsiteX87" fmla="*/ 414443 w 539751"/>
              <a:gd name="connsiteY87" fmla="*/ 112712 h 441325"/>
              <a:gd name="connsiteX88" fmla="*/ 416825 w 539751"/>
              <a:gd name="connsiteY88" fmla="*/ 113029 h 441325"/>
              <a:gd name="connsiteX89" fmla="*/ 419049 w 539751"/>
              <a:gd name="connsiteY89" fmla="*/ 114138 h 441325"/>
              <a:gd name="connsiteX90" fmla="*/ 429690 w 539751"/>
              <a:gd name="connsiteY90" fmla="*/ 121582 h 441325"/>
              <a:gd name="connsiteX91" fmla="*/ 439854 w 539751"/>
              <a:gd name="connsiteY91" fmla="*/ 129501 h 441325"/>
              <a:gd name="connsiteX92" fmla="*/ 449701 w 539751"/>
              <a:gd name="connsiteY92" fmla="*/ 137895 h 441325"/>
              <a:gd name="connsiteX93" fmla="*/ 459230 w 539751"/>
              <a:gd name="connsiteY93" fmla="*/ 146923 h 441325"/>
              <a:gd name="connsiteX94" fmla="*/ 539751 w 539751"/>
              <a:gd name="connsiteY94" fmla="*/ 226589 h 441325"/>
              <a:gd name="connsiteX95" fmla="*/ 457006 w 539751"/>
              <a:gd name="connsiteY95" fmla="*/ 308630 h 441325"/>
              <a:gd name="connsiteX96" fmla="*/ 445889 w 539751"/>
              <a:gd name="connsiteY96" fmla="*/ 319084 h 441325"/>
              <a:gd name="connsiteX97" fmla="*/ 434295 w 539751"/>
              <a:gd name="connsiteY97" fmla="*/ 328586 h 441325"/>
              <a:gd name="connsiteX98" fmla="*/ 422066 w 539751"/>
              <a:gd name="connsiteY98" fmla="*/ 337614 h 441325"/>
              <a:gd name="connsiteX99" fmla="*/ 409678 w 539751"/>
              <a:gd name="connsiteY99" fmla="*/ 345850 h 441325"/>
              <a:gd name="connsiteX100" fmla="*/ 396814 w 539751"/>
              <a:gd name="connsiteY100" fmla="*/ 353294 h 441325"/>
              <a:gd name="connsiteX101" fmla="*/ 383473 w 539751"/>
              <a:gd name="connsiteY101" fmla="*/ 360104 h 441325"/>
              <a:gd name="connsiteX102" fmla="*/ 369815 w 539751"/>
              <a:gd name="connsiteY102" fmla="*/ 365965 h 441325"/>
              <a:gd name="connsiteX103" fmla="*/ 355839 w 539751"/>
              <a:gd name="connsiteY103" fmla="*/ 371191 h 441325"/>
              <a:gd name="connsiteX104" fmla="*/ 341704 w 539751"/>
              <a:gd name="connsiteY104" fmla="*/ 375467 h 441325"/>
              <a:gd name="connsiteX105" fmla="*/ 327410 w 539751"/>
              <a:gd name="connsiteY105" fmla="*/ 379110 h 441325"/>
              <a:gd name="connsiteX106" fmla="*/ 312799 w 539751"/>
              <a:gd name="connsiteY106" fmla="*/ 382119 h 441325"/>
              <a:gd name="connsiteX107" fmla="*/ 298187 w 539751"/>
              <a:gd name="connsiteY107" fmla="*/ 384020 h 441325"/>
              <a:gd name="connsiteX108" fmla="*/ 283100 w 539751"/>
              <a:gd name="connsiteY108" fmla="*/ 385287 h 441325"/>
              <a:gd name="connsiteX109" fmla="*/ 268330 w 539751"/>
              <a:gd name="connsiteY109" fmla="*/ 385762 h 441325"/>
              <a:gd name="connsiteX110" fmla="*/ 253242 w 539751"/>
              <a:gd name="connsiteY110" fmla="*/ 385287 h 441325"/>
              <a:gd name="connsiteX111" fmla="*/ 238313 w 539751"/>
              <a:gd name="connsiteY111" fmla="*/ 384020 h 441325"/>
              <a:gd name="connsiteX112" fmla="*/ 223384 w 539751"/>
              <a:gd name="connsiteY112" fmla="*/ 381961 h 441325"/>
              <a:gd name="connsiteX113" fmla="*/ 208455 w 539751"/>
              <a:gd name="connsiteY113" fmla="*/ 378952 h 441325"/>
              <a:gd name="connsiteX114" fmla="*/ 193685 w 539751"/>
              <a:gd name="connsiteY114" fmla="*/ 375151 h 441325"/>
              <a:gd name="connsiteX115" fmla="*/ 179073 w 539751"/>
              <a:gd name="connsiteY115" fmla="*/ 370399 h 441325"/>
              <a:gd name="connsiteX116" fmla="*/ 176850 w 539751"/>
              <a:gd name="connsiteY116" fmla="*/ 369291 h 441325"/>
              <a:gd name="connsiteX117" fmla="*/ 175103 w 539751"/>
              <a:gd name="connsiteY117" fmla="*/ 367548 h 441325"/>
              <a:gd name="connsiteX118" fmla="*/ 173991 w 539751"/>
              <a:gd name="connsiteY118" fmla="*/ 365806 h 441325"/>
              <a:gd name="connsiteX119" fmla="*/ 173197 w 539751"/>
              <a:gd name="connsiteY119" fmla="*/ 363430 h 441325"/>
              <a:gd name="connsiteX120" fmla="*/ 173038 w 539751"/>
              <a:gd name="connsiteY120" fmla="*/ 361213 h 441325"/>
              <a:gd name="connsiteX121" fmla="*/ 173515 w 539751"/>
              <a:gd name="connsiteY121" fmla="*/ 358837 h 441325"/>
              <a:gd name="connsiteX122" fmla="*/ 174785 w 539751"/>
              <a:gd name="connsiteY122" fmla="*/ 356620 h 441325"/>
              <a:gd name="connsiteX123" fmla="*/ 176215 w 539751"/>
              <a:gd name="connsiteY123" fmla="*/ 354878 h 441325"/>
              <a:gd name="connsiteX124" fmla="*/ 178279 w 539751"/>
              <a:gd name="connsiteY124" fmla="*/ 353611 h 441325"/>
              <a:gd name="connsiteX125" fmla="*/ 180344 w 539751"/>
              <a:gd name="connsiteY125" fmla="*/ 352977 h 441325"/>
              <a:gd name="connsiteX126" fmla="*/ 182885 w 539751"/>
              <a:gd name="connsiteY126" fmla="*/ 352819 h 441325"/>
              <a:gd name="connsiteX127" fmla="*/ 185267 w 539751"/>
              <a:gd name="connsiteY127" fmla="*/ 353294 h 441325"/>
              <a:gd name="connsiteX128" fmla="*/ 199561 w 539751"/>
              <a:gd name="connsiteY128" fmla="*/ 357887 h 441325"/>
              <a:gd name="connsiteX129" fmla="*/ 213855 w 539751"/>
              <a:gd name="connsiteY129" fmla="*/ 361688 h 441325"/>
              <a:gd name="connsiteX130" fmla="*/ 228466 w 539751"/>
              <a:gd name="connsiteY130" fmla="*/ 364539 h 441325"/>
              <a:gd name="connsiteX131" fmla="*/ 243077 w 539751"/>
              <a:gd name="connsiteY131" fmla="*/ 366281 h 441325"/>
              <a:gd name="connsiteX132" fmla="*/ 257689 w 539751"/>
              <a:gd name="connsiteY132" fmla="*/ 367390 h 441325"/>
              <a:gd name="connsiteX133" fmla="*/ 272300 w 539751"/>
              <a:gd name="connsiteY133" fmla="*/ 367548 h 441325"/>
              <a:gd name="connsiteX134" fmla="*/ 286911 w 539751"/>
              <a:gd name="connsiteY134" fmla="*/ 366915 h 441325"/>
              <a:gd name="connsiteX135" fmla="*/ 301523 w 539751"/>
              <a:gd name="connsiteY135" fmla="*/ 365489 h 441325"/>
              <a:gd name="connsiteX136" fmla="*/ 315816 w 539751"/>
              <a:gd name="connsiteY136" fmla="*/ 363114 h 441325"/>
              <a:gd name="connsiteX137" fmla="*/ 330110 w 539751"/>
              <a:gd name="connsiteY137" fmla="*/ 359946 h 441325"/>
              <a:gd name="connsiteX138" fmla="*/ 344245 w 539751"/>
              <a:gd name="connsiteY138" fmla="*/ 355986 h 441325"/>
              <a:gd name="connsiteX139" fmla="*/ 358062 w 539751"/>
              <a:gd name="connsiteY139" fmla="*/ 351077 h 441325"/>
              <a:gd name="connsiteX140" fmla="*/ 371562 w 539751"/>
              <a:gd name="connsiteY140" fmla="*/ 345533 h 441325"/>
              <a:gd name="connsiteX141" fmla="*/ 384585 w 539751"/>
              <a:gd name="connsiteY141" fmla="*/ 339198 h 441325"/>
              <a:gd name="connsiteX142" fmla="*/ 397449 w 539751"/>
              <a:gd name="connsiteY142" fmla="*/ 332071 h 441325"/>
              <a:gd name="connsiteX143" fmla="*/ 409837 w 539751"/>
              <a:gd name="connsiteY143" fmla="*/ 324152 h 441325"/>
              <a:gd name="connsiteX144" fmla="*/ 421749 w 539751"/>
              <a:gd name="connsiteY144" fmla="*/ 315441 h 441325"/>
              <a:gd name="connsiteX145" fmla="*/ 433342 w 539751"/>
              <a:gd name="connsiteY145" fmla="*/ 306096 h 441325"/>
              <a:gd name="connsiteX146" fmla="*/ 443983 w 539751"/>
              <a:gd name="connsiteY146" fmla="*/ 295801 h 441325"/>
              <a:gd name="connsiteX147" fmla="*/ 513864 w 539751"/>
              <a:gd name="connsiteY147" fmla="*/ 226589 h 441325"/>
              <a:gd name="connsiteX148" fmla="*/ 446207 w 539751"/>
              <a:gd name="connsiteY148" fmla="*/ 159593 h 441325"/>
              <a:gd name="connsiteX149" fmla="*/ 437472 w 539751"/>
              <a:gd name="connsiteY149" fmla="*/ 151357 h 441325"/>
              <a:gd name="connsiteX150" fmla="*/ 428260 w 539751"/>
              <a:gd name="connsiteY150" fmla="*/ 143438 h 441325"/>
              <a:gd name="connsiteX151" fmla="*/ 418731 w 539751"/>
              <a:gd name="connsiteY151" fmla="*/ 135994 h 441325"/>
              <a:gd name="connsiteX152" fmla="*/ 408884 w 539751"/>
              <a:gd name="connsiteY152" fmla="*/ 129184 h 441325"/>
              <a:gd name="connsiteX153" fmla="*/ 406978 w 539751"/>
              <a:gd name="connsiteY153" fmla="*/ 127442 h 441325"/>
              <a:gd name="connsiteX154" fmla="*/ 405708 w 539751"/>
              <a:gd name="connsiteY154" fmla="*/ 125541 h 441325"/>
              <a:gd name="connsiteX155" fmla="*/ 405073 w 539751"/>
              <a:gd name="connsiteY155" fmla="*/ 123324 h 441325"/>
              <a:gd name="connsiteX156" fmla="*/ 404914 w 539751"/>
              <a:gd name="connsiteY156" fmla="*/ 121106 h 441325"/>
              <a:gd name="connsiteX157" fmla="*/ 405231 w 539751"/>
              <a:gd name="connsiteY157" fmla="*/ 118731 h 441325"/>
              <a:gd name="connsiteX158" fmla="*/ 406343 w 539751"/>
              <a:gd name="connsiteY158" fmla="*/ 116672 h 441325"/>
              <a:gd name="connsiteX159" fmla="*/ 408090 w 539751"/>
              <a:gd name="connsiteY159" fmla="*/ 114771 h 441325"/>
              <a:gd name="connsiteX160" fmla="*/ 409996 w 539751"/>
              <a:gd name="connsiteY160" fmla="*/ 113504 h 441325"/>
              <a:gd name="connsiteX161" fmla="*/ 278765 w 539751"/>
              <a:gd name="connsiteY161" fmla="*/ 104775 h 441325"/>
              <a:gd name="connsiteX162" fmla="*/ 288290 w 539751"/>
              <a:gd name="connsiteY162" fmla="*/ 105094 h 441325"/>
              <a:gd name="connsiteX163" fmla="*/ 297656 w 539751"/>
              <a:gd name="connsiteY163" fmla="*/ 106211 h 441325"/>
              <a:gd name="connsiteX164" fmla="*/ 306705 w 539751"/>
              <a:gd name="connsiteY164" fmla="*/ 108126 h 441325"/>
              <a:gd name="connsiteX165" fmla="*/ 315913 w 539751"/>
              <a:gd name="connsiteY165" fmla="*/ 110361 h 441325"/>
              <a:gd name="connsiteX166" fmla="*/ 324644 w 539751"/>
              <a:gd name="connsiteY166" fmla="*/ 113552 h 441325"/>
              <a:gd name="connsiteX167" fmla="*/ 333216 w 539751"/>
              <a:gd name="connsiteY167" fmla="*/ 117542 h 441325"/>
              <a:gd name="connsiteX168" fmla="*/ 341630 w 539751"/>
              <a:gd name="connsiteY168" fmla="*/ 122010 h 441325"/>
              <a:gd name="connsiteX169" fmla="*/ 343376 w 539751"/>
              <a:gd name="connsiteY169" fmla="*/ 123446 h 441325"/>
              <a:gd name="connsiteX170" fmla="*/ 344805 w 539751"/>
              <a:gd name="connsiteY170" fmla="*/ 125361 h 441325"/>
              <a:gd name="connsiteX171" fmla="*/ 345758 w 539751"/>
              <a:gd name="connsiteY171" fmla="*/ 127436 h 441325"/>
              <a:gd name="connsiteX172" fmla="*/ 346075 w 539751"/>
              <a:gd name="connsiteY172" fmla="*/ 129830 h 441325"/>
              <a:gd name="connsiteX173" fmla="*/ 345758 w 539751"/>
              <a:gd name="connsiteY173" fmla="*/ 132064 h 441325"/>
              <a:gd name="connsiteX174" fmla="*/ 344646 w 539751"/>
              <a:gd name="connsiteY174" fmla="*/ 134458 h 441325"/>
              <a:gd name="connsiteX175" fmla="*/ 343218 w 539751"/>
              <a:gd name="connsiteY175" fmla="*/ 136373 h 441325"/>
              <a:gd name="connsiteX176" fmla="*/ 341154 w 539751"/>
              <a:gd name="connsiteY176" fmla="*/ 137809 h 441325"/>
              <a:gd name="connsiteX177" fmla="*/ 339090 w 539751"/>
              <a:gd name="connsiteY177" fmla="*/ 138607 h 441325"/>
              <a:gd name="connsiteX178" fmla="*/ 336709 w 539751"/>
              <a:gd name="connsiteY178" fmla="*/ 138926 h 441325"/>
              <a:gd name="connsiteX179" fmla="*/ 334486 w 539751"/>
              <a:gd name="connsiteY179" fmla="*/ 138607 h 441325"/>
              <a:gd name="connsiteX180" fmla="*/ 332264 w 539751"/>
              <a:gd name="connsiteY180" fmla="*/ 137649 h 441325"/>
              <a:gd name="connsiteX181" fmla="*/ 324009 w 539751"/>
              <a:gd name="connsiteY181" fmla="*/ 133341 h 441325"/>
              <a:gd name="connsiteX182" fmla="*/ 315278 w 539751"/>
              <a:gd name="connsiteY182" fmla="*/ 129670 h 441325"/>
              <a:gd name="connsiteX183" fmla="*/ 306546 w 539751"/>
              <a:gd name="connsiteY183" fmla="*/ 126798 h 441325"/>
              <a:gd name="connsiteX184" fmla="*/ 297339 w 539751"/>
              <a:gd name="connsiteY184" fmla="*/ 124723 h 441325"/>
              <a:gd name="connsiteX185" fmla="*/ 288131 w 539751"/>
              <a:gd name="connsiteY185" fmla="*/ 123446 h 441325"/>
              <a:gd name="connsiteX186" fmla="*/ 278765 w 539751"/>
              <a:gd name="connsiteY186" fmla="*/ 122968 h 441325"/>
              <a:gd name="connsiteX187" fmla="*/ 268764 w 539751"/>
              <a:gd name="connsiteY187" fmla="*/ 123446 h 441325"/>
              <a:gd name="connsiteX188" fmla="*/ 258921 w 539751"/>
              <a:gd name="connsiteY188" fmla="*/ 125042 h 441325"/>
              <a:gd name="connsiteX189" fmla="*/ 249238 w 539751"/>
              <a:gd name="connsiteY189" fmla="*/ 127276 h 441325"/>
              <a:gd name="connsiteX190" fmla="*/ 240189 w 539751"/>
              <a:gd name="connsiteY190" fmla="*/ 130468 h 441325"/>
              <a:gd name="connsiteX191" fmla="*/ 231299 w 539751"/>
              <a:gd name="connsiteY191" fmla="*/ 134298 h 441325"/>
              <a:gd name="connsiteX192" fmla="*/ 223044 w 539751"/>
              <a:gd name="connsiteY192" fmla="*/ 139086 h 441325"/>
              <a:gd name="connsiteX193" fmla="*/ 215265 w 539751"/>
              <a:gd name="connsiteY193" fmla="*/ 144352 h 441325"/>
              <a:gd name="connsiteX194" fmla="*/ 207963 w 539751"/>
              <a:gd name="connsiteY194" fmla="*/ 150576 h 441325"/>
              <a:gd name="connsiteX195" fmla="*/ 201295 w 539751"/>
              <a:gd name="connsiteY195" fmla="*/ 157118 h 441325"/>
              <a:gd name="connsiteX196" fmla="*/ 195104 w 539751"/>
              <a:gd name="connsiteY196" fmla="*/ 164459 h 441325"/>
              <a:gd name="connsiteX197" fmla="*/ 189865 w 539751"/>
              <a:gd name="connsiteY197" fmla="*/ 172279 h 441325"/>
              <a:gd name="connsiteX198" fmla="*/ 185103 w 539751"/>
              <a:gd name="connsiteY198" fmla="*/ 180577 h 441325"/>
              <a:gd name="connsiteX199" fmla="*/ 181134 w 539751"/>
              <a:gd name="connsiteY199" fmla="*/ 189354 h 441325"/>
              <a:gd name="connsiteX200" fmla="*/ 177959 w 539751"/>
              <a:gd name="connsiteY200" fmla="*/ 198450 h 441325"/>
              <a:gd name="connsiteX201" fmla="*/ 175578 w 539751"/>
              <a:gd name="connsiteY201" fmla="*/ 208185 h 441325"/>
              <a:gd name="connsiteX202" fmla="*/ 174308 w 539751"/>
              <a:gd name="connsiteY202" fmla="*/ 217920 h 441325"/>
              <a:gd name="connsiteX203" fmla="*/ 173831 w 539751"/>
              <a:gd name="connsiteY203" fmla="*/ 228133 h 441325"/>
              <a:gd name="connsiteX204" fmla="*/ 174308 w 539751"/>
              <a:gd name="connsiteY204" fmla="*/ 237708 h 441325"/>
              <a:gd name="connsiteX205" fmla="*/ 175419 w 539751"/>
              <a:gd name="connsiteY205" fmla="*/ 247123 h 441325"/>
              <a:gd name="connsiteX206" fmla="*/ 177641 w 539751"/>
              <a:gd name="connsiteY206" fmla="*/ 256379 h 441325"/>
              <a:gd name="connsiteX207" fmla="*/ 180499 w 539751"/>
              <a:gd name="connsiteY207" fmla="*/ 265475 h 441325"/>
              <a:gd name="connsiteX208" fmla="*/ 184626 w 539751"/>
              <a:gd name="connsiteY208" fmla="*/ 274252 h 441325"/>
              <a:gd name="connsiteX209" fmla="*/ 185261 w 539751"/>
              <a:gd name="connsiteY209" fmla="*/ 276487 h 441325"/>
              <a:gd name="connsiteX210" fmla="*/ 185420 w 539751"/>
              <a:gd name="connsiteY210" fmla="*/ 278880 h 441325"/>
              <a:gd name="connsiteX211" fmla="*/ 184944 w 539751"/>
              <a:gd name="connsiteY211" fmla="*/ 281115 h 441325"/>
              <a:gd name="connsiteX212" fmla="*/ 183833 w 539751"/>
              <a:gd name="connsiteY212" fmla="*/ 283349 h 441325"/>
              <a:gd name="connsiteX213" fmla="*/ 182404 w 539751"/>
              <a:gd name="connsiteY213" fmla="*/ 285104 h 441325"/>
              <a:gd name="connsiteX214" fmla="*/ 180181 w 539751"/>
              <a:gd name="connsiteY214" fmla="*/ 286540 h 441325"/>
              <a:gd name="connsiteX215" fmla="*/ 178276 w 539751"/>
              <a:gd name="connsiteY215" fmla="*/ 287179 h 441325"/>
              <a:gd name="connsiteX216" fmla="*/ 176213 w 539751"/>
              <a:gd name="connsiteY216" fmla="*/ 287338 h 441325"/>
              <a:gd name="connsiteX217" fmla="*/ 173831 w 539751"/>
              <a:gd name="connsiteY217" fmla="*/ 287019 h 441325"/>
              <a:gd name="connsiteX218" fmla="*/ 171450 w 539751"/>
              <a:gd name="connsiteY218" fmla="*/ 286062 h 441325"/>
              <a:gd name="connsiteX219" fmla="*/ 169545 w 539751"/>
              <a:gd name="connsiteY219" fmla="*/ 284466 h 441325"/>
              <a:gd name="connsiteX220" fmla="*/ 168116 w 539751"/>
              <a:gd name="connsiteY220" fmla="*/ 282391 h 441325"/>
              <a:gd name="connsiteX221" fmla="*/ 163671 w 539751"/>
              <a:gd name="connsiteY221" fmla="*/ 271859 h 441325"/>
              <a:gd name="connsiteX222" fmla="*/ 160020 w 539751"/>
              <a:gd name="connsiteY222" fmla="*/ 261326 h 441325"/>
              <a:gd name="connsiteX223" fmla="*/ 157480 w 539751"/>
              <a:gd name="connsiteY223" fmla="*/ 250475 h 441325"/>
              <a:gd name="connsiteX224" fmla="*/ 156051 w 539751"/>
              <a:gd name="connsiteY224" fmla="*/ 239304 h 441325"/>
              <a:gd name="connsiteX225" fmla="*/ 155575 w 539751"/>
              <a:gd name="connsiteY225" fmla="*/ 228133 h 441325"/>
              <a:gd name="connsiteX226" fmla="*/ 156051 w 539751"/>
              <a:gd name="connsiteY226" fmla="*/ 216803 h 441325"/>
              <a:gd name="connsiteX227" fmla="*/ 157480 w 539751"/>
              <a:gd name="connsiteY227" fmla="*/ 205791 h 441325"/>
              <a:gd name="connsiteX228" fmla="*/ 160020 w 539751"/>
              <a:gd name="connsiteY228" fmla="*/ 195418 h 441325"/>
              <a:gd name="connsiteX229" fmla="*/ 163354 w 539751"/>
              <a:gd name="connsiteY229" fmla="*/ 185046 h 441325"/>
              <a:gd name="connsiteX230" fmla="*/ 167481 w 539751"/>
              <a:gd name="connsiteY230" fmla="*/ 175311 h 441325"/>
              <a:gd name="connsiteX231" fmla="*/ 172403 w 539751"/>
              <a:gd name="connsiteY231" fmla="*/ 165896 h 441325"/>
              <a:gd name="connsiteX232" fmla="*/ 178118 w 539751"/>
              <a:gd name="connsiteY232" fmla="*/ 156959 h 441325"/>
              <a:gd name="connsiteX233" fmla="*/ 184626 w 539751"/>
              <a:gd name="connsiteY233" fmla="*/ 148661 h 441325"/>
              <a:gd name="connsiteX234" fmla="*/ 191770 w 539751"/>
              <a:gd name="connsiteY234" fmla="*/ 141001 h 441325"/>
              <a:gd name="connsiteX235" fmla="*/ 199390 w 539751"/>
              <a:gd name="connsiteY235" fmla="*/ 133819 h 441325"/>
              <a:gd name="connsiteX236" fmla="*/ 207804 w 539751"/>
              <a:gd name="connsiteY236" fmla="*/ 127276 h 441325"/>
              <a:gd name="connsiteX237" fmla="*/ 216535 w 539751"/>
              <a:gd name="connsiteY237" fmla="*/ 121691 h 441325"/>
              <a:gd name="connsiteX238" fmla="*/ 226060 w 539751"/>
              <a:gd name="connsiteY238" fmla="*/ 116744 h 441325"/>
              <a:gd name="connsiteX239" fmla="*/ 235903 w 539751"/>
              <a:gd name="connsiteY239" fmla="*/ 112595 h 441325"/>
              <a:gd name="connsiteX240" fmla="*/ 245904 w 539751"/>
              <a:gd name="connsiteY240" fmla="*/ 109244 h 441325"/>
              <a:gd name="connsiteX241" fmla="*/ 256540 w 539751"/>
              <a:gd name="connsiteY241" fmla="*/ 106690 h 441325"/>
              <a:gd name="connsiteX242" fmla="*/ 267494 w 539751"/>
              <a:gd name="connsiteY242" fmla="*/ 105254 h 441325"/>
              <a:gd name="connsiteX243" fmla="*/ 267729 w 539751"/>
              <a:gd name="connsiteY243" fmla="*/ 68262 h 441325"/>
              <a:gd name="connsiteX244" fmla="*/ 282347 w 539751"/>
              <a:gd name="connsiteY244" fmla="*/ 68580 h 441325"/>
              <a:gd name="connsiteX245" fmla="*/ 297123 w 539751"/>
              <a:gd name="connsiteY245" fmla="*/ 69533 h 441325"/>
              <a:gd name="connsiteX246" fmla="*/ 311900 w 539751"/>
              <a:gd name="connsiteY246" fmla="*/ 71598 h 441325"/>
              <a:gd name="connsiteX247" fmla="*/ 326518 w 539751"/>
              <a:gd name="connsiteY247" fmla="*/ 74140 h 441325"/>
              <a:gd name="connsiteX248" fmla="*/ 341136 w 539751"/>
              <a:gd name="connsiteY248" fmla="*/ 77793 h 441325"/>
              <a:gd name="connsiteX249" fmla="*/ 355595 w 539751"/>
              <a:gd name="connsiteY249" fmla="*/ 82241 h 441325"/>
              <a:gd name="connsiteX250" fmla="*/ 357978 w 539751"/>
              <a:gd name="connsiteY250" fmla="*/ 83353 h 441325"/>
              <a:gd name="connsiteX251" fmla="*/ 359567 w 539751"/>
              <a:gd name="connsiteY251" fmla="*/ 84941 h 441325"/>
              <a:gd name="connsiteX252" fmla="*/ 360997 w 539751"/>
              <a:gd name="connsiteY252" fmla="*/ 86847 h 441325"/>
              <a:gd name="connsiteX253" fmla="*/ 361791 w 539751"/>
              <a:gd name="connsiteY253" fmla="*/ 89071 h 441325"/>
              <a:gd name="connsiteX254" fmla="*/ 361950 w 539751"/>
              <a:gd name="connsiteY254" fmla="*/ 91454 h 441325"/>
              <a:gd name="connsiteX255" fmla="*/ 361473 w 539751"/>
              <a:gd name="connsiteY255" fmla="*/ 93678 h 441325"/>
              <a:gd name="connsiteX256" fmla="*/ 360361 w 539751"/>
              <a:gd name="connsiteY256" fmla="*/ 96060 h 441325"/>
              <a:gd name="connsiteX257" fmla="*/ 358772 w 539751"/>
              <a:gd name="connsiteY257" fmla="*/ 97649 h 441325"/>
              <a:gd name="connsiteX258" fmla="*/ 356866 w 539751"/>
              <a:gd name="connsiteY258" fmla="*/ 98920 h 441325"/>
              <a:gd name="connsiteX259" fmla="*/ 354641 w 539751"/>
              <a:gd name="connsiteY259" fmla="*/ 99873 h 441325"/>
              <a:gd name="connsiteX260" fmla="*/ 352258 w 539751"/>
              <a:gd name="connsiteY260" fmla="*/ 100032 h 441325"/>
              <a:gd name="connsiteX261" fmla="*/ 349875 w 539751"/>
              <a:gd name="connsiteY261" fmla="*/ 99555 h 441325"/>
              <a:gd name="connsiteX262" fmla="*/ 335733 w 539751"/>
              <a:gd name="connsiteY262" fmla="*/ 95266 h 441325"/>
              <a:gd name="connsiteX263" fmla="*/ 321274 w 539751"/>
              <a:gd name="connsiteY263" fmla="*/ 91772 h 441325"/>
              <a:gd name="connsiteX264" fmla="*/ 306974 w 539751"/>
              <a:gd name="connsiteY264" fmla="*/ 89230 h 441325"/>
              <a:gd name="connsiteX265" fmla="*/ 292515 w 539751"/>
              <a:gd name="connsiteY265" fmla="*/ 87483 h 441325"/>
              <a:gd name="connsiteX266" fmla="*/ 278057 w 539751"/>
              <a:gd name="connsiteY266" fmla="*/ 86530 h 441325"/>
              <a:gd name="connsiteX267" fmla="*/ 263598 w 539751"/>
              <a:gd name="connsiteY267" fmla="*/ 86530 h 441325"/>
              <a:gd name="connsiteX268" fmla="*/ 249298 w 539751"/>
              <a:gd name="connsiteY268" fmla="*/ 87324 h 441325"/>
              <a:gd name="connsiteX269" fmla="*/ 235156 w 539751"/>
              <a:gd name="connsiteY269" fmla="*/ 88912 h 441325"/>
              <a:gd name="connsiteX270" fmla="*/ 221174 w 539751"/>
              <a:gd name="connsiteY270" fmla="*/ 91454 h 441325"/>
              <a:gd name="connsiteX271" fmla="*/ 207351 w 539751"/>
              <a:gd name="connsiteY271" fmla="*/ 94631 h 441325"/>
              <a:gd name="connsiteX272" fmla="*/ 193527 w 539751"/>
              <a:gd name="connsiteY272" fmla="*/ 98602 h 441325"/>
              <a:gd name="connsiteX273" fmla="*/ 180022 w 539751"/>
              <a:gd name="connsiteY273" fmla="*/ 103526 h 441325"/>
              <a:gd name="connsiteX274" fmla="*/ 166993 w 539751"/>
              <a:gd name="connsiteY274" fmla="*/ 109086 h 441325"/>
              <a:gd name="connsiteX275" fmla="*/ 154123 w 539751"/>
              <a:gd name="connsiteY275" fmla="*/ 115440 h 441325"/>
              <a:gd name="connsiteX276" fmla="*/ 141571 w 539751"/>
              <a:gd name="connsiteY276" fmla="*/ 122588 h 441325"/>
              <a:gd name="connsiteX277" fmla="*/ 129336 w 539751"/>
              <a:gd name="connsiteY277" fmla="*/ 130530 h 441325"/>
              <a:gd name="connsiteX278" fmla="*/ 117578 w 539751"/>
              <a:gd name="connsiteY278" fmla="*/ 139267 h 441325"/>
              <a:gd name="connsiteX279" fmla="*/ 106297 w 539751"/>
              <a:gd name="connsiteY279" fmla="*/ 148797 h 441325"/>
              <a:gd name="connsiteX280" fmla="*/ 95493 w 539751"/>
              <a:gd name="connsiteY280" fmla="*/ 158805 h 441325"/>
              <a:gd name="connsiteX281" fmla="*/ 25899 w 539751"/>
              <a:gd name="connsiteY281" fmla="*/ 228221 h 441325"/>
              <a:gd name="connsiteX282" fmla="*/ 93427 w 539751"/>
              <a:gd name="connsiteY282" fmla="*/ 295413 h 441325"/>
              <a:gd name="connsiteX283" fmla="*/ 103596 w 539751"/>
              <a:gd name="connsiteY283" fmla="*/ 304944 h 441325"/>
              <a:gd name="connsiteX284" fmla="*/ 114400 w 539751"/>
              <a:gd name="connsiteY284" fmla="*/ 314157 h 441325"/>
              <a:gd name="connsiteX285" fmla="*/ 116307 w 539751"/>
              <a:gd name="connsiteY285" fmla="*/ 315904 h 441325"/>
              <a:gd name="connsiteX286" fmla="*/ 117260 w 539751"/>
              <a:gd name="connsiteY286" fmla="*/ 317810 h 441325"/>
              <a:gd name="connsiteX287" fmla="*/ 117896 w 539751"/>
              <a:gd name="connsiteY287" fmla="*/ 320193 h 441325"/>
              <a:gd name="connsiteX288" fmla="*/ 117737 w 539751"/>
              <a:gd name="connsiteY288" fmla="*/ 322576 h 441325"/>
              <a:gd name="connsiteX289" fmla="*/ 117260 w 539751"/>
              <a:gd name="connsiteY289" fmla="*/ 324799 h 441325"/>
              <a:gd name="connsiteX290" fmla="*/ 115989 w 539751"/>
              <a:gd name="connsiteY290" fmla="*/ 326864 h 441325"/>
              <a:gd name="connsiteX291" fmla="*/ 114400 w 539751"/>
              <a:gd name="connsiteY291" fmla="*/ 328294 h 441325"/>
              <a:gd name="connsiteX292" fmla="*/ 112812 w 539751"/>
              <a:gd name="connsiteY292" fmla="*/ 329406 h 441325"/>
              <a:gd name="connsiteX293" fmla="*/ 110746 w 539751"/>
              <a:gd name="connsiteY293" fmla="*/ 330041 h 441325"/>
              <a:gd name="connsiteX294" fmla="*/ 108839 w 539751"/>
              <a:gd name="connsiteY294" fmla="*/ 330200 h 441325"/>
              <a:gd name="connsiteX295" fmla="*/ 106774 w 539751"/>
              <a:gd name="connsiteY295" fmla="*/ 330041 h 441325"/>
              <a:gd name="connsiteX296" fmla="*/ 104867 w 539751"/>
              <a:gd name="connsiteY296" fmla="*/ 329406 h 441325"/>
              <a:gd name="connsiteX297" fmla="*/ 103119 w 539751"/>
              <a:gd name="connsiteY297" fmla="*/ 328294 h 441325"/>
              <a:gd name="connsiteX298" fmla="*/ 91520 w 539751"/>
              <a:gd name="connsiteY298" fmla="*/ 318604 h 441325"/>
              <a:gd name="connsiteX299" fmla="*/ 80557 w 539751"/>
              <a:gd name="connsiteY299" fmla="*/ 308279 h 441325"/>
              <a:gd name="connsiteX300" fmla="*/ 0 w 539751"/>
              <a:gd name="connsiteY300" fmla="*/ 228221 h 441325"/>
              <a:gd name="connsiteX301" fmla="*/ 82623 w 539751"/>
              <a:gd name="connsiteY301" fmla="*/ 146097 h 441325"/>
              <a:gd name="connsiteX302" fmla="*/ 93745 w 539751"/>
              <a:gd name="connsiteY302" fmla="*/ 135613 h 441325"/>
              <a:gd name="connsiteX303" fmla="*/ 105185 w 539751"/>
              <a:gd name="connsiteY303" fmla="*/ 125924 h 441325"/>
              <a:gd name="connsiteX304" fmla="*/ 117102 w 539751"/>
              <a:gd name="connsiteY304" fmla="*/ 117028 h 441325"/>
              <a:gd name="connsiteX305" fmla="*/ 129336 w 539751"/>
              <a:gd name="connsiteY305" fmla="*/ 108768 h 441325"/>
              <a:gd name="connsiteX306" fmla="*/ 142047 w 539751"/>
              <a:gd name="connsiteY306" fmla="*/ 101302 h 441325"/>
              <a:gd name="connsiteX307" fmla="*/ 155076 w 539751"/>
              <a:gd name="connsiteY307" fmla="*/ 94472 h 441325"/>
              <a:gd name="connsiteX308" fmla="*/ 168423 w 539751"/>
              <a:gd name="connsiteY308" fmla="*/ 88595 h 441325"/>
              <a:gd name="connsiteX309" fmla="*/ 182087 w 539751"/>
              <a:gd name="connsiteY309" fmla="*/ 83353 h 441325"/>
              <a:gd name="connsiteX310" fmla="*/ 195911 w 539751"/>
              <a:gd name="connsiteY310" fmla="*/ 78905 h 441325"/>
              <a:gd name="connsiteX311" fmla="*/ 209893 w 539751"/>
              <a:gd name="connsiteY311" fmla="*/ 75251 h 441325"/>
              <a:gd name="connsiteX312" fmla="*/ 224193 w 539751"/>
              <a:gd name="connsiteY312" fmla="*/ 72233 h 441325"/>
              <a:gd name="connsiteX313" fmla="*/ 238652 w 539751"/>
              <a:gd name="connsiteY313" fmla="*/ 70010 h 441325"/>
              <a:gd name="connsiteX314" fmla="*/ 253111 w 539751"/>
              <a:gd name="connsiteY314" fmla="*/ 68739 h 441325"/>
              <a:gd name="connsiteX315" fmla="*/ 492596 w 539751"/>
              <a:gd name="connsiteY315" fmla="*/ 0 h 441325"/>
              <a:gd name="connsiteX316" fmla="*/ 494820 w 539751"/>
              <a:gd name="connsiteY316" fmla="*/ 319 h 441325"/>
              <a:gd name="connsiteX317" fmla="*/ 497044 w 539751"/>
              <a:gd name="connsiteY317" fmla="*/ 1114 h 441325"/>
              <a:gd name="connsiteX318" fmla="*/ 499109 w 539751"/>
              <a:gd name="connsiteY318" fmla="*/ 2547 h 441325"/>
              <a:gd name="connsiteX319" fmla="*/ 500539 w 539751"/>
              <a:gd name="connsiteY319" fmla="*/ 4616 h 441325"/>
              <a:gd name="connsiteX320" fmla="*/ 501333 w 539751"/>
              <a:gd name="connsiteY320" fmla="*/ 6685 h 441325"/>
              <a:gd name="connsiteX321" fmla="*/ 501651 w 539751"/>
              <a:gd name="connsiteY321" fmla="*/ 9072 h 441325"/>
              <a:gd name="connsiteX322" fmla="*/ 501333 w 539751"/>
              <a:gd name="connsiteY322" fmla="*/ 11300 h 441325"/>
              <a:gd name="connsiteX323" fmla="*/ 500539 w 539751"/>
              <a:gd name="connsiteY323" fmla="*/ 13528 h 441325"/>
              <a:gd name="connsiteX324" fmla="*/ 499109 w 539751"/>
              <a:gd name="connsiteY324" fmla="*/ 15438 h 441325"/>
              <a:gd name="connsiteX325" fmla="*/ 74307 w 539751"/>
              <a:gd name="connsiteY325" fmla="*/ 438779 h 441325"/>
              <a:gd name="connsiteX326" fmla="*/ 72400 w 539751"/>
              <a:gd name="connsiteY326" fmla="*/ 440211 h 441325"/>
              <a:gd name="connsiteX327" fmla="*/ 70176 w 539751"/>
              <a:gd name="connsiteY327" fmla="*/ 441166 h 441325"/>
              <a:gd name="connsiteX328" fmla="*/ 67952 w 539751"/>
              <a:gd name="connsiteY328" fmla="*/ 441325 h 441325"/>
              <a:gd name="connsiteX329" fmla="*/ 65569 w 539751"/>
              <a:gd name="connsiteY329" fmla="*/ 441166 h 441325"/>
              <a:gd name="connsiteX330" fmla="*/ 63345 w 539751"/>
              <a:gd name="connsiteY330" fmla="*/ 440211 h 441325"/>
              <a:gd name="connsiteX331" fmla="*/ 61439 w 539751"/>
              <a:gd name="connsiteY331" fmla="*/ 438779 h 441325"/>
              <a:gd name="connsiteX332" fmla="*/ 59850 w 539751"/>
              <a:gd name="connsiteY332" fmla="*/ 436710 h 441325"/>
              <a:gd name="connsiteX333" fmla="*/ 59056 w 539751"/>
              <a:gd name="connsiteY333" fmla="*/ 434641 h 441325"/>
              <a:gd name="connsiteX334" fmla="*/ 58738 w 539751"/>
              <a:gd name="connsiteY334" fmla="*/ 432254 h 441325"/>
              <a:gd name="connsiteX335" fmla="*/ 59056 w 539751"/>
              <a:gd name="connsiteY335" fmla="*/ 429866 h 441325"/>
              <a:gd name="connsiteX336" fmla="*/ 59850 w 539751"/>
              <a:gd name="connsiteY336" fmla="*/ 427797 h 441325"/>
              <a:gd name="connsiteX337" fmla="*/ 61439 w 539751"/>
              <a:gd name="connsiteY337" fmla="*/ 425728 h 441325"/>
              <a:gd name="connsiteX338" fmla="*/ 486082 w 539751"/>
              <a:gd name="connsiteY338" fmla="*/ 2547 h 441325"/>
              <a:gd name="connsiteX339" fmla="*/ 488148 w 539751"/>
              <a:gd name="connsiteY339" fmla="*/ 1114 h 441325"/>
              <a:gd name="connsiteX340" fmla="*/ 490213 w 539751"/>
              <a:gd name="connsiteY340" fmla="*/ 319 h 44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</a:cxnLst>
            <a:rect l="l" t="t" r="r" b="b"/>
            <a:pathLst>
              <a:path w="539751" h="441325">
                <a:moveTo>
                  <a:pt x="372817" y="155575"/>
                </a:moveTo>
                <a:lnTo>
                  <a:pt x="375192" y="155735"/>
                </a:lnTo>
                <a:lnTo>
                  <a:pt x="377251" y="156372"/>
                </a:lnTo>
                <a:lnTo>
                  <a:pt x="379310" y="157805"/>
                </a:lnTo>
                <a:lnTo>
                  <a:pt x="380893" y="159557"/>
                </a:lnTo>
                <a:lnTo>
                  <a:pt x="386436" y="168476"/>
                </a:lnTo>
                <a:lnTo>
                  <a:pt x="391028" y="177714"/>
                </a:lnTo>
                <a:lnTo>
                  <a:pt x="394829" y="187270"/>
                </a:lnTo>
                <a:lnTo>
                  <a:pt x="397838" y="197144"/>
                </a:lnTo>
                <a:lnTo>
                  <a:pt x="400055" y="207337"/>
                </a:lnTo>
                <a:lnTo>
                  <a:pt x="401163" y="217531"/>
                </a:lnTo>
                <a:lnTo>
                  <a:pt x="401638" y="228042"/>
                </a:lnTo>
                <a:lnTo>
                  <a:pt x="401163" y="239032"/>
                </a:lnTo>
                <a:lnTo>
                  <a:pt x="399738" y="250021"/>
                </a:lnTo>
                <a:lnTo>
                  <a:pt x="397362" y="260533"/>
                </a:lnTo>
                <a:lnTo>
                  <a:pt x="394037" y="270886"/>
                </a:lnTo>
                <a:lnTo>
                  <a:pt x="389761" y="280601"/>
                </a:lnTo>
                <a:lnTo>
                  <a:pt x="385011" y="289998"/>
                </a:lnTo>
                <a:lnTo>
                  <a:pt x="379151" y="298917"/>
                </a:lnTo>
                <a:lnTo>
                  <a:pt x="372659" y="307199"/>
                </a:lnTo>
                <a:lnTo>
                  <a:pt x="365533" y="315003"/>
                </a:lnTo>
                <a:lnTo>
                  <a:pt x="357931" y="321851"/>
                </a:lnTo>
                <a:lnTo>
                  <a:pt x="349697" y="328381"/>
                </a:lnTo>
                <a:lnTo>
                  <a:pt x="340670" y="334115"/>
                </a:lnTo>
                <a:lnTo>
                  <a:pt x="331486" y="339052"/>
                </a:lnTo>
                <a:lnTo>
                  <a:pt x="321509" y="343193"/>
                </a:lnTo>
                <a:lnTo>
                  <a:pt x="311374" y="346538"/>
                </a:lnTo>
                <a:lnTo>
                  <a:pt x="300764" y="348927"/>
                </a:lnTo>
                <a:lnTo>
                  <a:pt x="289838" y="350360"/>
                </a:lnTo>
                <a:lnTo>
                  <a:pt x="278752" y="350838"/>
                </a:lnTo>
                <a:lnTo>
                  <a:pt x="268934" y="350520"/>
                </a:lnTo>
                <a:lnTo>
                  <a:pt x="259274" y="349405"/>
                </a:lnTo>
                <a:lnTo>
                  <a:pt x="249615" y="347334"/>
                </a:lnTo>
                <a:lnTo>
                  <a:pt x="240272" y="344786"/>
                </a:lnTo>
                <a:lnTo>
                  <a:pt x="231087" y="341441"/>
                </a:lnTo>
                <a:lnTo>
                  <a:pt x="222377" y="337300"/>
                </a:lnTo>
                <a:lnTo>
                  <a:pt x="213984" y="332522"/>
                </a:lnTo>
                <a:lnTo>
                  <a:pt x="211925" y="330770"/>
                </a:lnTo>
                <a:lnTo>
                  <a:pt x="210659" y="329018"/>
                </a:lnTo>
                <a:lnTo>
                  <a:pt x="209708" y="326629"/>
                </a:lnTo>
                <a:lnTo>
                  <a:pt x="209550" y="324400"/>
                </a:lnTo>
                <a:lnTo>
                  <a:pt x="209867" y="322011"/>
                </a:lnTo>
                <a:lnTo>
                  <a:pt x="210975" y="319940"/>
                </a:lnTo>
                <a:lnTo>
                  <a:pt x="212401" y="317870"/>
                </a:lnTo>
                <a:lnTo>
                  <a:pt x="214459" y="316596"/>
                </a:lnTo>
                <a:lnTo>
                  <a:pt x="216518" y="315799"/>
                </a:lnTo>
                <a:lnTo>
                  <a:pt x="218893" y="315640"/>
                </a:lnTo>
                <a:lnTo>
                  <a:pt x="221269" y="315958"/>
                </a:lnTo>
                <a:lnTo>
                  <a:pt x="223486" y="316914"/>
                </a:lnTo>
                <a:lnTo>
                  <a:pt x="232037" y="321692"/>
                </a:lnTo>
                <a:lnTo>
                  <a:pt x="240747" y="325515"/>
                </a:lnTo>
                <a:lnTo>
                  <a:pt x="249931" y="328700"/>
                </a:lnTo>
                <a:lnTo>
                  <a:pt x="259433" y="330770"/>
                </a:lnTo>
                <a:lnTo>
                  <a:pt x="269093" y="332204"/>
                </a:lnTo>
                <a:lnTo>
                  <a:pt x="278752" y="332682"/>
                </a:lnTo>
                <a:lnTo>
                  <a:pt x="288729" y="332204"/>
                </a:lnTo>
                <a:lnTo>
                  <a:pt x="298706" y="330770"/>
                </a:lnTo>
                <a:lnTo>
                  <a:pt x="308049" y="328541"/>
                </a:lnTo>
                <a:lnTo>
                  <a:pt x="317233" y="325355"/>
                </a:lnTo>
                <a:lnTo>
                  <a:pt x="325943" y="321374"/>
                </a:lnTo>
                <a:lnTo>
                  <a:pt x="334336" y="316755"/>
                </a:lnTo>
                <a:lnTo>
                  <a:pt x="342096" y="311340"/>
                </a:lnTo>
                <a:lnTo>
                  <a:pt x="349380" y="305287"/>
                </a:lnTo>
                <a:lnTo>
                  <a:pt x="356031" y="298598"/>
                </a:lnTo>
                <a:lnTo>
                  <a:pt x="362049" y="291272"/>
                </a:lnTo>
                <a:lnTo>
                  <a:pt x="367591" y="283468"/>
                </a:lnTo>
                <a:lnTo>
                  <a:pt x="372184" y="275186"/>
                </a:lnTo>
                <a:lnTo>
                  <a:pt x="376143" y="266426"/>
                </a:lnTo>
                <a:lnTo>
                  <a:pt x="379310" y="257348"/>
                </a:lnTo>
                <a:lnTo>
                  <a:pt x="381685" y="247792"/>
                </a:lnTo>
                <a:lnTo>
                  <a:pt x="382952" y="238076"/>
                </a:lnTo>
                <a:lnTo>
                  <a:pt x="383427" y="228042"/>
                </a:lnTo>
                <a:lnTo>
                  <a:pt x="383110" y="218964"/>
                </a:lnTo>
                <a:lnTo>
                  <a:pt x="382002" y="210204"/>
                </a:lnTo>
                <a:lnTo>
                  <a:pt x="380101" y="201604"/>
                </a:lnTo>
                <a:lnTo>
                  <a:pt x="377726" y="193322"/>
                </a:lnTo>
                <a:lnTo>
                  <a:pt x="374401" y="185040"/>
                </a:lnTo>
                <a:lnTo>
                  <a:pt x="370442" y="177236"/>
                </a:lnTo>
                <a:lnTo>
                  <a:pt x="365849" y="169591"/>
                </a:lnTo>
                <a:lnTo>
                  <a:pt x="364741" y="167520"/>
                </a:lnTo>
                <a:lnTo>
                  <a:pt x="364266" y="165131"/>
                </a:lnTo>
                <a:lnTo>
                  <a:pt x="364424" y="162902"/>
                </a:lnTo>
                <a:lnTo>
                  <a:pt x="365216" y="160672"/>
                </a:lnTo>
                <a:lnTo>
                  <a:pt x="366483" y="158761"/>
                </a:lnTo>
                <a:lnTo>
                  <a:pt x="368383" y="157009"/>
                </a:lnTo>
                <a:lnTo>
                  <a:pt x="370600" y="155894"/>
                </a:lnTo>
                <a:close/>
                <a:moveTo>
                  <a:pt x="412220" y="112712"/>
                </a:moveTo>
                <a:lnTo>
                  <a:pt x="414443" y="112712"/>
                </a:lnTo>
                <a:lnTo>
                  <a:pt x="416825" y="113029"/>
                </a:lnTo>
                <a:lnTo>
                  <a:pt x="419049" y="114138"/>
                </a:lnTo>
                <a:lnTo>
                  <a:pt x="429690" y="121582"/>
                </a:lnTo>
                <a:lnTo>
                  <a:pt x="439854" y="129501"/>
                </a:lnTo>
                <a:lnTo>
                  <a:pt x="449701" y="137895"/>
                </a:lnTo>
                <a:lnTo>
                  <a:pt x="459230" y="146923"/>
                </a:lnTo>
                <a:lnTo>
                  <a:pt x="539751" y="226589"/>
                </a:lnTo>
                <a:lnTo>
                  <a:pt x="457006" y="308630"/>
                </a:lnTo>
                <a:lnTo>
                  <a:pt x="445889" y="319084"/>
                </a:lnTo>
                <a:lnTo>
                  <a:pt x="434295" y="328586"/>
                </a:lnTo>
                <a:lnTo>
                  <a:pt x="422066" y="337614"/>
                </a:lnTo>
                <a:lnTo>
                  <a:pt x="409678" y="345850"/>
                </a:lnTo>
                <a:lnTo>
                  <a:pt x="396814" y="353294"/>
                </a:lnTo>
                <a:lnTo>
                  <a:pt x="383473" y="360104"/>
                </a:lnTo>
                <a:lnTo>
                  <a:pt x="369815" y="365965"/>
                </a:lnTo>
                <a:lnTo>
                  <a:pt x="355839" y="371191"/>
                </a:lnTo>
                <a:lnTo>
                  <a:pt x="341704" y="375467"/>
                </a:lnTo>
                <a:lnTo>
                  <a:pt x="327410" y="379110"/>
                </a:lnTo>
                <a:lnTo>
                  <a:pt x="312799" y="382119"/>
                </a:lnTo>
                <a:lnTo>
                  <a:pt x="298187" y="384020"/>
                </a:lnTo>
                <a:lnTo>
                  <a:pt x="283100" y="385287"/>
                </a:lnTo>
                <a:lnTo>
                  <a:pt x="268330" y="385762"/>
                </a:lnTo>
                <a:lnTo>
                  <a:pt x="253242" y="385287"/>
                </a:lnTo>
                <a:lnTo>
                  <a:pt x="238313" y="384020"/>
                </a:lnTo>
                <a:lnTo>
                  <a:pt x="223384" y="381961"/>
                </a:lnTo>
                <a:lnTo>
                  <a:pt x="208455" y="378952"/>
                </a:lnTo>
                <a:lnTo>
                  <a:pt x="193685" y="375151"/>
                </a:lnTo>
                <a:lnTo>
                  <a:pt x="179073" y="370399"/>
                </a:lnTo>
                <a:lnTo>
                  <a:pt x="176850" y="369291"/>
                </a:lnTo>
                <a:lnTo>
                  <a:pt x="175103" y="367548"/>
                </a:lnTo>
                <a:lnTo>
                  <a:pt x="173991" y="365806"/>
                </a:lnTo>
                <a:lnTo>
                  <a:pt x="173197" y="363430"/>
                </a:lnTo>
                <a:lnTo>
                  <a:pt x="173038" y="361213"/>
                </a:lnTo>
                <a:lnTo>
                  <a:pt x="173515" y="358837"/>
                </a:lnTo>
                <a:lnTo>
                  <a:pt x="174785" y="356620"/>
                </a:lnTo>
                <a:lnTo>
                  <a:pt x="176215" y="354878"/>
                </a:lnTo>
                <a:lnTo>
                  <a:pt x="178279" y="353611"/>
                </a:lnTo>
                <a:lnTo>
                  <a:pt x="180344" y="352977"/>
                </a:lnTo>
                <a:lnTo>
                  <a:pt x="182885" y="352819"/>
                </a:lnTo>
                <a:lnTo>
                  <a:pt x="185267" y="353294"/>
                </a:lnTo>
                <a:lnTo>
                  <a:pt x="199561" y="357887"/>
                </a:lnTo>
                <a:lnTo>
                  <a:pt x="213855" y="361688"/>
                </a:lnTo>
                <a:lnTo>
                  <a:pt x="228466" y="364539"/>
                </a:lnTo>
                <a:lnTo>
                  <a:pt x="243077" y="366281"/>
                </a:lnTo>
                <a:lnTo>
                  <a:pt x="257689" y="367390"/>
                </a:lnTo>
                <a:lnTo>
                  <a:pt x="272300" y="367548"/>
                </a:lnTo>
                <a:lnTo>
                  <a:pt x="286911" y="366915"/>
                </a:lnTo>
                <a:lnTo>
                  <a:pt x="301523" y="365489"/>
                </a:lnTo>
                <a:lnTo>
                  <a:pt x="315816" y="363114"/>
                </a:lnTo>
                <a:lnTo>
                  <a:pt x="330110" y="359946"/>
                </a:lnTo>
                <a:lnTo>
                  <a:pt x="344245" y="355986"/>
                </a:lnTo>
                <a:lnTo>
                  <a:pt x="358062" y="351077"/>
                </a:lnTo>
                <a:lnTo>
                  <a:pt x="371562" y="345533"/>
                </a:lnTo>
                <a:lnTo>
                  <a:pt x="384585" y="339198"/>
                </a:lnTo>
                <a:lnTo>
                  <a:pt x="397449" y="332071"/>
                </a:lnTo>
                <a:lnTo>
                  <a:pt x="409837" y="324152"/>
                </a:lnTo>
                <a:lnTo>
                  <a:pt x="421749" y="315441"/>
                </a:lnTo>
                <a:lnTo>
                  <a:pt x="433342" y="306096"/>
                </a:lnTo>
                <a:lnTo>
                  <a:pt x="443983" y="295801"/>
                </a:lnTo>
                <a:lnTo>
                  <a:pt x="513864" y="226589"/>
                </a:lnTo>
                <a:lnTo>
                  <a:pt x="446207" y="159593"/>
                </a:lnTo>
                <a:lnTo>
                  <a:pt x="437472" y="151357"/>
                </a:lnTo>
                <a:lnTo>
                  <a:pt x="428260" y="143438"/>
                </a:lnTo>
                <a:lnTo>
                  <a:pt x="418731" y="135994"/>
                </a:lnTo>
                <a:lnTo>
                  <a:pt x="408884" y="129184"/>
                </a:lnTo>
                <a:lnTo>
                  <a:pt x="406978" y="127442"/>
                </a:lnTo>
                <a:lnTo>
                  <a:pt x="405708" y="125541"/>
                </a:lnTo>
                <a:lnTo>
                  <a:pt x="405073" y="123324"/>
                </a:lnTo>
                <a:lnTo>
                  <a:pt x="404914" y="121106"/>
                </a:lnTo>
                <a:lnTo>
                  <a:pt x="405231" y="118731"/>
                </a:lnTo>
                <a:lnTo>
                  <a:pt x="406343" y="116672"/>
                </a:lnTo>
                <a:lnTo>
                  <a:pt x="408090" y="114771"/>
                </a:lnTo>
                <a:lnTo>
                  <a:pt x="409996" y="113504"/>
                </a:lnTo>
                <a:close/>
                <a:moveTo>
                  <a:pt x="278765" y="104775"/>
                </a:moveTo>
                <a:lnTo>
                  <a:pt x="288290" y="105094"/>
                </a:lnTo>
                <a:lnTo>
                  <a:pt x="297656" y="106211"/>
                </a:lnTo>
                <a:lnTo>
                  <a:pt x="306705" y="108126"/>
                </a:lnTo>
                <a:lnTo>
                  <a:pt x="315913" y="110361"/>
                </a:lnTo>
                <a:lnTo>
                  <a:pt x="324644" y="113552"/>
                </a:lnTo>
                <a:lnTo>
                  <a:pt x="333216" y="117542"/>
                </a:lnTo>
                <a:lnTo>
                  <a:pt x="341630" y="122010"/>
                </a:lnTo>
                <a:lnTo>
                  <a:pt x="343376" y="123446"/>
                </a:lnTo>
                <a:lnTo>
                  <a:pt x="344805" y="125361"/>
                </a:lnTo>
                <a:lnTo>
                  <a:pt x="345758" y="127436"/>
                </a:lnTo>
                <a:lnTo>
                  <a:pt x="346075" y="129830"/>
                </a:lnTo>
                <a:lnTo>
                  <a:pt x="345758" y="132064"/>
                </a:lnTo>
                <a:lnTo>
                  <a:pt x="344646" y="134458"/>
                </a:lnTo>
                <a:lnTo>
                  <a:pt x="343218" y="136373"/>
                </a:lnTo>
                <a:lnTo>
                  <a:pt x="341154" y="137809"/>
                </a:lnTo>
                <a:lnTo>
                  <a:pt x="339090" y="138607"/>
                </a:lnTo>
                <a:lnTo>
                  <a:pt x="336709" y="138926"/>
                </a:lnTo>
                <a:lnTo>
                  <a:pt x="334486" y="138607"/>
                </a:lnTo>
                <a:lnTo>
                  <a:pt x="332264" y="137649"/>
                </a:lnTo>
                <a:lnTo>
                  <a:pt x="324009" y="133341"/>
                </a:lnTo>
                <a:lnTo>
                  <a:pt x="315278" y="129670"/>
                </a:lnTo>
                <a:lnTo>
                  <a:pt x="306546" y="126798"/>
                </a:lnTo>
                <a:lnTo>
                  <a:pt x="297339" y="124723"/>
                </a:lnTo>
                <a:lnTo>
                  <a:pt x="288131" y="123446"/>
                </a:lnTo>
                <a:lnTo>
                  <a:pt x="278765" y="122968"/>
                </a:lnTo>
                <a:lnTo>
                  <a:pt x="268764" y="123446"/>
                </a:lnTo>
                <a:lnTo>
                  <a:pt x="258921" y="125042"/>
                </a:lnTo>
                <a:lnTo>
                  <a:pt x="249238" y="127276"/>
                </a:lnTo>
                <a:lnTo>
                  <a:pt x="240189" y="130468"/>
                </a:lnTo>
                <a:lnTo>
                  <a:pt x="231299" y="134298"/>
                </a:lnTo>
                <a:lnTo>
                  <a:pt x="223044" y="139086"/>
                </a:lnTo>
                <a:lnTo>
                  <a:pt x="215265" y="144352"/>
                </a:lnTo>
                <a:lnTo>
                  <a:pt x="207963" y="150576"/>
                </a:lnTo>
                <a:lnTo>
                  <a:pt x="201295" y="157118"/>
                </a:lnTo>
                <a:lnTo>
                  <a:pt x="195104" y="164459"/>
                </a:lnTo>
                <a:lnTo>
                  <a:pt x="189865" y="172279"/>
                </a:lnTo>
                <a:lnTo>
                  <a:pt x="185103" y="180577"/>
                </a:lnTo>
                <a:lnTo>
                  <a:pt x="181134" y="189354"/>
                </a:lnTo>
                <a:lnTo>
                  <a:pt x="177959" y="198450"/>
                </a:lnTo>
                <a:lnTo>
                  <a:pt x="175578" y="208185"/>
                </a:lnTo>
                <a:lnTo>
                  <a:pt x="174308" y="217920"/>
                </a:lnTo>
                <a:lnTo>
                  <a:pt x="173831" y="228133"/>
                </a:lnTo>
                <a:lnTo>
                  <a:pt x="174308" y="237708"/>
                </a:lnTo>
                <a:lnTo>
                  <a:pt x="175419" y="247123"/>
                </a:lnTo>
                <a:lnTo>
                  <a:pt x="177641" y="256379"/>
                </a:lnTo>
                <a:lnTo>
                  <a:pt x="180499" y="265475"/>
                </a:lnTo>
                <a:lnTo>
                  <a:pt x="184626" y="274252"/>
                </a:lnTo>
                <a:lnTo>
                  <a:pt x="185261" y="276487"/>
                </a:lnTo>
                <a:lnTo>
                  <a:pt x="185420" y="278880"/>
                </a:lnTo>
                <a:lnTo>
                  <a:pt x="184944" y="281115"/>
                </a:lnTo>
                <a:lnTo>
                  <a:pt x="183833" y="283349"/>
                </a:lnTo>
                <a:lnTo>
                  <a:pt x="182404" y="285104"/>
                </a:lnTo>
                <a:lnTo>
                  <a:pt x="180181" y="286540"/>
                </a:lnTo>
                <a:lnTo>
                  <a:pt x="178276" y="287179"/>
                </a:lnTo>
                <a:lnTo>
                  <a:pt x="176213" y="287338"/>
                </a:lnTo>
                <a:lnTo>
                  <a:pt x="173831" y="287019"/>
                </a:lnTo>
                <a:lnTo>
                  <a:pt x="171450" y="286062"/>
                </a:lnTo>
                <a:lnTo>
                  <a:pt x="169545" y="284466"/>
                </a:lnTo>
                <a:lnTo>
                  <a:pt x="168116" y="282391"/>
                </a:lnTo>
                <a:lnTo>
                  <a:pt x="163671" y="271859"/>
                </a:lnTo>
                <a:lnTo>
                  <a:pt x="160020" y="261326"/>
                </a:lnTo>
                <a:lnTo>
                  <a:pt x="157480" y="250475"/>
                </a:lnTo>
                <a:lnTo>
                  <a:pt x="156051" y="239304"/>
                </a:lnTo>
                <a:lnTo>
                  <a:pt x="155575" y="228133"/>
                </a:lnTo>
                <a:lnTo>
                  <a:pt x="156051" y="216803"/>
                </a:lnTo>
                <a:lnTo>
                  <a:pt x="157480" y="205791"/>
                </a:lnTo>
                <a:lnTo>
                  <a:pt x="160020" y="195418"/>
                </a:lnTo>
                <a:lnTo>
                  <a:pt x="163354" y="185046"/>
                </a:lnTo>
                <a:lnTo>
                  <a:pt x="167481" y="175311"/>
                </a:lnTo>
                <a:lnTo>
                  <a:pt x="172403" y="165896"/>
                </a:lnTo>
                <a:lnTo>
                  <a:pt x="178118" y="156959"/>
                </a:lnTo>
                <a:lnTo>
                  <a:pt x="184626" y="148661"/>
                </a:lnTo>
                <a:lnTo>
                  <a:pt x="191770" y="141001"/>
                </a:lnTo>
                <a:lnTo>
                  <a:pt x="199390" y="133819"/>
                </a:lnTo>
                <a:lnTo>
                  <a:pt x="207804" y="127276"/>
                </a:lnTo>
                <a:lnTo>
                  <a:pt x="216535" y="121691"/>
                </a:lnTo>
                <a:lnTo>
                  <a:pt x="226060" y="116744"/>
                </a:lnTo>
                <a:lnTo>
                  <a:pt x="235903" y="112595"/>
                </a:lnTo>
                <a:lnTo>
                  <a:pt x="245904" y="109244"/>
                </a:lnTo>
                <a:lnTo>
                  <a:pt x="256540" y="106690"/>
                </a:lnTo>
                <a:lnTo>
                  <a:pt x="267494" y="105254"/>
                </a:lnTo>
                <a:close/>
                <a:moveTo>
                  <a:pt x="267729" y="68262"/>
                </a:moveTo>
                <a:lnTo>
                  <a:pt x="282347" y="68580"/>
                </a:lnTo>
                <a:lnTo>
                  <a:pt x="297123" y="69533"/>
                </a:lnTo>
                <a:lnTo>
                  <a:pt x="311900" y="71598"/>
                </a:lnTo>
                <a:lnTo>
                  <a:pt x="326518" y="74140"/>
                </a:lnTo>
                <a:lnTo>
                  <a:pt x="341136" y="77793"/>
                </a:lnTo>
                <a:lnTo>
                  <a:pt x="355595" y="82241"/>
                </a:lnTo>
                <a:lnTo>
                  <a:pt x="357978" y="83353"/>
                </a:lnTo>
                <a:lnTo>
                  <a:pt x="359567" y="84941"/>
                </a:lnTo>
                <a:lnTo>
                  <a:pt x="360997" y="86847"/>
                </a:lnTo>
                <a:lnTo>
                  <a:pt x="361791" y="89071"/>
                </a:lnTo>
                <a:lnTo>
                  <a:pt x="361950" y="91454"/>
                </a:lnTo>
                <a:lnTo>
                  <a:pt x="361473" y="93678"/>
                </a:lnTo>
                <a:lnTo>
                  <a:pt x="360361" y="96060"/>
                </a:lnTo>
                <a:lnTo>
                  <a:pt x="358772" y="97649"/>
                </a:lnTo>
                <a:lnTo>
                  <a:pt x="356866" y="98920"/>
                </a:lnTo>
                <a:lnTo>
                  <a:pt x="354641" y="99873"/>
                </a:lnTo>
                <a:lnTo>
                  <a:pt x="352258" y="100032"/>
                </a:lnTo>
                <a:lnTo>
                  <a:pt x="349875" y="99555"/>
                </a:lnTo>
                <a:lnTo>
                  <a:pt x="335733" y="95266"/>
                </a:lnTo>
                <a:lnTo>
                  <a:pt x="321274" y="91772"/>
                </a:lnTo>
                <a:lnTo>
                  <a:pt x="306974" y="89230"/>
                </a:lnTo>
                <a:lnTo>
                  <a:pt x="292515" y="87483"/>
                </a:lnTo>
                <a:lnTo>
                  <a:pt x="278057" y="86530"/>
                </a:lnTo>
                <a:lnTo>
                  <a:pt x="263598" y="86530"/>
                </a:lnTo>
                <a:lnTo>
                  <a:pt x="249298" y="87324"/>
                </a:lnTo>
                <a:lnTo>
                  <a:pt x="235156" y="88912"/>
                </a:lnTo>
                <a:lnTo>
                  <a:pt x="221174" y="91454"/>
                </a:lnTo>
                <a:lnTo>
                  <a:pt x="207351" y="94631"/>
                </a:lnTo>
                <a:lnTo>
                  <a:pt x="193527" y="98602"/>
                </a:lnTo>
                <a:lnTo>
                  <a:pt x="180022" y="103526"/>
                </a:lnTo>
                <a:lnTo>
                  <a:pt x="166993" y="109086"/>
                </a:lnTo>
                <a:lnTo>
                  <a:pt x="154123" y="115440"/>
                </a:lnTo>
                <a:lnTo>
                  <a:pt x="141571" y="122588"/>
                </a:lnTo>
                <a:lnTo>
                  <a:pt x="129336" y="130530"/>
                </a:lnTo>
                <a:lnTo>
                  <a:pt x="117578" y="139267"/>
                </a:lnTo>
                <a:lnTo>
                  <a:pt x="106297" y="148797"/>
                </a:lnTo>
                <a:lnTo>
                  <a:pt x="95493" y="158805"/>
                </a:lnTo>
                <a:lnTo>
                  <a:pt x="25899" y="228221"/>
                </a:lnTo>
                <a:lnTo>
                  <a:pt x="93427" y="295413"/>
                </a:lnTo>
                <a:lnTo>
                  <a:pt x="103596" y="304944"/>
                </a:lnTo>
                <a:lnTo>
                  <a:pt x="114400" y="314157"/>
                </a:lnTo>
                <a:lnTo>
                  <a:pt x="116307" y="315904"/>
                </a:lnTo>
                <a:lnTo>
                  <a:pt x="117260" y="317810"/>
                </a:lnTo>
                <a:lnTo>
                  <a:pt x="117896" y="320193"/>
                </a:lnTo>
                <a:lnTo>
                  <a:pt x="117737" y="322576"/>
                </a:lnTo>
                <a:lnTo>
                  <a:pt x="117260" y="324799"/>
                </a:lnTo>
                <a:lnTo>
                  <a:pt x="115989" y="326864"/>
                </a:lnTo>
                <a:lnTo>
                  <a:pt x="114400" y="328294"/>
                </a:lnTo>
                <a:lnTo>
                  <a:pt x="112812" y="329406"/>
                </a:lnTo>
                <a:lnTo>
                  <a:pt x="110746" y="330041"/>
                </a:lnTo>
                <a:lnTo>
                  <a:pt x="108839" y="330200"/>
                </a:lnTo>
                <a:lnTo>
                  <a:pt x="106774" y="330041"/>
                </a:lnTo>
                <a:lnTo>
                  <a:pt x="104867" y="329406"/>
                </a:lnTo>
                <a:lnTo>
                  <a:pt x="103119" y="328294"/>
                </a:lnTo>
                <a:lnTo>
                  <a:pt x="91520" y="318604"/>
                </a:lnTo>
                <a:lnTo>
                  <a:pt x="80557" y="308279"/>
                </a:lnTo>
                <a:lnTo>
                  <a:pt x="0" y="228221"/>
                </a:lnTo>
                <a:lnTo>
                  <a:pt x="82623" y="146097"/>
                </a:lnTo>
                <a:lnTo>
                  <a:pt x="93745" y="135613"/>
                </a:lnTo>
                <a:lnTo>
                  <a:pt x="105185" y="125924"/>
                </a:lnTo>
                <a:lnTo>
                  <a:pt x="117102" y="117028"/>
                </a:lnTo>
                <a:lnTo>
                  <a:pt x="129336" y="108768"/>
                </a:lnTo>
                <a:lnTo>
                  <a:pt x="142047" y="101302"/>
                </a:lnTo>
                <a:lnTo>
                  <a:pt x="155076" y="94472"/>
                </a:lnTo>
                <a:lnTo>
                  <a:pt x="168423" y="88595"/>
                </a:lnTo>
                <a:lnTo>
                  <a:pt x="182087" y="83353"/>
                </a:lnTo>
                <a:lnTo>
                  <a:pt x="195911" y="78905"/>
                </a:lnTo>
                <a:lnTo>
                  <a:pt x="209893" y="75251"/>
                </a:lnTo>
                <a:lnTo>
                  <a:pt x="224193" y="72233"/>
                </a:lnTo>
                <a:lnTo>
                  <a:pt x="238652" y="70010"/>
                </a:lnTo>
                <a:lnTo>
                  <a:pt x="253111" y="68739"/>
                </a:lnTo>
                <a:close/>
                <a:moveTo>
                  <a:pt x="492596" y="0"/>
                </a:moveTo>
                <a:lnTo>
                  <a:pt x="494820" y="319"/>
                </a:lnTo>
                <a:lnTo>
                  <a:pt x="497044" y="1114"/>
                </a:lnTo>
                <a:lnTo>
                  <a:pt x="499109" y="2547"/>
                </a:lnTo>
                <a:lnTo>
                  <a:pt x="500539" y="4616"/>
                </a:lnTo>
                <a:lnTo>
                  <a:pt x="501333" y="6685"/>
                </a:lnTo>
                <a:lnTo>
                  <a:pt x="501651" y="9072"/>
                </a:lnTo>
                <a:lnTo>
                  <a:pt x="501333" y="11300"/>
                </a:lnTo>
                <a:lnTo>
                  <a:pt x="500539" y="13528"/>
                </a:lnTo>
                <a:lnTo>
                  <a:pt x="499109" y="15438"/>
                </a:lnTo>
                <a:lnTo>
                  <a:pt x="74307" y="438779"/>
                </a:lnTo>
                <a:lnTo>
                  <a:pt x="72400" y="440211"/>
                </a:lnTo>
                <a:lnTo>
                  <a:pt x="70176" y="441166"/>
                </a:lnTo>
                <a:lnTo>
                  <a:pt x="67952" y="441325"/>
                </a:lnTo>
                <a:lnTo>
                  <a:pt x="65569" y="441166"/>
                </a:lnTo>
                <a:lnTo>
                  <a:pt x="63345" y="440211"/>
                </a:lnTo>
                <a:lnTo>
                  <a:pt x="61439" y="438779"/>
                </a:lnTo>
                <a:lnTo>
                  <a:pt x="59850" y="436710"/>
                </a:lnTo>
                <a:lnTo>
                  <a:pt x="59056" y="434641"/>
                </a:lnTo>
                <a:lnTo>
                  <a:pt x="58738" y="432254"/>
                </a:lnTo>
                <a:lnTo>
                  <a:pt x="59056" y="429866"/>
                </a:lnTo>
                <a:lnTo>
                  <a:pt x="59850" y="427797"/>
                </a:lnTo>
                <a:lnTo>
                  <a:pt x="61439" y="425728"/>
                </a:lnTo>
                <a:lnTo>
                  <a:pt x="486082" y="2547"/>
                </a:lnTo>
                <a:lnTo>
                  <a:pt x="488148" y="1114"/>
                </a:lnTo>
                <a:lnTo>
                  <a:pt x="490213" y="319"/>
                </a:lnTo>
                <a:close/>
              </a:path>
            </a:pathLst>
          </a:custGeom>
          <a:solidFill>
            <a:srgbClr val="118F50"/>
          </a:solidFill>
          <a:ln w="0">
            <a:solidFill>
              <a:srgbClr val="118F5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grpSp>
        <p:nvGrpSpPr>
          <p:cNvPr id="166" name="Group 133"/>
          <p:cNvGrpSpPr/>
          <p:nvPr/>
        </p:nvGrpSpPr>
        <p:grpSpPr>
          <a:xfrm>
            <a:off x="5689060" y="5003448"/>
            <a:ext cx="460375" cy="552451"/>
            <a:chOff x="5378450" y="1916113"/>
            <a:chExt cx="460375" cy="552451"/>
          </a:xfrm>
          <a:solidFill>
            <a:srgbClr val="118F50"/>
          </a:solidFill>
        </p:grpSpPr>
        <p:sp>
          <p:nvSpPr>
            <p:cNvPr id="167" name="Freeform 56"/>
            <p:cNvSpPr>
              <a:spLocks/>
            </p:cNvSpPr>
            <p:nvPr/>
          </p:nvSpPr>
          <p:spPr bwMode="auto">
            <a:xfrm>
              <a:off x="5378450" y="1916113"/>
              <a:ext cx="460375" cy="495300"/>
            </a:xfrm>
            <a:custGeom>
              <a:avLst/>
              <a:gdLst>
                <a:gd name="T0" fmla="*/ 1627 w 2899"/>
                <a:gd name="T1" fmla="*/ 12 h 3125"/>
                <a:gd name="T2" fmla="*/ 1835 w 2899"/>
                <a:gd name="T3" fmla="*/ 99 h 3125"/>
                <a:gd name="T4" fmla="*/ 1993 w 2899"/>
                <a:gd name="T5" fmla="*/ 256 h 3125"/>
                <a:gd name="T6" fmla="*/ 2080 w 2899"/>
                <a:gd name="T7" fmla="*/ 464 h 3125"/>
                <a:gd name="T8" fmla="*/ 2090 w 2899"/>
                <a:gd name="T9" fmla="*/ 1191 h 3125"/>
                <a:gd name="T10" fmla="*/ 2032 w 2899"/>
                <a:gd name="T11" fmla="*/ 1338 h 3125"/>
                <a:gd name="T12" fmla="*/ 2000 w 2899"/>
                <a:gd name="T13" fmla="*/ 1894 h 3125"/>
                <a:gd name="T14" fmla="*/ 2134 w 2899"/>
                <a:gd name="T15" fmla="*/ 1966 h 3125"/>
                <a:gd name="T16" fmla="*/ 2320 w 2899"/>
                <a:gd name="T17" fmla="*/ 2076 h 3125"/>
                <a:gd name="T18" fmla="*/ 2541 w 2899"/>
                <a:gd name="T19" fmla="*/ 2222 h 3125"/>
                <a:gd name="T20" fmla="*/ 2774 w 2899"/>
                <a:gd name="T21" fmla="*/ 2398 h 3125"/>
                <a:gd name="T22" fmla="*/ 2875 w 2899"/>
                <a:gd name="T23" fmla="*/ 2537 h 3125"/>
                <a:gd name="T24" fmla="*/ 2899 w 2899"/>
                <a:gd name="T25" fmla="*/ 3054 h 3125"/>
                <a:gd name="T26" fmla="*/ 2864 w 2899"/>
                <a:gd name="T27" fmla="*/ 3115 h 3125"/>
                <a:gd name="T28" fmla="*/ 2794 w 2899"/>
                <a:gd name="T29" fmla="*/ 3115 h 3125"/>
                <a:gd name="T30" fmla="*/ 2759 w 2899"/>
                <a:gd name="T31" fmla="*/ 3054 h 3125"/>
                <a:gd name="T32" fmla="*/ 2740 w 2899"/>
                <a:gd name="T33" fmla="*/ 2577 h 3125"/>
                <a:gd name="T34" fmla="*/ 2629 w 2899"/>
                <a:gd name="T35" fmla="*/ 2462 h 3125"/>
                <a:gd name="T36" fmla="*/ 2411 w 2899"/>
                <a:gd name="T37" fmla="*/ 2302 h 3125"/>
                <a:gd name="T38" fmla="*/ 2208 w 2899"/>
                <a:gd name="T39" fmla="*/ 2171 h 3125"/>
                <a:gd name="T40" fmla="*/ 2039 w 2899"/>
                <a:gd name="T41" fmla="*/ 2074 h 3125"/>
                <a:gd name="T42" fmla="*/ 1922 w 2899"/>
                <a:gd name="T43" fmla="*/ 2012 h 3125"/>
                <a:gd name="T44" fmla="*/ 1858 w 2899"/>
                <a:gd name="T45" fmla="*/ 1970 h 3125"/>
                <a:gd name="T46" fmla="*/ 1837 w 2899"/>
                <a:gd name="T47" fmla="*/ 1362 h 3125"/>
                <a:gd name="T48" fmla="*/ 1868 w 2899"/>
                <a:gd name="T49" fmla="*/ 1304 h 3125"/>
                <a:gd name="T50" fmla="*/ 1941 w 2899"/>
                <a:gd name="T51" fmla="*/ 1210 h 3125"/>
                <a:gd name="T52" fmla="*/ 1948 w 2899"/>
                <a:gd name="T53" fmla="*/ 530 h 3125"/>
                <a:gd name="T54" fmla="*/ 1883 w 2899"/>
                <a:gd name="T55" fmla="*/ 346 h 3125"/>
                <a:gd name="T56" fmla="*/ 1747 w 2899"/>
                <a:gd name="T57" fmla="*/ 210 h 3125"/>
                <a:gd name="T58" fmla="*/ 1562 w 2899"/>
                <a:gd name="T59" fmla="*/ 143 h 3125"/>
                <a:gd name="T60" fmla="*/ 1288 w 2899"/>
                <a:gd name="T61" fmla="*/ 152 h 3125"/>
                <a:gd name="T62" fmla="*/ 1113 w 2899"/>
                <a:gd name="T63" fmla="*/ 237 h 3125"/>
                <a:gd name="T64" fmla="*/ 993 w 2899"/>
                <a:gd name="T65" fmla="*/ 388 h 3125"/>
                <a:gd name="T66" fmla="*/ 947 w 2899"/>
                <a:gd name="T67" fmla="*/ 582 h 3125"/>
                <a:gd name="T68" fmla="*/ 969 w 2899"/>
                <a:gd name="T69" fmla="*/ 1238 h 3125"/>
                <a:gd name="T70" fmla="*/ 1043 w 2899"/>
                <a:gd name="T71" fmla="*/ 1316 h 3125"/>
                <a:gd name="T72" fmla="*/ 1062 w 2899"/>
                <a:gd name="T73" fmla="*/ 1911 h 3125"/>
                <a:gd name="T74" fmla="*/ 1026 w 2899"/>
                <a:gd name="T75" fmla="*/ 1985 h 3125"/>
                <a:gd name="T76" fmla="*/ 954 w 2899"/>
                <a:gd name="T77" fmla="*/ 2025 h 3125"/>
                <a:gd name="T78" fmla="*/ 822 w 2899"/>
                <a:gd name="T79" fmla="*/ 2095 h 3125"/>
                <a:gd name="T80" fmla="*/ 643 w 2899"/>
                <a:gd name="T81" fmla="*/ 2202 h 3125"/>
                <a:gd name="T82" fmla="*/ 434 w 2899"/>
                <a:gd name="T83" fmla="*/ 2340 h 3125"/>
                <a:gd name="T84" fmla="*/ 215 w 2899"/>
                <a:gd name="T85" fmla="*/ 2507 h 3125"/>
                <a:gd name="T86" fmla="*/ 149 w 2899"/>
                <a:gd name="T87" fmla="*/ 2605 h 3125"/>
                <a:gd name="T88" fmla="*/ 138 w 2899"/>
                <a:gd name="T89" fmla="*/ 3073 h 3125"/>
                <a:gd name="T90" fmla="*/ 89 w 2899"/>
                <a:gd name="T91" fmla="*/ 3121 h 3125"/>
                <a:gd name="T92" fmla="*/ 20 w 2899"/>
                <a:gd name="T93" fmla="*/ 3104 h 3125"/>
                <a:gd name="T94" fmla="*/ 0 w 2899"/>
                <a:gd name="T95" fmla="*/ 2665 h 3125"/>
                <a:gd name="T96" fmla="*/ 42 w 2899"/>
                <a:gd name="T97" fmla="*/ 2497 h 3125"/>
                <a:gd name="T98" fmla="*/ 183 w 2899"/>
                <a:gd name="T99" fmla="*/ 2351 h 3125"/>
                <a:gd name="T100" fmla="*/ 415 w 2899"/>
                <a:gd name="T101" fmla="*/ 2182 h 3125"/>
                <a:gd name="T102" fmla="*/ 629 w 2899"/>
                <a:gd name="T103" fmla="*/ 2046 h 3125"/>
                <a:gd name="T104" fmla="*/ 804 w 2899"/>
                <a:gd name="T105" fmla="*/ 1945 h 3125"/>
                <a:gd name="T106" fmla="*/ 921 w 2899"/>
                <a:gd name="T107" fmla="*/ 1882 h 3125"/>
                <a:gd name="T108" fmla="*/ 846 w 2899"/>
                <a:gd name="T109" fmla="*/ 1304 h 3125"/>
                <a:gd name="T110" fmla="*/ 807 w 2899"/>
                <a:gd name="T111" fmla="*/ 1149 h 3125"/>
                <a:gd name="T112" fmla="*/ 834 w 2899"/>
                <a:gd name="T113" fmla="*/ 409 h 3125"/>
                <a:gd name="T114" fmla="*/ 940 w 2899"/>
                <a:gd name="T115" fmla="*/ 212 h 3125"/>
                <a:gd name="T116" fmla="*/ 1112 w 2899"/>
                <a:gd name="T117" fmla="*/ 71 h 3125"/>
                <a:gd name="T118" fmla="*/ 1329 w 2899"/>
                <a:gd name="T119" fmla="*/ 3 h 3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99" h="3125">
                  <a:moveTo>
                    <a:pt x="1389" y="0"/>
                  </a:moveTo>
                  <a:lnTo>
                    <a:pt x="1510" y="0"/>
                  </a:lnTo>
                  <a:lnTo>
                    <a:pt x="1570" y="3"/>
                  </a:lnTo>
                  <a:lnTo>
                    <a:pt x="1627" y="12"/>
                  </a:lnTo>
                  <a:lnTo>
                    <a:pt x="1683" y="26"/>
                  </a:lnTo>
                  <a:lnTo>
                    <a:pt x="1737" y="45"/>
                  </a:lnTo>
                  <a:lnTo>
                    <a:pt x="1787" y="71"/>
                  </a:lnTo>
                  <a:lnTo>
                    <a:pt x="1835" y="99"/>
                  </a:lnTo>
                  <a:lnTo>
                    <a:pt x="1880" y="133"/>
                  </a:lnTo>
                  <a:lnTo>
                    <a:pt x="1921" y="171"/>
                  </a:lnTo>
                  <a:lnTo>
                    <a:pt x="1959" y="212"/>
                  </a:lnTo>
                  <a:lnTo>
                    <a:pt x="1993" y="256"/>
                  </a:lnTo>
                  <a:lnTo>
                    <a:pt x="2021" y="305"/>
                  </a:lnTo>
                  <a:lnTo>
                    <a:pt x="2046" y="355"/>
                  </a:lnTo>
                  <a:lnTo>
                    <a:pt x="2065" y="409"/>
                  </a:lnTo>
                  <a:lnTo>
                    <a:pt x="2080" y="464"/>
                  </a:lnTo>
                  <a:lnTo>
                    <a:pt x="2089" y="522"/>
                  </a:lnTo>
                  <a:lnTo>
                    <a:pt x="2092" y="582"/>
                  </a:lnTo>
                  <a:lnTo>
                    <a:pt x="2092" y="1149"/>
                  </a:lnTo>
                  <a:lnTo>
                    <a:pt x="2090" y="1191"/>
                  </a:lnTo>
                  <a:lnTo>
                    <a:pt x="2082" y="1230"/>
                  </a:lnTo>
                  <a:lnTo>
                    <a:pt x="2070" y="1269"/>
                  </a:lnTo>
                  <a:lnTo>
                    <a:pt x="2053" y="1304"/>
                  </a:lnTo>
                  <a:lnTo>
                    <a:pt x="2032" y="1338"/>
                  </a:lnTo>
                  <a:lnTo>
                    <a:pt x="2006" y="1370"/>
                  </a:lnTo>
                  <a:lnTo>
                    <a:pt x="1978" y="1397"/>
                  </a:lnTo>
                  <a:lnTo>
                    <a:pt x="1978" y="1882"/>
                  </a:lnTo>
                  <a:lnTo>
                    <a:pt x="2000" y="1894"/>
                  </a:lnTo>
                  <a:lnTo>
                    <a:pt x="2027" y="1909"/>
                  </a:lnTo>
                  <a:lnTo>
                    <a:pt x="2059" y="1926"/>
                  </a:lnTo>
                  <a:lnTo>
                    <a:pt x="2095" y="1945"/>
                  </a:lnTo>
                  <a:lnTo>
                    <a:pt x="2134" y="1966"/>
                  </a:lnTo>
                  <a:lnTo>
                    <a:pt x="2176" y="1990"/>
                  </a:lnTo>
                  <a:lnTo>
                    <a:pt x="2221" y="2016"/>
                  </a:lnTo>
                  <a:lnTo>
                    <a:pt x="2270" y="2046"/>
                  </a:lnTo>
                  <a:lnTo>
                    <a:pt x="2320" y="2076"/>
                  </a:lnTo>
                  <a:lnTo>
                    <a:pt x="2374" y="2109"/>
                  </a:lnTo>
                  <a:lnTo>
                    <a:pt x="2428" y="2145"/>
                  </a:lnTo>
                  <a:lnTo>
                    <a:pt x="2484" y="2182"/>
                  </a:lnTo>
                  <a:lnTo>
                    <a:pt x="2541" y="2222"/>
                  </a:lnTo>
                  <a:lnTo>
                    <a:pt x="2599" y="2263"/>
                  </a:lnTo>
                  <a:lnTo>
                    <a:pt x="2658" y="2306"/>
                  </a:lnTo>
                  <a:lnTo>
                    <a:pt x="2716" y="2351"/>
                  </a:lnTo>
                  <a:lnTo>
                    <a:pt x="2774" y="2398"/>
                  </a:lnTo>
                  <a:lnTo>
                    <a:pt x="2806" y="2428"/>
                  </a:lnTo>
                  <a:lnTo>
                    <a:pt x="2834" y="2461"/>
                  </a:lnTo>
                  <a:lnTo>
                    <a:pt x="2857" y="2498"/>
                  </a:lnTo>
                  <a:lnTo>
                    <a:pt x="2875" y="2537"/>
                  </a:lnTo>
                  <a:lnTo>
                    <a:pt x="2888" y="2578"/>
                  </a:lnTo>
                  <a:lnTo>
                    <a:pt x="2897" y="2621"/>
                  </a:lnTo>
                  <a:lnTo>
                    <a:pt x="2899" y="2665"/>
                  </a:lnTo>
                  <a:lnTo>
                    <a:pt x="2899" y="3054"/>
                  </a:lnTo>
                  <a:lnTo>
                    <a:pt x="2897" y="3073"/>
                  </a:lnTo>
                  <a:lnTo>
                    <a:pt x="2889" y="3090"/>
                  </a:lnTo>
                  <a:lnTo>
                    <a:pt x="2879" y="3104"/>
                  </a:lnTo>
                  <a:lnTo>
                    <a:pt x="2864" y="3115"/>
                  </a:lnTo>
                  <a:lnTo>
                    <a:pt x="2848" y="3121"/>
                  </a:lnTo>
                  <a:lnTo>
                    <a:pt x="2829" y="3125"/>
                  </a:lnTo>
                  <a:lnTo>
                    <a:pt x="2810" y="3121"/>
                  </a:lnTo>
                  <a:lnTo>
                    <a:pt x="2794" y="3115"/>
                  </a:lnTo>
                  <a:lnTo>
                    <a:pt x="2779" y="3104"/>
                  </a:lnTo>
                  <a:lnTo>
                    <a:pt x="2768" y="3090"/>
                  </a:lnTo>
                  <a:lnTo>
                    <a:pt x="2761" y="3073"/>
                  </a:lnTo>
                  <a:lnTo>
                    <a:pt x="2759" y="3054"/>
                  </a:lnTo>
                  <a:lnTo>
                    <a:pt x="2759" y="2665"/>
                  </a:lnTo>
                  <a:lnTo>
                    <a:pt x="2757" y="2634"/>
                  </a:lnTo>
                  <a:lnTo>
                    <a:pt x="2750" y="2605"/>
                  </a:lnTo>
                  <a:lnTo>
                    <a:pt x="2740" y="2577"/>
                  </a:lnTo>
                  <a:lnTo>
                    <a:pt x="2725" y="2551"/>
                  </a:lnTo>
                  <a:lnTo>
                    <a:pt x="2706" y="2528"/>
                  </a:lnTo>
                  <a:lnTo>
                    <a:pt x="2684" y="2507"/>
                  </a:lnTo>
                  <a:lnTo>
                    <a:pt x="2629" y="2462"/>
                  </a:lnTo>
                  <a:lnTo>
                    <a:pt x="2574" y="2419"/>
                  </a:lnTo>
                  <a:lnTo>
                    <a:pt x="2520" y="2379"/>
                  </a:lnTo>
                  <a:lnTo>
                    <a:pt x="2465" y="2340"/>
                  </a:lnTo>
                  <a:lnTo>
                    <a:pt x="2411" y="2302"/>
                  </a:lnTo>
                  <a:lnTo>
                    <a:pt x="2358" y="2266"/>
                  </a:lnTo>
                  <a:lnTo>
                    <a:pt x="2306" y="2234"/>
                  </a:lnTo>
                  <a:lnTo>
                    <a:pt x="2256" y="2202"/>
                  </a:lnTo>
                  <a:lnTo>
                    <a:pt x="2208" y="2171"/>
                  </a:lnTo>
                  <a:lnTo>
                    <a:pt x="2161" y="2144"/>
                  </a:lnTo>
                  <a:lnTo>
                    <a:pt x="2118" y="2119"/>
                  </a:lnTo>
                  <a:lnTo>
                    <a:pt x="2077" y="2095"/>
                  </a:lnTo>
                  <a:lnTo>
                    <a:pt x="2039" y="2074"/>
                  </a:lnTo>
                  <a:lnTo>
                    <a:pt x="2004" y="2055"/>
                  </a:lnTo>
                  <a:lnTo>
                    <a:pt x="1973" y="2038"/>
                  </a:lnTo>
                  <a:lnTo>
                    <a:pt x="1945" y="2025"/>
                  </a:lnTo>
                  <a:lnTo>
                    <a:pt x="1922" y="2012"/>
                  </a:lnTo>
                  <a:lnTo>
                    <a:pt x="1904" y="2004"/>
                  </a:lnTo>
                  <a:lnTo>
                    <a:pt x="1890" y="1996"/>
                  </a:lnTo>
                  <a:lnTo>
                    <a:pt x="1873" y="1985"/>
                  </a:lnTo>
                  <a:lnTo>
                    <a:pt x="1858" y="1970"/>
                  </a:lnTo>
                  <a:lnTo>
                    <a:pt x="1846" y="1952"/>
                  </a:lnTo>
                  <a:lnTo>
                    <a:pt x="1839" y="1932"/>
                  </a:lnTo>
                  <a:lnTo>
                    <a:pt x="1837" y="1911"/>
                  </a:lnTo>
                  <a:lnTo>
                    <a:pt x="1837" y="1362"/>
                  </a:lnTo>
                  <a:lnTo>
                    <a:pt x="1839" y="1346"/>
                  </a:lnTo>
                  <a:lnTo>
                    <a:pt x="1845" y="1330"/>
                  </a:lnTo>
                  <a:lnTo>
                    <a:pt x="1855" y="1316"/>
                  </a:lnTo>
                  <a:lnTo>
                    <a:pt x="1868" y="1304"/>
                  </a:lnTo>
                  <a:lnTo>
                    <a:pt x="1893" y="1285"/>
                  </a:lnTo>
                  <a:lnTo>
                    <a:pt x="1913" y="1263"/>
                  </a:lnTo>
                  <a:lnTo>
                    <a:pt x="1929" y="1238"/>
                  </a:lnTo>
                  <a:lnTo>
                    <a:pt x="1941" y="1210"/>
                  </a:lnTo>
                  <a:lnTo>
                    <a:pt x="1948" y="1181"/>
                  </a:lnTo>
                  <a:lnTo>
                    <a:pt x="1952" y="1149"/>
                  </a:lnTo>
                  <a:lnTo>
                    <a:pt x="1952" y="582"/>
                  </a:lnTo>
                  <a:lnTo>
                    <a:pt x="1948" y="530"/>
                  </a:lnTo>
                  <a:lnTo>
                    <a:pt x="1940" y="481"/>
                  </a:lnTo>
                  <a:lnTo>
                    <a:pt x="1925" y="433"/>
                  </a:lnTo>
                  <a:lnTo>
                    <a:pt x="1906" y="388"/>
                  </a:lnTo>
                  <a:lnTo>
                    <a:pt x="1883" y="346"/>
                  </a:lnTo>
                  <a:lnTo>
                    <a:pt x="1855" y="306"/>
                  </a:lnTo>
                  <a:lnTo>
                    <a:pt x="1822" y="270"/>
                  </a:lnTo>
                  <a:lnTo>
                    <a:pt x="1786" y="237"/>
                  </a:lnTo>
                  <a:lnTo>
                    <a:pt x="1747" y="210"/>
                  </a:lnTo>
                  <a:lnTo>
                    <a:pt x="1704" y="186"/>
                  </a:lnTo>
                  <a:lnTo>
                    <a:pt x="1659" y="167"/>
                  </a:lnTo>
                  <a:lnTo>
                    <a:pt x="1611" y="152"/>
                  </a:lnTo>
                  <a:lnTo>
                    <a:pt x="1562" y="143"/>
                  </a:lnTo>
                  <a:lnTo>
                    <a:pt x="1510" y="140"/>
                  </a:lnTo>
                  <a:lnTo>
                    <a:pt x="1389" y="140"/>
                  </a:lnTo>
                  <a:lnTo>
                    <a:pt x="1337" y="143"/>
                  </a:lnTo>
                  <a:lnTo>
                    <a:pt x="1288" y="152"/>
                  </a:lnTo>
                  <a:lnTo>
                    <a:pt x="1240" y="167"/>
                  </a:lnTo>
                  <a:lnTo>
                    <a:pt x="1195" y="186"/>
                  </a:lnTo>
                  <a:lnTo>
                    <a:pt x="1153" y="209"/>
                  </a:lnTo>
                  <a:lnTo>
                    <a:pt x="1113" y="237"/>
                  </a:lnTo>
                  <a:lnTo>
                    <a:pt x="1077" y="270"/>
                  </a:lnTo>
                  <a:lnTo>
                    <a:pt x="1044" y="306"/>
                  </a:lnTo>
                  <a:lnTo>
                    <a:pt x="1017" y="345"/>
                  </a:lnTo>
                  <a:lnTo>
                    <a:pt x="993" y="388"/>
                  </a:lnTo>
                  <a:lnTo>
                    <a:pt x="974" y="433"/>
                  </a:lnTo>
                  <a:lnTo>
                    <a:pt x="959" y="481"/>
                  </a:lnTo>
                  <a:lnTo>
                    <a:pt x="951" y="530"/>
                  </a:lnTo>
                  <a:lnTo>
                    <a:pt x="947" y="582"/>
                  </a:lnTo>
                  <a:lnTo>
                    <a:pt x="947" y="1149"/>
                  </a:lnTo>
                  <a:lnTo>
                    <a:pt x="951" y="1181"/>
                  </a:lnTo>
                  <a:lnTo>
                    <a:pt x="958" y="1210"/>
                  </a:lnTo>
                  <a:lnTo>
                    <a:pt x="969" y="1238"/>
                  </a:lnTo>
                  <a:lnTo>
                    <a:pt x="986" y="1263"/>
                  </a:lnTo>
                  <a:lnTo>
                    <a:pt x="1006" y="1285"/>
                  </a:lnTo>
                  <a:lnTo>
                    <a:pt x="1031" y="1304"/>
                  </a:lnTo>
                  <a:lnTo>
                    <a:pt x="1043" y="1316"/>
                  </a:lnTo>
                  <a:lnTo>
                    <a:pt x="1054" y="1330"/>
                  </a:lnTo>
                  <a:lnTo>
                    <a:pt x="1060" y="1346"/>
                  </a:lnTo>
                  <a:lnTo>
                    <a:pt x="1062" y="1362"/>
                  </a:lnTo>
                  <a:lnTo>
                    <a:pt x="1062" y="1911"/>
                  </a:lnTo>
                  <a:lnTo>
                    <a:pt x="1060" y="1932"/>
                  </a:lnTo>
                  <a:lnTo>
                    <a:pt x="1053" y="1952"/>
                  </a:lnTo>
                  <a:lnTo>
                    <a:pt x="1041" y="1970"/>
                  </a:lnTo>
                  <a:lnTo>
                    <a:pt x="1026" y="1985"/>
                  </a:lnTo>
                  <a:lnTo>
                    <a:pt x="1008" y="1996"/>
                  </a:lnTo>
                  <a:lnTo>
                    <a:pt x="995" y="2004"/>
                  </a:lnTo>
                  <a:lnTo>
                    <a:pt x="977" y="2013"/>
                  </a:lnTo>
                  <a:lnTo>
                    <a:pt x="954" y="2025"/>
                  </a:lnTo>
                  <a:lnTo>
                    <a:pt x="926" y="2038"/>
                  </a:lnTo>
                  <a:lnTo>
                    <a:pt x="895" y="2055"/>
                  </a:lnTo>
                  <a:lnTo>
                    <a:pt x="860" y="2074"/>
                  </a:lnTo>
                  <a:lnTo>
                    <a:pt x="822" y="2095"/>
                  </a:lnTo>
                  <a:lnTo>
                    <a:pt x="781" y="2119"/>
                  </a:lnTo>
                  <a:lnTo>
                    <a:pt x="738" y="2144"/>
                  </a:lnTo>
                  <a:lnTo>
                    <a:pt x="691" y="2172"/>
                  </a:lnTo>
                  <a:lnTo>
                    <a:pt x="643" y="2202"/>
                  </a:lnTo>
                  <a:lnTo>
                    <a:pt x="593" y="2234"/>
                  </a:lnTo>
                  <a:lnTo>
                    <a:pt x="541" y="2267"/>
                  </a:lnTo>
                  <a:lnTo>
                    <a:pt x="488" y="2302"/>
                  </a:lnTo>
                  <a:lnTo>
                    <a:pt x="434" y="2340"/>
                  </a:lnTo>
                  <a:lnTo>
                    <a:pt x="379" y="2379"/>
                  </a:lnTo>
                  <a:lnTo>
                    <a:pt x="325" y="2419"/>
                  </a:lnTo>
                  <a:lnTo>
                    <a:pt x="270" y="2462"/>
                  </a:lnTo>
                  <a:lnTo>
                    <a:pt x="215" y="2507"/>
                  </a:lnTo>
                  <a:lnTo>
                    <a:pt x="193" y="2528"/>
                  </a:lnTo>
                  <a:lnTo>
                    <a:pt x="174" y="2551"/>
                  </a:lnTo>
                  <a:lnTo>
                    <a:pt x="159" y="2577"/>
                  </a:lnTo>
                  <a:lnTo>
                    <a:pt x="149" y="2605"/>
                  </a:lnTo>
                  <a:lnTo>
                    <a:pt x="142" y="2634"/>
                  </a:lnTo>
                  <a:lnTo>
                    <a:pt x="140" y="2665"/>
                  </a:lnTo>
                  <a:lnTo>
                    <a:pt x="140" y="3054"/>
                  </a:lnTo>
                  <a:lnTo>
                    <a:pt x="138" y="3073"/>
                  </a:lnTo>
                  <a:lnTo>
                    <a:pt x="131" y="3090"/>
                  </a:lnTo>
                  <a:lnTo>
                    <a:pt x="119" y="3104"/>
                  </a:lnTo>
                  <a:lnTo>
                    <a:pt x="105" y="3115"/>
                  </a:lnTo>
                  <a:lnTo>
                    <a:pt x="89" y="3121"/>
                  </a:lnTo>
                  <a:lnTo>
                    <a:pt x="70" y="3125"/>
                  </a:lnTo>
                  <a:lnTo>
                    <a:pt x="51" y="3121"/>
                  </a:lnTo>
                  <a:lnTo>
                    <a:pt x="35" y="3115"/>
                  </a:lnTo>
                  <a:lnTo>
                    <a:pt x="20" y="3104"/>
                  </a:lnTo>
                  <a:lnTo>
                    <a:pt x="9" y="3090"/>
                  </a:lnTo>
                  <a:lnTo>
                    <a:pt x="2" y="3073"/>
                  </a:lnTo>
                  <a:lnTo>
                    <a:pt x="0" y="3054"/>
                  </a:lnTo>
                  <a:lnTo>
                    <a:pt x="0" y="2665"/>
                  </a:lnTo>
                  <a:lnTo>
                    <a:pt x="2" y="2621"/>
                  </a:lnTo>
                  <a:lnTo>
                    <a:pt x="11" y="2577"/>
                  </a:lnTo>
                  <a:lnTo>
                    <a:pt x="24" y="2536"/>
                  </a:lnTo>
                  <a:lnTo>
                    <a:pt x="42" y="2497"/>
                  </a:lnTo>
                  <a:lnTo>
                    <a:pt x="65" y="2461"/>
                  </a:lnTo>
                  <a:lnTo>
                    <a:pt x="93" y="2428"/>
                  </a:lnTo>
                  <a:lnTo>
                    <a:pt x="125" y="2398"/>
                  </a:lnTo>
                  <a:lnTo>
                    <a:pt x="183" y="2351"/>
                  </a:lnTo>
                  <a:lnTo>
                    <a:pt x="241" y="2306"/>
                  </a:lnTo>
                  <a:lnTo>
                    <a:pt x="300" y="2263"/>
                  </a:lnTo>
                  <a:lnTo>
                    <a:pt x="358" y="2222"/>
                  </a:lnTo>
                  <a:lnTo>
                    <a:pt x="415" y="2182"/>
                  </a:lnTo>
                  <a:lnTo>
                    <a:pt x="471" y="2145"/>
                  </a:lnTo>
                  <a:lnTo>
                    <a:pt x="525" y="2109"/>
                  </a:lnTo>
                  <a:lnTo>
                    <a:pt x="579" y="2076"/>
                  </a:lnTo>
                  <a:lnTo>
                    <a:pt x="629" y="2046"/>
                  </a:lnTo>
                  <a:lnTo>
                    <a:pt x="678" y="2016"/>
                  </a:lnTo>
                  <a:lnTo>
                    <a:pt x="723" y="1990"/>
                  </a:lnTo>
                  <a:lnTo>
                    <a:pt x="765" y="1966"/>
                  </a:lnTo>
                  <a:lnTo>
                    <a:pt x="804" y="1945"/>
                  </a:lnTo>
                  <a:lnTo>
                    <a:pt x="840" y="1926"/>
                  </a:lnTo>
                  <a:lnTo>
                    <a:pt x="871" y="1909"/>
                  </a:lnTo>
                  <a:lnTo>
                    <a:pt x="899" y="1894"/>
                  </a:lnTo>
                  <a:lnTo>
                    <a:pt x="921" y="1882"/>
                  </a:lnTo>
                  <a:lnTo>
                    <a:pt x="921" y="1397"/>
                  </a:lnTo>
                  <a:lnTo>
                    <a:pt x="893" y="1370"/>
                  </a:lnTo>
                  <a:lnTo>
                    <a:pt x="867" y="1338"/>
                  </a:lnTo>
                  <a:lnTo>
                    <a:pt x="846" y="1304"/>
                  </a:lnTo>
                  <a:lnTo>
                    <a:pt x="829" y="1269"/>
                  </a:lnTo>
                  <a:lnTo>
                    <a:pt x="817" y="1230"/>
                  </a:lnTo>
                  <a:lnTo>
                    <a:pt x="809" y="1191"/>
                  </a:lnTo>
                  <a:lnTo>
                    <a:pt x="807" y="1149"/>
                  </a:lnTo>
                  <a:lnTo>
                    <a:pt x="807" y="582"/>
                  </a:lnTo>
                  <a:lnTo>
                    <a:pt x="810" y="522"/>
                  </a:lnTo>
                  <a:lnTo>
                    <a:pt x="819" y="465"/>
                  </a:lnTo>
                  <a:lnTo>
                    <a:pt x="834" y="409"/>
                  </a:lnTo>
                  <a:lnTo>
                    <a:pt x="853" y="355"/>
                  </a:lnTo>
                  <a:lnTo>
                    <a:pt x="878" y="305"/>
                  </a:lnTo>
                  <a:lnTo>
                    <a:pt x="906" y="257"/>
                  </a:lnTo>
                  <a:lnTo>
                    <a:pt x="940" y="212"/>
                  </a:lnTo>
                  <a:lnTo>
                    <a:pt x="978" y="171"/>
                  </a:lnTo>
                  <a:lnTo>
                    <a:pt x="1019" y="133"/>
                  </a:lnTo>
                  <a:lnTo>
                    <a:pt x="1063" y="99"/>
                  </a:lnTo>
                  <a:lnTo>
                    <a:pt x="1112" y="71"/>
                  </a:lnTo>
                  <a:lnTo>
                    <a:pt x="1162" y="45"/>
                  </a:lnTo>
                  <a:lnTo>
                    <a:pt x="1216" y="26"/>
                  </a:lnTo>
                  <a:lnTo>
                    <a:pt x="1271" y="12"/>
                  </a:lnTo>
                  <a:lnTo>
                    <a:pt x="1329" y="3"/>
                  </a:lnTo>
                  <a:lnTo>
                    <a:pt x="1389" y="0"/>
                  </a:lnTo>
                  <a:close/>
                </a:path>
              </a:pathLst>
            </a:custGeom>
            <a:grpFill/>
            <a:ln w="0">
              <a:solidFill>
                <a:srgbClr val="118F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68" name="Freeform 57"/>
            <p:cNvSpPr>
              <a:spLocks/>
            </p:cNvSpPr>
            <p:nvPr/>
          </p:nvSpPr>
          <p:spPr bwMode="auto">
            <a:xfrm>
              <a:off x="5524500" y="2343151"/>
              <a:ext cx="168275" cy="125413"/>
            </a:xfrm>
            <a:custGeom>
              <a:avLst/>
              <a:gdLst>
                <a:gd name="T0" fmla="*/ 988 w 1059"/>
                <a:gd name="T1" fmla="*/ 0 h 786"/>
                <a:gd name="T2" fmla="*/ 1006 w 1059"/>
                <a:gd name="T3" fmla="*/ 2 h 786"/>
                <a:gd name="T4" fmla="*/ 1023 w 1059"/>
                <a:gd name="T5" fmla="*/ 9 h 786"/>
                <a:gd name="T6" fmla="*/ 1038 w 1059"/>
                <a:gd name="T7" fmla="*/ 20 h 786"/>
                <a:gd name="T8" fmla="*/ 1050 w 1059"/>
                <a:gd name="T9" fmla="*/ 35 h 786"/>
                <a:gd name="T10" fmla="*/ 1057 w 1059"/>
                <a:gd name="T11" fmla="*/ 52 h 786"/>
                <a:gd name="T12" fmla="*/ 1059 w 1059"/>
                <a:gd name="T13" fmla="*/ 70 h 786"/>
                <a:gd name="T14" fmla="*/ 1057 w 1059"/>
                <a:gd name="T15" fmla="*/ 88 h 786"/>
                <a:gd name="T16" fmla="*/ 1050 w 1059"/>
                <a:gd name="T17" fmla="*/ 105 h 786"/>
                <a:gd name="T18" fmla="*/ 1038 w 1059"/>
                <a:gd name="T19" fmla="*/ 120 h 786"/>
                <a:gd name="T20" fmla="*/ 393 w 1059"/>
                <a:gd name="T21" fmla="*/ 765 h 786"/>
                <a:gd name="T22" fmla="*/ 378 w 1059"/>
                <a:gd name="T23" fmla="*/ 777 h 786"/>
                <a:gd name="T24" fmla="*/ 361 w 1059"/>
                <a:gd name="T25" fmla="*/ 784 h 786"/>
                <a:gd name="T26" fmla="*/ 343 w 1059"/>
                <a:gd name="T27" fmla="*/ 786 h 786"/>
                <a:gd name="T28" fmla="*/ 326 w 1059"/>
                <a:gd name="T29" fmla="*/ 784 h 786"/>
                <a:gd name="T30" fmla="*/ 309 w 1059"/>
                <a:gd name="T31" fmla="*/ 777 h 786"/>
                <a:gd name="T32" fmla="*/ 294 w 1059"/>
                <a:gd name="T33" fmla="*/ 765 h 786"/>
                <a:gd name="T34" fmla="*/ 21 w 1059"/>
                <a:gd name="T35" fmla="*/ 492 h 786"/>
                <a:gd name="T36" fmla="*/ 9 w 1059"/>
                <a:gd name="T37" fmla="*/ 477 h 786"/>
                <a:gd name="T38" fmla="*/ 2 w 1059"/>
                <a:gd name="T39" fmla="*/ 460 h 786"/>
                <a:gd name="T40" fmla="*/ 0 w 1059"/>
                <a:gd name="T41" fmla="*/ 442 h 786"/>
                <a:gd name="T42" fmla="*/ 2 w 1059"/>
                <a:gd name="T43" fmla="*/ 424 h 786"/>
                <a:gd name="T44" fmla="*/ 9 w 1059"/>
                <a:gd name="T45" fmla="*/ 407 h 786"/>
                <a:gd name="T46" fmla="*/ 21 w 1059"/>
                <a:gd name="T47" fmla="*/ 393 h 786"/>
                <a:gd name="T48" fmla="*/ 36 w 1059"/>
                <a:gd name="T49" fmla="*/ 381 h 786"/>
                <a:gd name="T50" fmla="*/ 53 w 1059"/>
                <a:gd name="T51" fmla="*/ 374 h 786"/>
                <a:gd name="T52" fmla="*/ 71 w 1059"/>
                <a:gd name="T53" fmla="*/ 372 h 786"/>
                <a:gd name="T54" fmla="*/ 88 w 1059"/>
                <a:gd name="T55" fmla="*/ 374 h 786"/>
                <a:gd name="T56" fmla="*/ 105 w 1059"/>
                <a:gd name="T57" fmla="*/ 381 h 786"/>
                <a:gd name="T58" fmla="*/ 120 w 1059"/>
                <a:gd name="T59" fmla="*/ 393 h 786"/>
                <a:gd name="T60" fmla="*/ 343 w 1059"/>
                <a:gd name="T61" fmla="*/ 616 h 786"/>
                <a:gd name="T62" fmla="*/ 939 w 1059"/>
                <a:gd name="T63" fmla="*/ 20 h 786"/>
                <a:gd name="T64" fmla="*/ 954 w 1059"/>
                <a:gd name="T65" fmla="*/ 9 h 786"/>
                <a:gd name="T66" fmla="*/ 970 w 1059"/>
                <a:gd name="T67" fmla="*/ 2 h 786"/>
                <a:gd name="T68" fmla="*/ 988 w 1059"/>
                <a:gd name="T69" fmla="*/ 0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9" h="786">
                  <a:moveTo>
                    <a:pt x="988" y="0"/>
                  </a:moveTo>
                  <a:lnTo>
                    <a:pt x="1006" y="2"/>
                  </a:lnTo>
                  <a:lnTo>
                    <a:pt x="1023" y="9"/>
                  </a:lnTo>
                  <a:lnTo>
                    <a:pt x="1038" y="20"/>
                  </a:lnTo>
                  <a:lnTo>
                    <a:pt x="1050" y="35"/>
                  </a:lnTo>
                  <a:lnTo>
                    <a:pt x="1057" y="52"/>
                  </a:lnTo>
                  <a:lnTo>
                    <a:pt x="1059" y="70"/>
                  </a:lnTo>
                  <a:lnTo>
                    <a:pt x="1057" y="88"/>
                  </a:lnTo>
                  <a:lnTo>
                    <a:pt x="1050" y="105"/>
                  </a:lnTo>
                  <a:lnTo>
                    <a:pt x="1038" y="120"/>
                  </a:lnTo>
                  <a:lnTo>
                    <a:pt x="393" y="765"/>
                  </a:lnTo>
                  <a:lnTo>
                    <a:pt x="378" y="777"/>
                  </a:lnTo>
                  <a:lnTo>
                    <a:pt x="361" y="784"/>
                  </a:lnTo>
                  <a:lnTo>
                    <a:pt x="343" y="786"/>
                  </a:lnTo>
                  <a:lnTo>
                    <a:pt x="326" y="784"/>
                  </a:lnTo>
                  <a:lnTo>
                    <a:pt x="309" y="777"/>
                  </a:lnTo>
                  <a:lnTo>
                    <a:pt x="294" y="765"/>
                  </a:lnTo>
                  <a:lnTo>
                    <a:pt x="21" y="492"/>
                  </a:lnTo>
                  <a:lnTo>
                    <a:pt x="9" y="477"/>
                  </a:lnTo>
                  <a:lnTo>
                    <a:pt x="2" y="460"/>
                  </a:lnTo>
                  <a:lnTo>
                    <a:pt x="0" y="442"/>
                  </a:lnTo>
                  <a:lnTo>
                    <a:pt x="2" y="424"/>
                  </a:lnTo>
                  <a:lnTo>
                    <a:pt x="9" y="407"/>
                  </a:lnTo>
                  <a:lnTo>
                    <a:pt x="21" y="393"/>
                  </a:lnTo>
                  <a:lnTo>
                    <a:pt x="36" y="381"/>
                  </a:lnTo>
                  <a:lnTo>
                    <a:pt x="53" y="374"/>
                  </a:lnTo>
                  <a:lnTo>
                    <a:pt x="71" y="372"/>
                  </a:lnTo>
                  <a:lnTo>
                    <a:pt x="88" y="374"/>
                  </a:lnTo>
                  <a:lnTo>
                    <a:pt x="105" y="381"/>
                  </a:lnTo>
                  <a:lnTo>
                    <a:pt x="120" y="393"/>
                  </a:lnTo>
                  <a:lnTo>
                    <a:pt x="343" y="616"/>
                  </a:lnTo>
                  <a:lnTo>
                    <a:pt x="939" y="20"/>
                  </a:lnTo>
                  <a:lnTo>
                    <a:pt x="954" y="9"/>
                  </a:lnTo>
                  <a:lnTo>
                    <a:pt x="970" y="2"/>
                  </a:lnTo>
                  <a:lnTo>
                    <a:pt x="988" y="0"/>
                  </a:lnTo>
                  <a:close/>
                </a:path>
              </a:pathLst>
            </a:custGeom>
            <a:grpFill/>
            <a:ln w="0">
              <a:solidFill>
                <a:srgbClr val="118F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36AF5A46-CB07-4ED0-945B-323A07F04B4F}"/>
              </a:ext>
            </a:extLst>
          </p:cNvPr>
          <p:cNvSpPr/>
          <p:nvPr/>
        </p:nvSpPr>
        <p:spPr>
          <a:xfrm>
            <a:off x="341654" y="3833646"/>
            <a:ext cx="1979175" cy="43088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latin typeface="Arial" panose="020B0604020202020204" pitchFamily="34" charset="0"/>
                <a:ea typeface="Segoe UI" panose="020B0502040204020203" pitchFamily="34" charset="0"/>
              </a:rPr>
              <a:t>Ежемесячная  </a:t>
            </a:r>
          </a:p>
          <a:p>
            <a:pPr algn="ctr"/>
            <a:r>
              <a:rPr lang="ru-RU" sz="1100" b="1" dirty="0">
                <a:latin typeface="Arial" panose="020B0604020202020204" pitchFamily="34" charset="0"/>
                <a:ea typeface="Segoe UI" panose="020B0502040204020203" pitchFamily="34" charset="0"/>
              </a:rPr>
              <a:t>оплата (руб.)</a:t>
            </a:r>
          </a:p>
        </p:txBody>
      </p:sp>
      <p:pic>
        <p:nvPicPr>
          <p:cNvPr id="57" name="Picture 7" descr="Covers Stripes 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185"/>
          <a:stretch>
            <a:fillRect/>
          </a:stretch>
        </p:blipFill>
        <p:spPr bwMode="auto">
          <a:xfrm>
            <a:off x="-12700" y="646113"/>
            <a:ext cx="9918700" cy="5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6430963"/>
            <a:ext cx="22637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Title 4"/>
          <p:cNvSpPr txBox="1">
            <a:spLocks/>
          </p:cNvSpPr>
          <p:nvPr/>
        </p:nvSpPr>
        <p:spPr>
          <a:xfrm>
            <a:off x="-15875" y="276225"/>
            <a:ext cx="9721850" cy="344488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95285" algn="ctr" rtl="0" fontAlgn="base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90570" algn="ctr" rtl="0" fontAlgn="base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485854" algn="ctr" rtl="0" fontAlgn="base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981139" algn="ctr" rtl="0" fontAlgn="base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ru-RU" sz="1800" b="1" dirty="0">
                <a:solidFill>
                  <a:srgbClr val="2B6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ЮРИСТ ДЛЯ </a:t>
            </a:r>
            <a:r>
              <a:rPr lang="ru-RU" sz="1800" b="1" dirty="0" smtClean="0">
                <a:solidFill>
                  <a:srgbClr val="2B6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БИЗНЕСА+</a:t>
            </a:r>
            <a:endParaRPr lang="ru-RU" altLang="ru-RU" sz="1800" b="1" dirty="0">
              <a:solidFill>
                <a:srgbClr val="2B603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0" name="Рисунок 59">
            <a:extLst>
              <a:ext uri="{FF2B5EF4-FFF2-40B4-BE49-F238E27FC236}">
                <a16:creationId xmlns:a16="http://schemas.microsoft.com/office/drawing/2014/main" id="{B8EFDC6A-DA45-4731-B914-3A4449B0D4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61780" y="702380"/>
            <a:ext cx="1424263" cy="494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2011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4508500"/>
            <a:ext cx="9144000" cy="1876425"/>
          </a:xfrm>
          <a:prstGeom prst="rect">
            <a:avLst/>
          </a:prstGeom>
          <a:solidFill>
            <a:srgbClr val="1C7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 dirty="0"/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-15875" y="282575"/>
            <a:ext cx="92170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2B6030"/>
                </a:solidFill>
                <a:latin typeface="Arial" panose="020B0604020202020204" pitchFamily="34" charset="0"/>
              </a:rPr>
              <a:t>ВЫДЕЛЕННЫЙ КОНТАКТ-ЦЕНТР ДЛЯ ПОДДЕРЖКИ БИЗНЕСА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85838" y="3257550"/>
            <a:ext cx="1241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3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4000" b="1" dirty="0">
                <a:solidFill>
                  <a:srgbClr val="2B6030"/>
                </a:solidFill>
                <a:latin typeface="+mn-lt"/>
              </a:rPr>
              <a:t>24/7</a:t>
            </a:r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3330575" y="3257550"/>
            <a:ext cx="4222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4000" b="1">
                <a:solidFill>
                  <a:srgbClr val="2B6030"/>
                </a:solidFill>
              </a:rPr>
              <a:t>&lt;</a:t>
            </a:r>
            <a:r>
              <a:rPr lang="ru-RU" altLang="ru-RU" sz="4000" b="1">
                <a:solidFill>
                  <a:srgbClr val="2B6030"/>
                </a:solidFill>
              </a:rPr>
              <a:t>1</a:t>
            </a:r>
          </a:p>
        </p:txBody>
      </p:sp>
      <p:sp>
        <p:nvSpPr>
          <p:cNvPr id="19462" name="TextBox 5"/>
          <p:cNvSpPr txBox="1">
            <a:spLocks noChangeArrowheads="1"/>
          </p:cNvSpPr>
          <p:nvPr/>
        </p:nvSpPr>
        <p:spPr bwMode="auto">
          <a:xfrm>
            <a:off x="2305050" y="1190625"/>
            <a:ext cx="53149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5400" b="1">
                <a:solidFill>
                  <a:srgbClr val="2B6030"/>
                </a:solidFill>
              </a:rPr>
              <a:t>8-800-100-78-70</a:t>
            </a:r>
          </a:p>
        </p:txBody>
      </p:sp>
      <p:sp>
        <p:nvSpPr>
          <p:cNvPr id="19463" name="TextBox 6"/>
          <p:cNvSpPr txBox="1">
            <a:spLocks noChangeArrowheads="1"/>
          </p:cNvSpPr>
          <p:nvPr/>
        </p:nvSpPr>
        <p:spPr bwMode="auto">
          <a:xfrm>
            <a:off x="7750175" y="3944938"/>
            <a:ext cx="15113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100">
                <a:latin typeface="Arial" panose="020B0604020202020204" pitchFamily="34" charset="0"/>
              </a:rPr>
              <a:t>Оценка качества нашей работы от клиентов*</a:t>
            </a:r>
          </a:p>
        </p:txBody>
      </p:sp>
      <p:sp>
        <p:nvSpPr>
          <p:cNvPr id="19464" name="TextBox 7"/>
          <p:cNvSpPr txBox="1">
            <a:spLocks noChangeArrowheads="1"/>
          </p:cNvSpPr>
          <p:nvPr/>
        </p:nvSpPr>
        <p:spPr bwMode="auto">
          <a:xfrm>
            <a:off x="985838" y="3943350"/>
            <a:ext cx="16843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100">
                <a:latin typeface="Arial" panose="020B0604020202020204" pitchFamily="34" charset="0"/>
              </a:rPr>
              <a:t>Поддерживаем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100">
                <a:latin typeface="Arial" panose="020B0604020202020204" pitchFamily="34" charset="0"/>
              </a:rPr>
              <a:t>предпринимателей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789363" y="3189288"/>
            <a:ext cx="9001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eaLnBrk="1" hangingPunct="1">
              <a:buFontTx/>
              <a:buNone/>
              <a:defRPr sz="3600" b="1">
                <a:solidFill>
                  <a:srgbClr val="2B6030"/>
                </a:solidFill>
                <a:latin typeface="+mn-lt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3000"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600"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100"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100"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00"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00"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00"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00"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altLang="ru-RU" sz="1050" dirty="0"/>
              <a:t>минуты</a:t>
            </a:r>
          </a:p>
        </p:txBody>
      </p:sp>
      <p:sp>
        <p:nvSpPr>
          <p:cNvPr id="19466" name="TextBox 9"/>
          <p:cNvSpPr txBox="1">
            <a:spLocks noChangeArrowheads="1"/>
          </p:cNvSpPr>
          <p:nvPr/>
        </p:nvSpPr>
        <p:spPr bwMode="auto">
          <a:xfrm>
            <a:off x="5457825" y="3254375"/>
            <a:ext cx="10969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4000" b="1">
                <a:solidFill>
                  <a:srgbClr val="2B6030"/>
                </a:solidFill>
              </a:rPr>
              <a:t>&lt;</a:t>
            </a:r>
            <a:r>
              <a:rPr lang="ru-RU" altLang="ru-RU" sz="4000" b="1">
                <a:solidFill>
                  <a:srgbClr val="2B6030"/>
                </a:solidFill>
              </a:rPr>
              <a:t>10</a:t>
            </a:r>
          </a:p>
        </p:txBody>
      </p:sp>
      <p:sp>
        <p:nvSpPr>
          <p:cNvPr id="19467" name="TextBox 10"/>
          <p:cNvSpPr txBox="1">
            <a:spLocks noChangeArrowheads="1"/>
          </p:cNvSpPr>
          <p:nvPr/>
        </p:nvSpPr>
        <p:spPr bwMode="auto">
          <a:xfrm>
            <a:off x="7710488" y="3206750"/>
            <a:ext cx="12715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1">
                <a:solidFill>
                  <a:srgbClr val="2B6030"/>
                </a:solidFill>
              </a:rPr>
              <a:t>4,63</a:t>
            </a:r>
          </a:p>
        </p:txBody>
      </p:sp>
      <p:sp>
        <p:nvSpPr>
          <p:cNvPr id="19468" name="TextBox 11"/>
          <p:cNvSpPr txBox="1">
            <a:spLocks noChangeArrowheads="1"/>
          </p:cNvSpPr>
          <p:nvPr/>
        </p:nvSpPr>
        <p:spPr bwMode="auto">
          <a:xfrm>
            <a:off x="5467350" y="3944938"/>
            <a:ext cx="15113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100">
                <a:latin typeface="Arial" panose="020B0604020202020204" pitchFamily="34" charset="0"/>
              </a:rPr>
              <a:t>Реагируем на заявки с сайта</a:t>
            </a:r>
          </a:p>
        </p:txBody>
      </p:sp>
      <p:sp>
        <p:nvSpPr>
          <p:cNvPr id="19469" name="TextBox 12"/>
          <p:cNvSpPr txBox="1">
            <a:spLocks noChangeArrowheads="1"/>
          </p:cNvSpPr>
          <p:nvPr/>
        </p:nvSpPr>
        <p:spPr bwMode="auto">
          <a:xfrm>
            <a:off x="3384550" y="3941763"/>
            <a:ext cx="11398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100">
                <a:latin typeface="Arial" panose="020B0604020202020204" pitchFamily="34" charset="0"/>
              </a:rPr>
              <a:t>Отвечаем на звонки</a:t>
            </a:r>
          </a:p>
        </p:txBody>
      </p:sp>
      <p:sp>
        <p:nvSpPr>
          <p:cNvPr id="19470" name="TextBox 13"/>
          <p:cNvSpPr txBox="1">
            <a:spLocks noChangeArrowheads="1"/>
          </p:cNvSpPr>
          <p:nvPr/>
        </p:nvSpPr>
        <p:spPr bwMode="auto">
          <a:xfrm>
            <a:off x="2430463" y="2154238"/>
            <a:ext cx="54562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>
                <a:latin typeface="Arial" panose="020B0604020202020204" pitchFamily="34" charset="0"/>
              </a:rPr>
              <a:t>Бесплатный номер выделенного контактного центра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>
                <a:latin typeface="Arial" panose="020B0604020202020204" pitchFamily="34" charset="0"/>
              </a:rPr>
              <a:t>для поддержки предпринимателей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484438" y="2114550"/>
            <a:ext cx="4933950" cy="0"/>
          </a:xfrm>
          <a:prstGeom prst="line">
            <a:avLst/>
          </a:prstGeom>
          <a:ln w="38100">
            <a:solidFill>
              <a:srgbClr val="FFCB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079500" y="3908425"/>
            <a:ext cx="947738" cy="0"/>
          </a:xfrm>
          <a:prstGeom prst="line">
            <a:avLst/>
          </a:prstGeom>
          <a:ln w="38100">
            <a:solidFill>
              <a:srgbClr val="FFCB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479800" y="3908425"/>
            <a:ext cx="947738" cy="0"/>
          </a:xfrm>
          <a:prstGeom prst="line">
            <a:avLst/>
          </a:prstGeom>
          <a:ln w="38100">
            <a:solidFill>
              <a:srgbClr val="FFCB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973763" y="3178175"/>
            <a:ext cx="9001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eaLnBrk="1" hangingPunct="1">
              <a:buFontTx/>
              <a:buNone/>
              <a:defRPr sz="3600" b="1">
                <a:solidFill>
                  <a:srgbClr val="2B6030"/>
                </a:solidFill>
                <a:latin typeface="+mn-lt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3000"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600"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100"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100"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00"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00"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00"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00"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altLang="ru-RU" sz="1050" dirty="0"/>
              <a:t>минут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5570538" y="3908425"/>
            <a:ext cx="947737" cy="0"/>
          </a:xfrm>
          <a:prstGeom prst="line">
            <a:avLst/>
          </a:prstGeom>
          <a:ln w="38100">
            <a:solidFill>
              <a:srgbClr val="FFCB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815263" y="3908425"/>
            <a:ext cx="947737" cy="0"/>
          </a:xfrm>
          <a:prstGeom prst="line">
            <a:avLst/>
          </a:prstGeom>
          <a:ln w="38100">
            <a:solidFill>
              <a:srgbClr val="FFCB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477" name="Группа 20"/>
          <p:cNvGrpSpPr>
            <a:grpSpLocks/>
          </p:cNvGrpSpPr>
          <p:nvPr/>
        </p:nvGrpSpPr>
        <p:grpSpPr bwMode="auto">
          <a:xfrm>
            <a:off x="781050" y="4797425"/>
            <a:ext cx="8799513" cy="307975"/>
            <a:chOff x="400446" y="5155230"/>
            <a:chExt cx="8799351" cy="307777"/>
          </a:xfrm>
        </p:grpSpPr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698891" y="5155230"/>
              <a:ext cx="850090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4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30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1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1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1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1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1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1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400" b="1" dirty="0">
                  <a:solidFill>
                    <a:schemeClr val="bg1"/>
                  </a:solidFill>
                  <a:latin typeface="+mn-lt"/>
                </a:rPr>
                <a:t>Предоставляем информацию по всем продуктам и услугам Банка для предпринимателей</a:t>
              </a:r>
            </a:p>
          </p:txBody>
        </p:sp>
        <p:sp>
          <p:nvSpPr>
            <p:cNvPr id="23" name="Овал 22"/>
            <p:cNvSpPr/>
            <p:nvPr/>
          </p:nvSpPr>
          <p:spPr>
            <a:xfrm>
              <a:off x="400446" y="5182201"/>
              <a:ext cx="253995" cy="253837"/>
            </a:xfrm>
            <a:prstGeom prst="ellipse">
              <a:avLst/>
            </a:prstGeom>
            <a:solidFill>
              <a:srgbClr val="1C7935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100" b="1" dirty="0"/>
                <a:t>1</a:t>
              </a:r>
              <a:endParaRPr lang="ru-RU" sz="1000" b="1" dirty="0"/>
            </a:p>
          </p:txBody>
        </p:sp>
      </p:grpSp>
      <p:grpSp>
        <p:nvGrpSpPr>
          <p:cNvPr id="19478" name="Группа 23"/>
          <p:cNvGrpSpPr>
            <a:grpSpLocks/>
          </p:cNvGrpSpPr>
          <p:nvPr/>
        </p:nvGrpSpPr>
        <p:grpSpPr bwMode="auto">
          <a:xfrm>
            <a:off x="781050" y="5226050"/>
            <a:ext cx="7340600" cy="307975"/>
            <a:chOff x="400446" y="5640182"/>
            <a:chExt cx="7339845" cy="307777"/>
          </a:xfrm>
        </p:grpSpPr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698865" y="5640182"/>
              <a:ext cx="704142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4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30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1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1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1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1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1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1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400" b="1" dirty="0">
                  <a:solidFill>
                    <a:schemeClr val="bg1"/>
                  </a:solidFill>
                  <a:latin typeface="+mn-lt"/>
                </a:rPr>
                <a:t>Оказываем техническую поддержку и консультируем по системам ДБО</a:t>
              </a:r>
            </a:p>
          </p:txBody>
        </p:sp>
        <p:sp>
          <p:nvSpPr>
            <p:cNvPr id="26" name="Овал 25"/>
            <p:cNvSpPr/>
            <p:nvPr/>
          </p:nvSpPr>
          <p:spPr>
            <a:xfrm>
              <a:off x="400446" y="5667153"/>
              <a:ext cx="253974" cy="253837"/>
            </a:xfrm>
            <a:prstGeom prst="ellipse">
              <a:avLst/>
            </a:prstGeom>
            <a:solidFill>
              <a:srgbClr val="1C7935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100" b="1" dirty="0"/>
                <a:t>2</a:t>
              </a:r>
              <a:endParaRPr lang="ru-RU" sz="1000" b="1" dirty="0"/>
            </a:p>
          </p:txBody>
        </p:sp>
      </p:grpSp>
      <p:grpSp>
        <p:nvGrpSpPr>
          <p:cNvPr id="19479" name="Группа 26"/>
          <p:cNvGrpSpPr>
            <a:grpSpLocks/>
          </p:cNvGrpSpPr>
          <p:nvPr/>
        </p:nvGrpSpPr>
        <p:grpSpPr bwMode="auto">
          <a:xfrm>
            <a:off x="781050" y="5654675"/>
            <a:ext cx="5600700" cy="307975"/>
            <a:chOff x="400446" y="6012345"/>
            <a:chExt cx="5599707" cy="307777"/>
          </a:xfrm>
        </p:grpSpPr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>
              <a:off x="698843" y="6012345"/>
              <a:ext cx="530131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4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30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1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1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1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1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1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1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400" b="1" dirty="0">
                  <a:solidFill>
                    <a:schemeClr val="bg1"/>
                  </a:solidFill>
                  <a:latin typeface="+mn-lt"/>
                </a:rPr>
                <a:t>Можно обратиться по телефону и в чате</a:t>
              </a:r>
            </a:p>
          </p:txBody>
        </p:sp>
        <p:sp>
          <p:nvSpPr>
            <p:cNvPr id="29" name="Овал 28"/>
            <p:cNvSpPr/>
            <p:nvPr/>
          </p:nvSpPr>
          <p:spPr>
            <a:xfrm>
              <a:off x="400446" y="6039316"/>
              <a:ext cx="253955" cy="253837"/>
            </a:xfrm>
            <a:prstGeom prst="ellipse">
              <a:avLst/>
            </a:prstGeom>
            <a:solidFill>
              <a:srgbClr val="1C7935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100" b="1" dirty="0"/>
                <a:t>3</a:t>
              </a:r>
              <a:endParaRPr lang="ru-RU" sz="1000" b="1" dirty="0"/>
            </a:p>
          </p:txBody>
        </p:sp>
      </p:grpSp>
      <p:sp>
        <p:nvSpPr>
          <p:cNvPr id="19480" name="Прямоугольник 29"/>
          <p:cNvSpPr>
            <a:spLocks noChangeArrowheads="1"/>
          </p:cNvSpPr>
          <p:nvPr/>
        </p:nvSpPr>
        <p:spPr bwMode="auto">
          <a:xfrm>
            <a:off x="757238" y="6507163"/>
            <a:ext cx="83518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24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24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24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24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24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10000"/>
              </a:lnSpc>
              <a:buSzPct val="140000"/>
            </a:pPr>
            <a:r>
              <a:rPr lang="ru-RU" altLang="ru-RU" sz="900">
                <a:solidFill>
                  <a:schemeClr val="bg1"/>
                </a:solidFill>
              </a:rPr>
              <a:t>* По пятибалльной шкале.</a:t>
            </a:r>
          </a:p>
        </p:txBody>
      </p:sp>
      <p:pic>
        <p:nvPicPr>
          <p:cNvPr id="19481" name="Picture 7" descr="Covers Stripes 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185"/>
          <a:stretch>
            <a:fillRect/>
          </a:stretch>
        </p:blipFill>
        <p:spPr bwMode="auto">
          <a:xfrm>
            <a:off x="-12700" y="646113"/>
            <a:ext cx="9918700" cy="5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2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6430963"/>
            <a:ext cx="22637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1436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 txBox="1">
            <a:spLocks/>
          </p:cNvSpPr>
          <p:nvPr/>
        </p:nvSpPr>
        <p:spPr bwMode="auto">
          <a:xfrm>
            <a:off x="-15875" y="171450"/>
            <a:ext cx="8316913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3275" indent="-307975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6663" indent="-246063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1963" indent="-24606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7263" indent="-246063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84463" indent="-2460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663" indent="-2460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98863" indent="-2460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56063" indent="-2460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2B6030"/>
                </a:solidFill>
                <a:latin typeface="Arial" panose="020B0604020202020204" pitchFamily="34" charset="0"/>
              </a:rPr>
              <a:t>ТАРИФНЫЕ ПЛАНЫ ДЛЯ УЧАСТНИКОВ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2B6030"/>
                </a:solidFill>
                <a:latin typeface="Arial" panose="020B0604020202020204" pitchFamily="34" charset="0"/>
              </a:rPr>
              <a:t>ВНЕШНЕЭКОНОМИЧЕСКОЙ ДЕЯТЕЛЬНОСТИ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191321"/>
              </p:ext>
            </p:extLst>
          </p:nvPr>
        </p:nvGraphicFramePr>
        <p:xfrm>
          <a:off x="128588" y="733415"/>
          <a:ext cx="9577387" cy="5032225"/>
        </p:xfrm>
        <a:graphic>
          <a:graphicData uri="http://schemas.openxmlformats.org/drawingml/2006/table">
            <a:tbl>
              <a:tblPr/>
              <a:tblGrid>
                <a:gridCol w="3603625">
                  <a:extLst>
                    <a:ext uri="{9D8B030D-6E8A-4147-A177-3AD203B41FA5}">
                      <a16:colId xmlns:a16="http://schemas.microsoft.com/office/drawing/2014/main" val="3652565525"/>
                    </a:ext>
                  </a:extLst>
                </a:gridCol>
                <a:gridCol w="2986087">
                  <a:extLst>
                    <a:ext uri="{9D8B030D-6E8A-4147-A177-3AD203B41FA5}">
                      <a16:colId xmlns:a16="http://schemas.microsoft.com/office/drawing/2014/main" val="440109828"/>
                    </a:ext>
                  </a:extLst>
                </a:gridCol>
                <a:gridCol w="2987675">
                  <a:extLst>
                    <a:ext uri="{9D8B030D-6E8A-4147-A177-3AD203B41FA5}">
                      <a16:colId xmlns:a16="http://schemas.microsoft.com/office/drawing/2014/main" val="1438517180"/>
                    </a:ext>
                  </a:extLst>
                </a:gridCol>
              </a:tblGrid>
              <a:tr h="355600">
                <a:tc>
                  <a:txBody>
                    <a:bodyPr/>
                    <a:lstStyle>
                      <a:lvl1pPr defTabSz="989013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989013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989013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989013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989013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989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989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989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989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890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/>
                        <a:cs typeface="Arial" panose="020B0604020202020204" pitchFamily="34" charset="0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920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121920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121920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1219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1219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219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219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219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219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1219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9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ВЭД</a:t>
                      </a:r>
                    </a:p>
                  </a:txBody>
                  <a:tcPr marL="7155" marR="7155" marT="5691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920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121920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121920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1219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1219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219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219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219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219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1219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экспортно-ориентированных компаний АПК</a:t>
                      </a:r>
                    </a:p>
                  </a:txBody>
                  <a:tcPr marL="7155" marR="7155" marT="5691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78641"/>
                  </a:ext>
                </a:extLst>
              </a:tr>
              <a:tr h="342900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тарифного плана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месяц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3 900 </a:t>
                      </a: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Montserrat" charset="-52"/>
                          <a:cs typeface="Montserrat" charset="-52"/>
                        </a:rPr>
                        <a:t>₽</a:t>
                      </a: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Proxima Nova Rg"/>
                        <a:ea typeface="Proxima Nova Rg"/>
                        <a:cs typeface="Proxima Nova Rg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2 000 </a:t>
                      </a: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Montserrat" charset="-52"/>
                          <a:cs typeface="Montserrat" charset="-52"/>
                        </a:rPr>
                        <a:t>₽*</a:t>
                      </a: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Proxima Nova Rg"/>
                        <a:ea typeface="Proxima Nova Rg"/>
                        <a:cs typeface="Proxima Nova Rg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5594109"/>
                  </a:ext>
                </a:extLst>
              </a:tr>
              <a:tr h="234950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Открытие счета в рублях РФ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 1 счет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 1 счет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408007"/>
                  </a:ext>
                </a:extLst>
              </a:tr>
              <a:tr h="234950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Открытие счета в иностранной валюте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-52"/>
                          <a:cs typeface="Montserrat" charset="-52"/>
                        </a:rPr>
                        <a:t>Бесплатно 1 счет</a:t>
                      </a: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Rg"/>
                        <a:ea typeface="Proxima Nova Rg"/>
                        <a:cs typeface="Proxima Nova Rg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-52"/>
                          <a:cs typeface="Montserrat" charset="-52"/>
                        </a:rPr>
                        <a:t>Бесплатно**</a:t>
                      </a: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Rg"/>
                        <a:ea typeface="Proxima Nova Rg"/>
                        <a:cs typeface="Proxima Nova Rg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629518"/>
                  </a:ext>
                </a:extLst>
              </a:tr>
              <a:tr h="234950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Ведение счета в рублях РФ с ДБО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-52"/>
                          <a:cs typeface="Montserrat" charset="-52"/>
                        </a:rPr>
                        <a:t>Бесплатно 1 счет</a:t>
                      </a: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Rg"/>
                        <a:ea typeface="Proxima Nova Rg"/>
                        <a:cs typeface="Proxima Nova Rg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-52"/>
                          <a:cs typeface="Montserrat" charset="-52"/>
                        </a:rPr>
                        <a:t>Бесплатно 1 счет</a:t>
                      </a: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oxima Nova Rg"/>
                        <a:ea typeface="Proxima Nova Rg"/>
                        <a:cs typeface="Proxima Nova Rg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913244"/>
                  </a:ext>
                </a:extLst>
              </a:tr>
              <a:tr h="234950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Ведение счета в иностранной валюте с ДБО 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 </a:t>
                      </a:r>
                      <a:r>
                        <a:rPr kumimoji="0" lang="ru-RU" alt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1 счет, кроме Евро.</a:t>
                      </a:r>
                    </a:p>
                    <a:p>
                      <a:r>
                        <a:rPr kumimoji="0" lang="ru-RU" altLang="ru-RU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Счет в Евро бесплатный</a:t>
                      </a:r>
                      <a:r>
                        <a:rPr kumimoji="0" lang="ru-RU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 при совокупном</a:t>
                      </a:r>
                    </a:p>
                    <a:p>
                      <a:r>
                        <a:rPr kumimoji="0" lang="ru-RU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среднемесячном остатке до </a:t>
                      </a:r>
                    </a:p>
                    <a:p>
                      <a:r>
                        <a:rPr kumimoji="0" lang="ru-RU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100 000 евро (включительно)</a:t>
                      </a:r>
                      <a:endParaRPr kumimoji="0" lang="ru-RU" altLang="ru-RU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Proxima Nova Rg"/>
                        <a:ea typeface="Proxima Nova Rg"/>
                        <a:cs typeface="Proxima Nova Rg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 </a:t>
                      </a:r>
                      <a:r>
                        <a:rPr kumimoji="0" lang="ru-RU" alt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1 счет, кроме Евро.</a:t>
                      </a:r>
                    </a:p>
                    <a:p>
                      <a:r>
                        <a:rPr kumimoji="0" lang="ru-RU" altLang="ru-RU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Счет в Евро бесплатный</a:t>
                      </a:r>
                      <a:r>
                        <a:rPr kumimoji="0" lang="ru-RU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 при совокупном</a:t>
                      </a:r>
                    </a:p>
                    <a:p>
                      <a:r>
                        <a:rPr kumimoji="0" lang="ru-RU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среднемесячном остатке до </a:t>
                      </a:r>
                    </a:p>
                    <a:p>
                      <a:r>
                        <a:rPr kumimoji="0" lang="ru-RU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100 000 евро (включительно)</a:t>
                      </a:r>
                      <a:endParaRPr kumimoji="0" lang="ru-RU" altLang="ru-RU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Proxima Nova Rg"/>
                        <a:ea typeface="Proxima Nova Rg"/>
                        <a:cs typeface="Proxima Nova Rg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1998677"/>
                  </a:ext>
                </a:extLst>
              </a:tr>
              <a:tr h="234950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Обслуживание системы ДБО «Интернет-Клиент»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1961284"/>
                  </a:ext>
                </a:extLst>
              </a:tr>
              <a:tr h="234950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Внутрибанковские переводы в рублях РФ по ДБО***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 до 60 шт./мес. 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(далее: по 6 руб. за внутренний перевод, по 50 руб. 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за внешний перевод)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 до 30 шт./мес. 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(далее: по 6 руб. за внутренний перевод, по 30 руб. 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за внешний перевод)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359759"/>
                  </a:ext>
                </a:extLst>
              </a:tr>
              <a:tr h="234950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Внешние переводы в рублях РФ по ДБО***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526600"/>
                  </a:ext>
                </a:extLst>
              </a:tr>
              <a:tr h="369888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Внешние переводы в иностранной валюте по ДБО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0,1% от суммы перевода, 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min</a:t>
                      </a: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. 15 долл. США, </a:t>
                      </a:r>
                      <a:r>
                        <a:rPr kumimoji="0" lang="en-US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max</a:t>
                      </a: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. 200 долл. США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до 2 млн.₽/мес.****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1835955"/>
                  </a:ext>
                </a:extLst>
              </a:tr>
              <a:tr h="374650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Выполнение функций агента валютного контроля*****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0,1% от суммы операции, </a:t>
                      </a:r>
                      <a:r>
                        <a:rPr kumimoji="0" lang="en-US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min</a:t>
                      </a: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. 500 руб., 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max</a:t>
                      </a: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. 65 000 руб.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Скидка  50% при сумме операции до 6 млн. ₽/мес.****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(0,15% от суммы операции, </a:t>
                      </a:r>
                      <a:r>
                        <a:rPr kumimoji="0" lang="en-US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min</a:t>
                      </a: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. 300 руб. (500 для </a:t>
                      </a:r>
                      <a:r>
                        <a:rPr kumimoji="0" lang="ru-RU" alt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г.Москвы</a:t>
                      </a: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), </a:t>
                      </a:r>
                      <a:r>
                        <a:rPr kumimoji="0" lang="en-US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max</a:t>
                      </a: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. 80 000 руб.)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153112"/>
                  </a:ext>
                </a:extLst>
              </a:tr>
              <a:tr h="254000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Постановка контракта/кредитного договора на учет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</a:t>
                      </a: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Proxima Nova Rg"/>
                        <a:ea typeface="Proxima Nova Rg"/>
                        <a:cs typeface="Proxima Nova Rg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</a:t>
                      </a: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Proxima Nova Rg"/>
                        <a:ea typeface="Proxima Nova Rg"/>
                        <a:cs typeface="Proxima Nova Rg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412996"/>
                  </a:ext>
                </a:extLst>
              </a:tr>
              <a:tr h="254000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Предоставление справки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</a:t>
                      </a: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Proxima Nova Rg"/>
                        <a:ea typeface="Proxima Nova Rg"/>
                        <a:cs typeface="Proxima Nova Rg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</a:t>
                      </a: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Proxima Nova Rg"/>
                        <a:ea typeface="Proxima Nova Rg"/>
                        <a:cs typeface="Proxima Nova Rg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7876963"/>
                  </a:ext>
                </a:extLst>
              </a:tr>
              <a:tr h="296863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Обслуживание одной бизнес-карты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 1 год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В соответствии с тарифным планом «Корпоративный»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01309"/>
                  </a:ext>
                </a:extLst>
              </a:tr>
              <a:tr h="282575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Авизование аккредитива/изменения </a:t>
                      </a:r>
                    </a:p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условий аккредитива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В соответствии с Тарифами Банка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150 долл. США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965332"/>
                  </a:ext>
                </a:extLst>
              </a:tr>
              <a:tr h="282575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Авизование гарантий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В соответствии с Тарифами Банка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50 долл. США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447448"/>
                  </a:ext>
                </a:extLst>
              </a:tr>
              <a:tr h="282575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Консультационные услуги</a:t>
                      </a: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</a:t>
                      </a: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Proxima Nova Rg"/>
                        <a:ea typeface="Proxima Nova Rg"/>
                        <a:cs typeface="Proxima Nova Rg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89535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roxima Nova Rg"/>
                          <a:ea typeface="Proxima Nova Rg"/>
                          <a:cs typeface="Proxima Nova Rg"/>
                        </a:rPr>
                        <a:t>Бесплатно</a:t>
                      </a: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Proxima Nova Rg"/>
                        <a:ea typeface="Proxima Nova Rg"/>
                        <a:cs typeface="Proxima Nova Rg"/>
                      </a:endParaRPr>
                    </a:p>
                  </a:txBody>
                  <a:tcPr marL="7155" marR="7155" marT="5691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6A6A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519960"/>
                  </a:ext>
                </a:extLst>
              </a:tr>
            </a:tbl>
          </a:graphicData>
        </a:graphic>
      </p:graphicFrame>
      <p:sp>
        <p:nvSpPr>
          <p:cNvPr id="6215" name="TextBox 5"/>
          <p:cNvSpPr txBox="1">
            <a:spLocks noChangeArrowheads="1"/>
          </p:cNvSpPr>
          <p:nvPr/>
        </p:nvSpPr>
        <p:spPr bwMode="auto">
          <a:xfrm>
            <a:off x="128588" y="5696720"/>
            <a:ext cx="87741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sz="800" dirty="0">
                <a:solidFill>
                  <a:srgbClr val="404040"/>
                </a:solidFill>
                <a:latin typeface="Proxima Nova Rg"/>
                <a:ea typeface="Proxima Nova Rg"/>
                <a:cs typeface="Proxima Nova Rg"/>
              </a:rPr>
              <a:t>* При наличии у клиента действующей банковской гарантии, выданной Банком в соответствии с налоговым и таможенным законодательством, тарифный план предоставляется БЕСПЛАТНО в течение срока действия банковской гарантии.</a:t>
            </a:r>
          </a:p>
          <a:p>
            <a:pPr algn="just"/>
            <a:r>
              <a:rPr lang="ru-RU" altLang="ru-RU" sz="800" dirty="0">
                <a:solidFill>
                  <a:srgbClr val="404040"/>
                </a:solidFill>
                <a:latin typeface="Proxima Nova Rg"/>
                <a:ea typeface="Proxima Nova Rg"/>
                <a:cs typeface="Proxima Nova Rg"/>
              </a:rPr>
              <a:t>** Не более одного банковского счета в одной иностранной валюте.</a:t>
            </a:r>
          </a:p>
          <a:p>
            <a:pPr algn="just"/>
            <a:r>
              <a:rPr lang="ru-RU" altLang="ru-RU" sz="800" dirty="0">
                <a:solidFill>
                  <a:srgbClr val="404040"/>
                </a:solidFill>
                <a:latin typeface="Proxima Nova Rg"/>
                <a:ea typeface="Proxima Nova Rg"/>
                <a:cs typeface="Proxima Nova Rg"/>
              </a:rPr>
              <a:t>***  За исключением переводов на счета физических лиц.</a:t>
            </a:r>
          </a:p>
          <a:p>
            <a:pPr algn="just"/>
            <a:r>
              <a:rPr lang="ru-RU" altLang="ru-RU" sz="800" dirty="0">
                <a:solidFill>
                  <a:srgbClr val="404040"/>
                </a:solidFill>
                <a:latin typeface="Proxima Nova Rg"/>
                <a:ea typeface="Proxima Nova Rg"/>
                <a:cs typeface="Proxima Nova Rg"/>
              </a:rPr>
              <a:t>**** Эквивалент в иностранной валюте пересчитывается по курсу Банка России, действующему на дату взимания комиссионного вознаграждения.</a:t>
            </a:r>
          </a:p>
          <a:p>
            <a:pPr algn="just"/>
            <a:r>
              <a:rPr lang="ru-RU" altLang="ru-RU" sz="800" dirty="0">
                <a:solidFill>
                  <a:srgbClr val="404040"/>
                </a:solidFill>
                <a:latin typeface="Proxima Nova Rg"/>
                <a:ea typeface="Proxima Nova Rg"/>
                <a:cs typeface="Proxima Nova Rg"/>
              </a:rPr>
              <a:t>***** Услуга облагается НДС.</a:t>
            </a:r>
          </a:p>
        </p:txBody>
      </p:sp>
      <p:pic>
        <p:nvPicPr>
          <p:cNvPr id="6216" name="Picture 7" descr="Covers Stripes 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185"/>
          <a:stretch>
            <a:fillRect/>
          </a:stretch>
        </p:blipFill>
        <p:spPr bwMode="auto">
          <a:xfrm>
            <a:off x="-12700" y="646113"/>
            <a:ext cx="9918700" cy="5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7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6430963"/>
            <a:ext cx="22637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 txBox="1">
            <a:spLocks/>
          </p:cNvSpPr>
          <p:nvPr/>
        </p:nvSpPr>
        <p:spPr bwMode="auto">
          <a:xfrm>
            <a:off x="-15875" y="171450"/>
            <a:ext cx="8316913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3275" indent="-307975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6663" indent="-246063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1963" indent="-24606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7263" indent="-246063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84463" indent="-2460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663" indent="-2460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98863" indent="-2460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56063" indent="-2460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2B6030"/>
                </a:solidFill>
                <a:latin typeface="Arial" panose="020B0604020202020204" pitchFamily="34" charset="0"/>
              </a:rPr>
              <a:t>БИЗНЕС КАРТЫ И ПЛАТЕЖИ</a:t>
            </a:r>
          </a:p>
        </p:txBody>
      </p:sp>
      <p:sp>
        <p:nvSpPr>
          <p:cNvPr id="8195" name="Shape 687"/>
          <p:cNvSpPr>
            <a:spLocks noChangeArrowheads="1"/>
          </p:cNvSpPr>
          <p:nvPr/>
        </p:nvSpPr>
        <p:spPr bwMode="auto">
          <a:xfrm rot="-5400000">
            <a:off x="2263775" y="-1028700"/>
            <a:ext cx="5378450" cy="9359900"/>
          </a:xfrm>
          <a:prstGeom prst="roundRect">
            <a:avLst>
              <a:gd name="adj" fmla="val 4912"/>
            </a:avLst>
          </a:prstGeom>
          <a:noFill/>
          <a:ln w="1905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01700" y="812800"/>
            <a:ext cx="4338638" cy="3079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ts val="750"/>
              </a:spcBef>
              <a:spcAft>
                <a:spcPts val="750"/>
              </a:spcAft>
              <a:defRPr/>
            </a:pPr>
            <a:r>
              <a:rPr lang="en-US" altLang="ru-RU" sz="1600" b="1" dirty="0">
                <a:solidFill>
                  <a:srgbClr val="F79646"/>
                </a:solidFill>
                <a:latin typeface="Arial" charset="0"/>
                <a:cs typeface="Times New Roman" pitchFamily="18" charset="0"/>
              </a:rPr>
              <a:t>On-line </a:t>
            </a:r>
            <a:r>
              <a:rPr lang="ru-RU" altLang="ru-RU" sz="1600" b="1" dirty="0">
                <a:solidFill>
                  <a:srgbClr val="F79646"/>
                </a:solidFill>
                <a:latin typeface="Arial" charset="0"/>
                <a:cs typeface="Times New Roman" pitchFamily="18" charset="0"/>
              </a:rPr>
              <a:t>ОПЛАТА ТОВАРОВ И УСЛУГ </a:t>
            </a:r>
            <a:r>
              <a:rPr lang="ru-RU" altLang="ru-RU" sz="1600" b="1" dirty="0" smtClean="0">
                <a:solidFill>
                  <a:srgbClr val="F79646"/>
                </a:solidFill>
                <a:latin typeface="Arial" charset="0"/>
                <a:cs typeface="Times New Roman" pitchFamily="18" charset="0"/>
              </a:rPr>
              <a:t>24/7</a:t>
            </a:r>
            <a:endParaRPr lang="ru-RU" altLang="ru-RU" sz="1600" b="1" dirty="0">
              <a:solidFill>
                <a:srgbClr val="F79646"/>
              </a:solidFill>
              <a:latin typeface="Arial" charset="0"/>
              <a:cs typeface="Times New Roman" pitchFamily="18" charset="0"/>
            </a:endParaRPr>
          </a:p>
        </p:txBody>
      </p:sp>
      <p:pic>
        <p:nvPicPr>
          <p:cNvPr id="8197" name="Рисунок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1560513"/>
            <a:ext cx="2919412" cy="170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36688"/>
            <a:ext cx="6731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81088" y="2428875"/>
            <a:ext cx="2767012" cy="6238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ru-RU" altLang="ru-RU" sz="1150" b="1" dirty="0">
                <a:solidFill>
                  <a:srgbClr val="984807"/>
                </a:solidFill>
                <a:latin typeface="Arial" charset="0"/>
                <a:cs typeface="Times New Roman" pitchFamily="18" charset="0"/>
              </a:rPr>
              <a:t>81 субъект</a:t>
            </a:r>
          </a:p>
          <a:p>
            <a:pPr>
              <a:defRPr/>
            </a:pPr>
            <a:r>
              <a:rPr lang="ru-RU" altLang="ru-RU" sz="1150" b="1" dirty="0">
                <a:solidFill>
                  <a:srgbClr val="984807"/>
                </a:solidFill>
                <a:latin typeface="Arial" charset="0"/>
                <a:cs typeface="Times New Roman" pitchFamily="18" charset="0"/>
              </a:rPr>
              <a:t>1241 дополнительных офисов</a:t>
            </a:r>
          </a:p>
          <a:p>
            <a:pPr>
              <a:defRPr/>
            </a:pPr>
            <a:endParaRPr lang="ru-RU" altLang="ru-RU" sz="1150" dirty="0"/>
          </a:p>
        </p:txBody>
      </p:sp>
      <p:pic>
        <p:nvPicPr>
          <p:cNvPr id="8200" name="Рисунок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138" y="984250"/>
            <a:ext cx="3365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Рисунок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977900"/>
            <a:ext cx="2841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Прямоугольник 11"/>
          <p:cNvSpPr>
            <a:spLocks noChangeArrowheads="1"/>
          </p:cNvSpPr>
          <p:nvPr/>
        </p:nvSpPr>
        <p:spPr bwMode="auto">
          <a:xfrm>
            <a:off x="6946900" y="1319213"/>
            <a:ext cx="9271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altLang="ru-RU" sz="1100" b="1">
                <a:solidFill>
                  <a:srgbClr val="299B4C"/>
                </a:solidFill>
                <a:latin typeface="Arial" panose="020B0604020202020204" pitchFamily="34" charset="0"/>
              </a:rPr>
              <a:t>ВЫГОДНО</a:t>
            </a:r>
          </a:p>
        </p:txBody>
      </p:sp>
      <p:sp>
        <p:nvSpPr>
          <p:cNvPr id="8203" name="Прямоугольник 12"/>
          <p:cNvSpPr>
            <a:spLocks noChangeArrowheads="1"/>
          </p:cNvSpPr>
          <p:nvPr/>
        </p:nvSpPr>
        <p:spPr bwMode="auto">
          <a:xfrm>
            <a:off x="5976938" y="1330325"/>
            <a:ext cx="79533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altLang="ru-RU" sz="1100" b="1">
                <a:solidFill>
                  <a:srgbClr val="299B4C"/>
                </a:solidFill>
                <a:latin typeface="Arial" panose="020B0604020202020204" pitchFamily="34" charset="0"/>
              </a:rPr>
              <a:t>УДОБНО</a:t>
            </a:r>
            <a:endParaRPr lang="ru-RU" altLang="ru-RU" sz="1100" b="1">
              <a:solidFill>
                <a:srgbClr val="299B4C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8204" name="Рисунок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5" y="992188"/>
            <a:ext cx="3222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5" name="Прямоугольник 14"/>
          <p:cNvSpPr>
            <a:spLocks noChangeArrowheads="1"/>
          </p:cNvSpPr>
          <p:nvPr/>
        </p:nvSpPr>
        <p:spPr bwMode="auto">
          <a:xfrm>
            <a:off x="7910513" y="1316038"/>
            <a:ext cx="10953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altLang="ru-RU" sz="1100" b="1">
                <a:solidFill>
                  <a:srgbClr val="299B4C"/>
                </a:solidFill>
                <a:latin typeface="Arial" panose="020B0604020202020204" pitchFamily="34" charset="0"/>
              </a:rPr>
              <a:t>БЕЗОПАСНО</a:t>
            </a:r>
          </a:p>
        </p:txBody>
      </p:sp>
      <p:sp>
        <p:nvSpPr>
          <p:cNvPr id="8206" name="Прямоугольник 29"/>
          <p:cNvSpPr>
            <a:spLocks noChangeArrowheads="1"/>
          </p:cNvSpPr>
          <p:nvPr/>
        </p:nvSpPr>
        <p:spPr bwMode="auto">
          <a:xfrm>
            <a:off x="4206875" y="1608138"/>
            <a:ext cx="4924425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sz="1400" b="1">
                <a:solidFill>
                  <a:srgbClr val="2B6030"/>
                </a:solidFill>
                <a:latin typeface="Arial" panose="020B0604020202020204" pitchFamily="34" charset="0"/>
              </a:rPr>
              <a:t>БИЗНЕС КАРТА </a:t>
            </a:r>
            <a:r>
              <a:rPr lang="ru-RU" altLang="ru-RU" sz="1200">
                <a:solidFill>
                  <a:srgbClr val="000000"/>
                </a:solidFill>
                <a:latin typeface="Arial" panose="020B0604020202020204" pitchFamily="34" charset="0"/>
              </a:rPr>
              <a:t>– это инструмент удаленного доступа к ВАШИМ денежным средствам, размещенным на банковском счете практически из любой точки мира.</a:t>
            </a:r>
          </a:p>
        </p:txBody>
      </p:sp>
      <p:sp>
        <p:nvSpPr>
          <p:cNvPr id="8207" name="Shape 128"/>
          <p:cNvSpPr>
            <a:spLocks noChangeArrowheads="1"/>
          </p:cNvSpPr>
          <p:nvPr/>
        </p:nvSpPr>
        <p:spPr bwMode="auto">
          <a:xfrm>
            <a:off x="4092575" y="1643063"/>
            <a:ext cx="5170488" cy="611187"/>
          </a:xfrm>
          <a:prstGeom prst="roundRect">
            <a:avLst>
              <a:gd name="adj" fmla="val 2856"/>
            </a:avLst>
          </a:prstGeom>
          <a:noFill/>
          <a:ln w="19050">
            <a:solidFill>
              <a:srgbClr val="2B603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02100" y="2419350"/>
            <a:ext cx="2465388" cy="1300163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defTabSz="452627">
              <a:spcBef>
                <a:spcPts val="600"/>
              </a:spcBef>
              <a:buSzPct val="140000"/>
              <a:defRPr sz="1800">
                <a:solidFill>
                  <a:srgbClr val="000000"/>
                </a:solidFill>
              </a:defRPr>
            </a:pPr>
            <a:r>
              <a:rPr lang="ru-RU" sz="1100" b="1" dirty="0">
                <a:solidFill>
                  <a:srgbClr val="2B6030"/>
                </a:solidFill>
                <a:latin typeface="Arial" panose="020B0604020202020204" pitchFamily="34" charset="0"/>
              </a:rPr>
              <a:t>ПРИМЕНЕНИЕ БИЗНЕС КАРТ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оплата 24/7 в магазинах 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оплата 24/7 на сайте продавца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оплата 24/7 курьеру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оплата 24/7 в смартфоне </a:t>
            </a:r>
            <a:endParaRPr 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1100" b="1" dirty="0">
                <a:solidFill>
                  <a:srgbClr val="FF0000"/>
                </a:solidFill>
                <a:latin typeface="Arial" panose="020B0604020202020204" pitchFamily="34" charset="0"/>
              </a:rPr>
              <a:t>CASH BACK – 3%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</a:rPr>
              <a:t>*</a:t>
            </a:r>
            <a:endParaRPr lang="ru-RU" sz="11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209" name="Рисунок 3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825" y="2624138"/>
            <a:ext cx="258763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0" name="Рисунок 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3070225"/>
            <a:ext cx="260350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6732588" y="2414588"/>
            <a:ext cx="2593975" cy="1109662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defTabSz="452627">
              <a:lnSpc>
                <a:spcPct val="110000"/>
              </a:lnSpc>
              <a:spcBef>
                <a:spcPts val="300"/>
              </a:spcBef>
              <a:buSzPct val="140000"/>
              <a:defRPr sz="1800">
                <a:solidFill>
                  <a:srgbClr val="000000"/>
                </a:solidFill>
              </a:defRPr>
            </a:pPr>
            <a:r>
              <a:rPr lang="ru-RU" sz="1100" b="1" dirty="0">
                <a:solidFill>
                  <a:srgbClr val="2B6030"/>
                </a:solidFill>
                <a:latin typeface="Arial" panose="020B0604020202020204" pitchFamily="34" charset="0"/>
              </a:rPr>
              <a:t>КАК ПОЛУЧИТЬ БИЗНЕС КАРТУ?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обратиться в банк 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получить консультацию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подписать договор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 получить мгновенную карту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543675" y="3854450"/>
            <a:ext cx="2719388" cy="210978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2627">
              <a:lnSpc>
                <a:spcPct val="110000"/>
              </a:lnSpc>
              <a:spcBef>
                <a:spcPts val="300"/>
              </a:spcBef>
              <a:buSzPct val="140000"/>
              <a:defRPr sz="1800">
                <a:solidFill>
                  <a:srgbClr val="000000"/>
                </a:solidFill>
              </a:defRPr>
            </a:pPr>
            <a:r>
              <a:rPr lang="ru-RU" sz="1100" b="1" dirty="0">
                <a:solidFill>
                  <a:srgbClr val="2B6030"/>
                </a:solidFill>
                <a:latin typeface="Arial" panose="020B0604020202020204" pitchFamily="34" charset="0"/>
              </a:rPr>
              <a:t>БЕЗОПАСНОСТЬ ПОКУПОК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установка лимита на покупки 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карта оснащена чипом 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технология подтверждения 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</a:rPr>
              <a:t>pin</a:t>
            </a: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 код 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технология 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</a:rPr>
              <a:t>3d secure</a:t>
            </a:r>
            <a:endParaRPr lang="ru-RU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технология </a:t>
            </a:r>
            <a:r>
              <a:rPr lang="en-US" sz="1100" dirty="0" err="1">
                <a:solidFill>
                  <a:srgbClr val="000000"/>
                </a:solidFill>
                <a:latin typeface="Arial" panose="020B0604020202020204" pitchFamily="34" charset="0"/>
              </a:rPr>
              <a:t>sms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информирование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технология 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</a:rPr>
              <a:t>Apple Pay</a:t>
            </a: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</a:rPr>
              <a:t>Samsung Pay</a:t>
            </a:r>
            <a:endParaRPr lang="ru-RU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собственный процессинг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Круглосуточная горячая линия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69913" y="3883025"/>
            <a:ext cx="3065462" cy="1731963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2627">
              <a:lnSpc>
                <a:spcPct val="110000"/>
              </a:lnSpc>
              <a:spcBef>
                <a:spcPts val="300"/>
              </a:spcBef>
              <a:buSzPct val="140000"/>
              <a:defRPr sz="1800">
                <a:solidFill>
                  <a:srgbClr val="000000"/>
                </a:solidFill>
              </a:defRPr>
            </a:pPr>
            <a:r>
              <a:rPr lang="ru-RU" sz="1100" b="1" dirty="0">
                <a:solidFill>
                  <a:srgbClr val="2B6030"/>
                </a:solidFill>
                <a:latin typeface="Arial" panose="020B0604020202020204" pitchFamily="34" charset="0"/>
              </a:rPr>
              <a:t>ВЫГОДЫ БИЗНЕС КАРТ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повышение </a:t>
            </a:r>
            <a:r>
              <a:rPr lang="ru-RU" sz="1100" dirty="0">
                <a:solidFill>
                  <a:srgbClr val="2B6030"/>
                </a:solidFill>
                <a:latin typeface="Arial" panose="020B0604020202020204" pitchFamily="34" charset="0"/>
              </a:rPr>
              <a:t>скорости расчетов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сокращение </a:t>
            </a:r>
            <a:r>
              <a:rPr lang="ru-RU" sz="1100" dirty="0">
                <a:solidFill>
                  <a:srgbClr val="2B6030"/>
                </a:solidFill>
                <a:latin typeface="Arial" panose="020B0604020202020204" pitchFamily="34" charset="0"/>
              </a:rPr>
              <a:t>сроков получения товара  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экономия </a:t>
            </a:r>
            <a:r>
              <a:rPr lang="ru-RU" sz="1100" dirty="0">
                <a:solidFill>
                  <a:srgbClr val="2B6030"/>
                </a:solidFill>
                <a:latin typeface="Arial" panose="020B0604020202020204" pitchFamily="34" charset="0"/>
              </a:rPr>
              <a:t>на банковских переводах 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оплата </a:t>
            </a:r>
            <a:r>
              <a:rPr lang="ru-RU" sz="1100" dirty="0">
                <a:solidFill>
                  <a:srgbClr val="2B6030"/>
                </a:solidFill>
                <a:latin typeface="Arial" panose="020B0604020202020204" pitchFamily="34" charset="0"/>
              </a:rPr>
              <a:t>в любой стране мира  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отсутствие </a:t>
            </a:r>
            <a:r>
              <a:rPr lang="ru-RU" sz="1100" dirty="0">
                <a:solidFill>
                  <a:srgbClr val="2B6030"/>
                </a:solidFill>
                <a:latin typeface="Arial" panose="020B0604020202020204" pitchFamily="34" charset="0"/>
              </a:rPr>
              <a:t>риска хранения наличных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сокращение расходов на </a:t>
            </a:r>
            <a:r>
              <a:rPr lang="ru-RU" sz="1100" dirty="0">
                <a:solidFill>
                  <a:srgbClr val="2B6030"/>
                </a:solidFill>
                <a:latin typeface="Arial" panose="020B0604020202020204" pitchFamily="34" charset="0"/>
              </a:rPr>
              <a:t>командировки   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простой </a:t>
            </a:r>
            <a:r>
              <a:rPr lang="ru-RU" sz="1100" dirty="0">
                <a:solidFill>
                  <a:srgbClr val="2B6030"/>
                </a:solidFill>
                <a:latin typeface="Arial" panose="020B0604020202020204" pitchFamily="34" charset="0"/>
              </a:rPr>
              <a:t>бухгалтерский учет </a:t>
            </a: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(подотчет)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632200" y="3854450"/>
            <a:ext cx="2973388" cy="152400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2627">
              <a:lnSpc>
                <a:spcPct val="110000"/>
              </a:lnSpc>
              <a:spcBef>
                <a:spcPts val="300"/>
              </a:spcBef>
              <a:buSzPct val="140000"/>
              <a:defRPr sz="1800">
                <a:solidFill>
                  <a:srgbClr val="000000"/>
                </a:solidFill>
              </a:defRPr>
            </a:pPr>
            <a:r>
              <a:rPr lang="ru-RU" sz="1100" b="1" dirty="0">
                <a:solidFill>
                  <a:srgbClr val="2B6030"/>
                </a:solidFill>
                <a:latin typeface="Arial" panose="020B0604020202020204" pitchFamily="34" charset="0"/>
              </a:rPr>
              <a:t>ВЫПУСТИ КАРТУ - ПОЛУЧИ БОНУС*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скидки на оплату такси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скидки на оплату рекламы 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скидки на оплату топлива</a:t>
            </a:r>
            <a:endParaRPr 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скидки на оплату </a:t>
            </a:r>
            <a:r>
              <a:rPr lang="ru-RU" sz="1100" dirty="0" err="1">
                <a:solidFill>
                  <a:srgbClr val="000000"/>
                </a:solidFill>
                <a:latin typeface="Arial" panose="020B0604020202020204" pitchFamily="34" charset="0"/>
              </a:rPr>
              <a:t>гостинниц</a:t>
            </a: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</a:rPr>
              <a:t>on-line </a:t>
            </a: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бухгалтерию 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подарки и </a:t>
            </a:r>
            <a:r>
              <a:rPr lang="ru-RU" sz="1100" dirty="0" err="1">
                <a:solidFill>
                  <a:srgbClr val="000000"/>
                </a:solidFill>
                <a:latin typeface="Arial" panose="020B0604020202020204" pitchFamily="34" charset="0"/>
              </a:rPr>
              <a:t>вип</a:t>
            </a: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 услуги </a:t>
            </a:r>
          </a:p>
        </p:txBody>
      </p:sp>
      <p:pic>
        <p:nvPicPr>
          <p:cNvPr id="8215" name="Рисунок 3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863" y="1408113"/>
            <a:ext cx="91916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6" name="Рисунок 3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650" y="2681288"/>
            <a:ext cx="2381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7" name="Рисунок 4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3192463"/>
            <a:ext cx="249238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8" name="Прямоугольник 27"/>
          <p:cNvSpPr>
            <a:spLocks noChangeArrowheads="1"/>
          </p:cNvSpPr>
          <p:nvPr/>
        </p:nvSpPr>
        <p:spPr bwMode="auto">
          <a:xfrm>
            <a:off x="569913" y="3270250"/>
            <a:ext cx="3486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b="1">
                <a:solidFill>
                  <a:srgbClr val="299B4C"/>
                </a:solidFill>
                <a:latin typeface="Arial" panose="020B0604020202020204" pitchFamily="34" charset="0"/>
              </a:rPr>
              <a:t>Ваш бизнес работает </a:t>
            </a:r>
            <a:r>
              <a:rPr lang="en-US" altLang="ru-RU" sz="1600" b="1">
                <a:solidFill>
                  <a:srgbClr val="299B4C"/>
                </a:solidFill>
                <a:latin typeface="Arial" panose="020B0604020202020204" pitchFamily="34" charset="0"/>
              </a:rPr>
              <a:t>NON-STOP</a:t>
            </a:r>
            <a:endParaRPr lang="ru-RU" altLang="ru-RU" sz="1600" b="1">
              <a:solidFill>
                <a:srgbClr val="299B4C"/>
              </a:solidFill>
              <a:latin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58813" y="5978525"/>
            <a:ext cx="8351837" cy="3524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452627">
              <a:lnSpc>
                <a:spcPct val="110000"/>
              </a:lnSpc>
              <a:buSzPct val="140000"/>
              <a:defRPr sz="1800">
                <a:solidFill>
                  <a:srgbClr val="000000"/>
                </a:solidFill>
              </a:defRPr>
            </a:pPr>
            <a:r>
              <a:rPr lang="ru-RU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* CashBack 3% по Бизнес-карте Mastercard, подключенной к Акции, в первые 30 дней с момента подключения к Акции (с 01.08.2020 по 31.12.2020).</a:t>
            </a:r>
          </a:p>
          <a:p>
            <a:pPr algn="just" defTabSz="452627">
              <a:lnSpc>
                <a:spcPct val="110000"/>
              </a:lnSpc>
              <a:buSzPct val="140000"/>
              <a:defRPr sz="1800">
                <a:solidFill>
                  <a:srgbClr val="000000"/>
                </a:solidFill>
              </a:defRPr>
            </a:pPr>
            <a:r>
              <a:rPr lang="ru-RU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** Банк оставляет за собой право изменять перечень скидок и подарков.</a:t>
            </a:r>
          </a:p>
        </p:txBody>
      </p:sp>
      <p:pic>
        <p:nvPicPr>
          <p:cNvPr id="8220" name="Picture 7" descr="Covers Stripes 01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185"/>
          <a:stretch>
            <a:fillRect/>
          </a:stretch>
        </p:blipFill>
        <p:spPr bwMode="auto">
          <a:xfrm>
            <a:off x="-12700" y="646113"/>
            <a:ext cx="9918700" cy="5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1" name="Рисунок 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6430963"/>
            <a:ext cx="22637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 txBox="1">
            <a:spLocks/>
          </p:cNvSpPr>
          <p:nvPr/>
        </p:nvSpPr>
        <p:spPr bwMode="auto">
          <a:xfrm>
            <a:off x="-15875" y="171450"/>
            <a:ext cx="8316913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3275" indent="-307975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6663" indent="-246063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1963" indent="-24606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7263" indent="-246063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84463" indent="-2460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663" indent="-2460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98863" indent="-2460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56063" indent="-2460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2B6030"/>
                </a:solidFill>
                <a:latin typeface="Arial" panose="020B0604020202020204" pitchFamily="34" charset="0"/>
              </a:rPr>
              <a:t>БИЗНЕС КАРТЫ И НАЛИЧНЫЕ ДЕНЬГИ</a:t>
            </a:r>
          </a:p>
        </p:txBody>
      </p:sp>
      <p:pic>
        <p:nvPicPr>
          <p:cNvPr id="9219" name="Рисунок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1560513"/>
            <a:ext cx="2919412" cy="170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36688"/>
            <a:ext cx="6731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962025"/>
            <a:ext cx="3365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Рисунок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00" y="977900"/>
            <a:ext cx="2841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Прямоугольник 11"/>
          <p:cNvSpPr>
            <a:spLocks noChangeArrowheads="1"/>
          </p:cNvSpPr>
          <p:nvPr/>
        </p:nvSpPr>
        <p:spPr bwMode="auto">
          <a:xfrm>
            <a:off x="6964363" y="1319213"/>
            <a:ext cx="9271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altLang="ru-RU" sz="1100" b="1">
                <a:solidFill>
                  <a:srgbClr val="299B4C"/>
                </a:solidFill>
                <a:latin typeface="Arial" panose="020B0604020202020204" pitchFamily="34" charset="0"/>
              </a:rPr>
              <a:t>ВЫГОДНО</a:t>
            </a:r>
          </a:p>
        </p:txBody>
      </p:sp>
      <p:sp>
        <p:nvSpPr>
          <p:cNvPr id="9224" name="Прямоугольник 12"/>
          <p:cNvSpPr>
            <a:spLocks noChangeArrowheads="1"/>
          </p:cNvSpPr>
          <p:nvPr/>
        </p:nvSpPr>
        <p:spPr bwMode="auto">
          <a:xfrm>
            <a:off x="5994400" y="1330325"/>
            <a:ext cx="79533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altLang="ru-RU" sz="1100" b="1">
                <a:solidFill>
                  <a:srgbClr val="299B4C"/>
                </a:solidFill>
                <a:latin typeface="Arial" panose="020B0604020202020204" pitchFamily="34" charset="0"/>
              </a:rPr>
              <a:t>УДОБНО</a:t>
            </a:r>
            <a:endParaRPr lang="ru-RU" altLang="ru-RU" sz="1100" b="1">
              <a:solidFill>
                <a:srgbClr val="299B4C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9225" name="Рисунок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588" y="965200"/>
            <a:ext cx="3222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Прямоугольник 14"/>
          <p:cNvSpPr>
            <a:spLocks noChangeArrowheads="1"/>
          </p:cNvSpPr>
          <p:nvPr/>
        </p:nvSpPr>
        <p:spPr bwMode="auto">
          <a:xfrm>
            <a:off x="7927975" y="1316038"/>
            <a:ext cx="10953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altLang="ru-RU" sz="1100" b="1">
                <a:solidFill>
                  <a:srgbClr val="299B4C"/>
                </a:solidFill>
                <a:latin typeface="Arial" panose="020B0604020202020204" pitchFamily="34" charset="0"/>
              </a:rPr>
              <a:t>БЕЗОПАСНО</a:t>
            </a:r>
          </a:p>
        </p:txBody>
      </p:sp>
      <p:sp>
        <p:nvSpPr>
          <p:cNvPr id="9227" name="Прямоугольник 29"/>
          <p:cNvSpPr>
            <a:spLocks noChangeArrowheads="1"/>
          </p:cNvSpPr>
          <p:nvPr/>
        </p:nvSpPr>
        <p:spPr bwMode="auto">
          <a:xfrm>
            <a:off x="4206875" y="1644650"/>
            <a:ext cx="49244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sz="1400" b="1">
                <a:solidFill>
                  <a:srgbClr val="2B6030"/>
                </a:solidFill>
                <a:latin typeface="Arial" panose="020B0604020202020204" pitchFamily="34" charset="0"/>
              </a:rPr>
              <a:t>БИЗНЕС КАРТА </a:t>
            </a:r>
            <a:r>
              <a:rPr lang="ru-RU" altLang="ru-RU" sz="1200">
                <a:solidFill>
                  <a:srgbClr val="000000"/>
                </a:solidFill>
                <a:latin typeface="Arial" panose="020B0604020202020204" pitchFamily="34" charset="0"/>
              </a:rPr>
              <a:t>– это удобный инструмент позволяющий зачислить выручку на расчетный счет и снимать наличные КРУГЛОСУТОЧНО. </a:t>
            </a:r>
          </a:p>
        </p:txBody>
      </p:sp>
      <p:sp>
        <p:nvSpPr>
          <p:cNvPr id="9228" name="Shape 128"/>
          <p:cNvSpPr>
            <a:spLocks noChangeArrowheads="1"/>
          </p:cNvSpPr>
          <p:nvPr/>
        </p:nvSpPr>
        <p:spPr bwMode="auto">
          <a:xfrm>
            <a:off x="4092575" y="1643063"/>
            <a:ext cx="5170488" cy="611187"/>
          </a:xfrm>
          <a:prstGeom prst="roundRect">
            <a:avLst>
              <a:gd name="adj" fmla="val 2856"/>
            </a:avLst>
          </a:prstGeom>
          <a:noFill/>
          <a:ln w="19050">
            <a:solidFill>
              <a:srgbClr val="2B603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ru-RU" altLang="ru-RU">
              <a:solidFill>
                <a:srgbClr val="FFFFFF"/>
              </a:solidFill>
            </a:endParaRPr>
          </a:p>
        </p:txBody>
      </p:sp>
      <p:pic>
        <p:nvPicPr>
          <p:cNvPr id="9229" name="Рисунок 3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863" y="1408113"/>
            <a:ext cx="91916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0" name="Прямоугольник 27"/>
          <p:cNvSpPr>
            <a:spLocks noChangeArrowheads="1"/>
          </p:cNvSpPr>
          <p:nvPr/>
        </p:nvSpPr>
        <p:spPr bwMode="auto">
          <a:xfrm>
            <a:off x="569913" y="3270250"/>
            <a:ext cx="3486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b="1">
                <a:solidFill>
                  <a:srgbClr val="299B4C"/>
                </a:solidFill>
                <a:latin typeface="Arial" panose="020B0604020202020204" pitchFamily="34" charset="0"/>
              </a:rPr>
              <a:t>Ваш бизнес работает </a:t>
            </a:r>
            <a:r>
              <a:rPr lang="en-US" altLang="ru-RU" sz="1600" b="1">
                <a:solidFill>
                  <a:srgbClr val="299B4C"/>
                </a:solidFill>
                <a:latin typeface="Arial" panose="020B0604020202020204" pitchFamily="34" charset="0"/>
              </a:rPr>
              <a:t>NON-STOP</a:t>
            </a:r>
            <a:endParaRPr lang="ru-RU" altLang="ru-RU" sz="1600" b="1">
              <a:solidFill>
                <a:srgbClr val="299B4C"/>
              </a:solidFill>
              <a:latin typeface="Arial" panose="020B0604020202020204" pitchFamily="34" charset="0"/>
            </a:endParaRPr>
          </a:p>
        </p:txBody>
      </p:sp>
      <p:sp>
        <p:nvSpPr>
          <p:cNvPr id="9231" name="TextBox 29"/>
          <p:cNvSpPr txBox="1">
            <a:spLocks noChangeArrowheads="1"/>
          </p:cNvSpPr>
          <p:nvPr/>
        </p:nvSpPr>
        <p:spPr bwMode="auto">
          <a:xfrm>
            <a:off x="1079500" y="2389188"/>
            <a:ext cx="300831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400" b="1">
                <a:solidFill>
                  <a:srgbClr val="984807"/>
                </a:solidFill>
                <a:latin typeface="Arial" panose="020B0604020202020204" pitchFamily="34" charset="0"/>
              </a:rPr>
              <a:t>12500</a:t>
            </a:r>
            <a:r>
              <a:rPr lang="ru-RU" altLang="ru-RU" sz="1200" b="1">
                <a:solidFill>
                  <a:srgbClr val="984807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000" b="1">
                <a:solidFill>
                  <a:srgbClr val="984807"/>
                </a:solidFill>
                <a:latin typeface="Arial" panose="020B0604020202020204" pitchFamily="34" charset="0"/>
              </a:rPr>
              <a:t>банкоматов в объединенной сети</a:t>
            </a:r>
          </a:p>
          <a:p>
            <a:r>
              <a:rPr lang="ru-RU" altLang="ru-RU" sz="1400" b="1">
                <a:solidFill>
                  <a:srgbClr val="984807"/>
                </a:solidFill>
                <a:latin typeface="Arial" panose="020B0604020202020204" pitchFamily="34" charset="0"/>
              </a:rPr>
              <a:t>1720</a:t>
            </a:r>
            <a:r>
              <a:rPr lang="ru-RU" altLang="ru-RU" sz="1200" b="1">
                <a:solidFill>
                  <a:srgbClr val="984807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000" b="1">
                <a:solidFill>
                  <a:srgbClr val="984807"/>
                </a:solidFill>
                <a:latin typeface="Arial" panose="020B0604020202020204" pitchFamily="34" charset="0"/>
              </a:rPr>
              <a:t>платежных терминалов</a:t>
            </a:r>
          </a:p>
          <a:p>
            <a:endParaRPr lang="ru-RU" altLang="ru-RU" sz="1400">
              <a:latin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659313" y="2462213"/>
            <a:ext cx="2355850" cy="1722437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2627">
              <a:lnSpc>
                <a:spcPct val="110000"/>
              </a:lnSpc>
              <a:spcBef>
                <a:spcPts val="300"/>
              </a:spcBef>
              <a:buSzPct val="140000"/>
              <a:defRPr sz="1800">
                <a:solidFill>
                  <a:srgbClr val="000000"/>
                </a:solidFill>
              </a:defRPr>
            </a:pPr>
            <a:r>
              <a:rPr lang="ru-RU" sz="1100" b="1" dirty="0">
                <a:solidFill>
                  <a:srgbClr val="2B6030"/>
                </a:solidFill>
                <a:latin typeface="Arial" panose="020B0604020202020204" pitchFamily="34" charset="0"/>
              </a:rPr>
              <a:t>К ВАШИМ УСЛУГАМ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банкоматы банка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банкоматы других банков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банкоматы наших партнеров:</a:t>
            </a:r>
          </a:p>
          <a:p>
            <a:pPr marL="179388" defTabSz="452627">
              <a:lnSpc>
                <a:spcPct val="110000"/>
              </a:lnSpc>
              <a:spcBef>
                <a:spcPts val="600"/>
              </a:spcBef>
              <a:buSzPct val="140000"/>
              <a:defRPr sz="1800">
                <a:solidFill>
                  <a:srgbClr val="000000"/>
                </a:solidFill>
              </a:defRPr>
            </a:pPr>
            <a:r>
              <a:rPr lang="ru-RU" sz="1100" b="1" dirty="0">
                <a:solidFill>
                  <a:srgbClr val="C00000"/>
                </a:solidFill>
                <a:latin typeface="Arial" panose="020B0604020202020204" pitchFamily="34" charset="0"/>
              </a:rPr>
              <a:t>Альфа-Банк, Райффайзенбанк, Промсвязьбанк, Росбанк (</a:t>
            </a:r>
            <a:r>
              <a:rPr lang="ru-RU" sz="1000" b="1" dirty="0">
                <a:solidFill>
                  <a:srgbClr val="C00000"/>
                </a:solidFill>
                <a:latin typeface="Arial" panose="020B0604020202020204" pitchFamily="34" charset="0"/>
              </a:rPr>
              <a:t>сеть постоянно расширяется</a:t>
            </a:r>
            <a:r>
              <a:rPr lang="ru-RU" sz="1100" b="1" dirty="0">
                <a:solidFill>
                  <a:srgbClr val="C0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421438" y="4421188"/>
            <a:ext cx="2787650" cy="152400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2627">
              <a:lnSpc>
                <a:spcPct val="110000"/>
              </a:lnSpc>
              <a:spcBef>
                <a:spcPts val="300"/>
              </a:spcBef>
              <a:buSzPct val="140000"/>
              <a:defRPr sz="1800">
                <a:solidFill>
                  <a:srgbClr val="000000"/>
                </a:solidFill>
              </a:defRPr>
            </a:pPr>
            <a:r>
              <a:rPr lang="ru-RU" sz="1100" b="1" dirty="0">
                <a:solidFill>
                  <a:srgbClr val="2B6030"/>
                </a:solidFill>
                <a:latin typeface="Arial" panose="020B0604020202020204" pitchFamily="34" charset="0"/>
              </a:rPr>
              <a:t>ПРЕИМУЩЕСТВА БИЗНЕС КАРТ 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выпуск бесплатно 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срок действия 3 года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гибкие лимиты на снятие  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выручка с кассовым символом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неограниченный выпуск карт к счету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круглосуточная горячая линия 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585788" y="4418013"/>
            <a:ext cx="3532187" cy="193992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2627">
              <a:lnSpc>
                <a:spcPct val="110000"/>
              </a:lnSpc>
              <a:spcBef>
                <a:spcPts val="300"/>
              </a:spcBef>
              <a:buSzPct val="140000"/>
              <a:defRPr sz="1800">
                <a:solidFill>
                  <a:srgbClr val="000000"/>
                </a:solidFill>
              </a:defRPr>
            </a:pPr>
            <a:r>
              <a:rPr lang="en-US" sz="1100" b="1" dirty="0">
                <a:solidFill>
                  <a:srgbClr val="2B6030"/>
                </a:solidFill>
                <a:latin typeface="Arial" panose="020B0604020202020204" pitchFamily="34" charset="0"/>
              </a:rPr>
              <a:t>ON-LINE </a:t>
            </a:r>
            <a:r>
              <a:rPr lang="ru-RU" sz="1100" b="1" dirty="0">
                <a:solidFill>
                  <a:srgbClr val="2B6030"/>
                </a:solidFill>
                <a:latin typeface="Arial" panose="020B0604020202020204" pitchFamily="34" charset="0"/>
              </a:rPr>
              <a:t>ЗАЧИСЛЕНИЕ ВЫРУЧКИ НА СЧЕТ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деньги на счете мгновенно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без объявления на взнос наличными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без очередей в кассу 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без участия инкассаторов 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без документов инкассации  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в любом банкомате банка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endParaRPr lang="ru-RU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endParaRPr lang="ru-RU" sz="11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879850" y="4419600"/>
            <a:ext cx="2884488" cy="205105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2627">
              <a:lnSpc>
                <a:spcPct val="110000"/>
              </a:lnSpc>
              <a:spcBef>
                <a:spcPts val="300"/>
              </a:spcBef>
              <a:buSzPct val="140000"/>
              <a:defRPr sz="1800">
                <a:solidFill>
                  <a:srgbClr val="000000"/>
                </a:solidFill>
              </a:defRPr>
            </a:pPr>
            <a:r>
              <a:rPr lang="ru-RU" sz="1100" b="1" dirty="0">
                <a:solidFill>
                  <a:srgbClr val="2B6030"/>
                </a:solidFill>
                <a:latin typeface="Arial" panose="020B0604020202020204" pitchFamily="34" charset="0"/>
              </a:rPr>
              <a:t>ПОЛУЧЕНИЕ НАЛИЧНЫХ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без предварительного заказа 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без чековой книжки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без паспорта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без очередей в кассу 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круглосуточно без выходных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в любом банкомате мира</a:t>
            </a:r>
          </a:p>
          <a:p>
            <a:pPr algn="just" defTabSz="452627">
              <a:lnSpc>
                <a:spcPct val="110000"/>
              </a:lnSpc>
              <a:spcBef>
                <a:spcPts val="600"/>
              </a:spcBef>
              <a:buSzPct val="140000"/>
              <a:defRPr sz="1800">
                <a:solidFill>
                  <a:srgbClr val="000000"/>
                </a:solidFill>
              </a:defRPr>
            </a:pPr>
            <a:endParaRPr 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452627">
              <a:lnSpc>
                <a:spcPct val="110000"/>
              </a:lnSpc>
              <a:spcBef>
                <a:spcPts val="600"/>
              </a:spcBef>
              <a:buSzPct val="140000"/>
              <a:defRPr sz="1800">
                <a:solidFill>
                  <a:srgbClr val="000000"/>
                </a:solidFill>
              </a:defRPr>
            </a:pPr>
            <a:endParaRPr lang="ru-RU" sz="11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935788" y="2460625"/>
            <a:ext cx="2598737" cy="1109663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2627">
              <a:lnSpc>
                <a:spcPct val="110000"/>
              </a:lnSpc>
              <a:spcBef>
                <a:spcPts val="300"/>
              </a:spcBef>
              <a:buSzPct val="140000"/>
              <a:defRPr sz="1800">
                <a:solidFill>
                  <a:srgbClr val="000000"/>
                </a:solidFill>
              </a:defRPr>
            </a:pPr>
            <a:r>
              <a:rPr lang="ru-RU" sz="1100" b="1" dirty="0">
                <a:solidFill>
                  <a:srgbClr val="2B6030"/>
                </a:solidFill>
                <a:latin typeface="Arial" panose="020B0604020202020204" pitchFamily="34" charset="0"/>
              </a:rPr>
              <a:t>КАК ПОЛУЧИТЬ БИЗНЕС КАРТУ?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обратиться в банк 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получить консультацию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подписать договор</a:t>
            </a:r>
          </a:p>
          <a:p>
            <a:pPr marL="182563" indent="-190500" algn="just" defTabSz="452627">
              <a:spcBef>
                <a:spcPts val="300"/>
              </a:spcBef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 получить мгновенную карту</a:t>
            </a:r>
          </a:p>
        </p:txBody>
      </p:sp>
      <p:pic>
        <p:nvPicPr>
          <p:cNvPr id="9237" name="Рисунок 6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463" y="2728913"/>
            <a:ext cx="6143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8" name="Рисунок 3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650" y="2708275"/>
            <a:ext cx="2381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9" name="Рисунок 4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650" y="3124200"/>
            <a:ext cx="249238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0" name="Прямоугольник 25"/>
          <p:cNvSpPr>
            <a:spLocks noChangeArrowheads="1"/>
          </p:cNvSpPr>
          <p:nvPr/>
        </p:nvSpPr>
        <p:spPr bwMode="auto">
          <a:xfrm>
            <a:off x="766763" y="5932488"/>
            <a:ext cx="22606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24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24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24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24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24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300"/>
              </a:spcBef>
              <a:buSzPct val="140000"/>
            </a:pPr>
            <a:r>
              <a:rPr lang="ru-RU" altLang="ru-RU" sz="1100" b="1">
                <a:solidFill>
                  <a:srgbClr val="FF0000"/>
                </a:solidFill>
              </a:rPr>
              <a:t>ТАРИФ </a:t>
            </a:r>
            <a:r>
              <a:rPr lang="en-US" altLang="ru-RU" sz="1100" b="1">
                <a:solidFill>
                  <a:srgbClr val="FF0000"/>
                </a:solidFill>
              </a:rPr>
              <a:t>– </a:t>
            </a:r>
            <a:r>
              <a:rPr lang="ru-RU" altLang="ru-RU" sz="1100" b="1">
                <a:solidFill>
                  <a:srgbClr val="FF0000"/>
                </a:solidFill>
              </a:rPr>
              <a:t>0,15</a:t>
            </a:r>
            <a:r>
              <a:rPr lang="en-US" altLang="ru-RU" sz="1100" b="1">
                <a:solidFill>
                  <a:srgbClr val="FF0000"/>
                </a:solidFill>
              </a:rPr>
              <a:t>%</a:t>
            </a:r>
            <a:r>
              <a:rPr lang="ru-RU" altLang="ru-RU" sz="1100" b="1">
                <a:solidFill>
                  <a:srgbClr val="FF0000"/>
                </a:solidFill>
              </a:rPr>
              <a:t> от суммы внесения</a:t>
            </a:r>
            <a:endParaRPr lang="ru-RU" altLang="ru-RU" sz="1100">
              <a:solidFill>
                <a:srgbClr val="000000"/>
              </a:solidFill>
            </a:endParaRPr>
          </a:p>
        </p:txBody>
      </p:sp>
      <p:pic>
        <p:nvPicPr>
          <p:cNvPr id="9241" name="Picture 7" descr="Covers Stripes 01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185"/>
          <a:stretch>
            <a:fillRect/>
          </a:stretch>
        </p:blipFill>
        <p:spPr bwMode="auto">
          <a:xfrm>
            <a:off x="-12700" y="646113"/>
            <a:ext cx="9918700" cy="5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2" name="Рисунок 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6430963"/>
            <a:ext cx="22637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3" name="Shape 687"/>
          <p:cNvSpPr>
            <a:spLocks noChangeArrowheads="1"/>
          </p:cNvSpPr>
          <p:nvPr/>
        </p:nvSpPr>
        <p:spPr bwMode="auto">
          <a:xfrm rot="-5400000">
            <a:off x="2263775" y="-1028700"/>
            <a:ext cx="5378450" cy="9359900"/>
          </a:xfrm>
          <a:prstGeom prst="roundRect">
            <a:avLst>
              <a:gd name="adj" fmla="val 4912"/>
            </a:avLst>
          </a:prstGeom>
          <a:noFill/>
          <a:ln w="1905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7238" y="836613"/>
            <a:ext cx="5132387" cy="3079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ts val="750"/>
              </a:spcBef>
              <a:spcAft>
                <a:spcPts val="750"/>
              </a:spcAft>
              <a:defRPr/>
            </a:pPr>
            <a:r>
              <a:rPr lang="ru-RU" altLang="ru-RU" sz="1600" b="1" dirty="0">
                <a:solidFill>
                  <a:srgbClr val="F79646"/>
                </a:solidFill>
                <a:latin typeface="Arial" charset="0"/>
                <a:cs typeface="Times New Roman" pitchFamily="18" charset="0"/>
              </a:rPr>
              <a:t>ЗАЧИСЛЕНИЕ ВЫРУЧКИ И СНЯТИЕ НАЛИЧНЫХ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Прямоугольник 8">
            <a:extLst>
              <a:ext uri="{FF2B5EF4-FFF2-40B4-BE49-F238E27FC236}">
                <a16:creationId xmlns:a16="http://schemas.microsoft.com/office/drawing/2014/main" id="{21AA4CCA-D2D7-C144-90D5-DDE5B1A857A7}"/>
              </a:ext>
            </a:extLst>
          </p:cNvPr>
          <p:cNvSpPr/>
          <p:nvPr/>
        </p:nvSpPr>
        <p:spPr bwMode="auto">
          <a:xfrm flipH="1">
            <a:off x="789816" y="2420088"/>
            <a:ext cx="45719" cy="1558409"/>
          </a:xfrm>
          <a:prstGeom prst="rect">
            <a:avLst/>
          </a:prstGeom>
          <a:solidFill>
            <a:srgbClr val="FFD10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8845231" y="6531352"/>
            <a:ext cx="561372" cy="326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eaLnBrk="1" hangingPunct="1">
              <a:defRPr/>
            </a:pPr>
            <a:r>
              <a:rPr lang="en-US" sz="1200" b="1" dirty="0">
                <a:solidFill>
                  <a:srgbClr val="2048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200" b="1" dirty="0">
              <a:solidFill>
                <a:srgbClr val="2048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9184738" y="6531352"/>
            <a:ext cx="221865" cy="326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eaLnBrk="1" hangingPunct="1">
              <a:defRPr/>
            </a:pPr>
            <a:endParaRPr lang="ru-RU" sz="1200" b="1" dirty="0">
              <a:solidFill>
                <a:srgbClr val="2048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Заголовок 1"/>
          <p:cNvSpPr txBox="1">
            <a:spLocks/>
          </p:cNvSpPr>
          <p:nvPr/>
        </p:nvSpPr>
        <p:spPr bwMode="auto">
          <a:xfrm>
            <a:off x="920552" y="2924944"/>
            <a:ext cx="8316913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3275" indent="-307975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6663" indent="-246063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1963" indent="-24606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7263" indent="-246063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84463" indent="-2460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663" indent="-2460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98863" indent="-2460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56063" indent="-2460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2B6030"/>
                </a:solidFill>
                <a:latin typeface="Arial" panose="020B0604020202020204" pitchFamily="34" charset="0"/>
              </a:rPr>
              <a:t>КРЕДИТНЫЕ ПРОДУКТЫ МИКРОБИЗНЕСА</a:t>
            </a:r>
            <a:endParaRPr lang="ru-RU" altLang="ru-RU" sz="1800" b="1" dirty="0">
              <a:solidFill>
                <a:srgbClr val="2B603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5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381000" y="6394029"/>
            <a:ext cx="8316416" cy="5460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41"/>
          <p:cNvSpPr>
            <a:spLocks noChangeArrowheads="1"/>
          </p:cNvSpPr>
          <p:nvPr/>
        </p:nvSpPr>
        <p:spPr bwMode="auto">
          <a:xfrm>
            <a:off x="729599" y="285097"/>
            <a:ext cx="59249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Arial" panose="020B0604020202020204" pitchFamily="34" charset="0"/>
              </a:rPr>
              <a:t>Приоритетная</a:t>
            </a:r>
            <a:br>
              <a:rPr lang="ru-RU" sz="3200" dirty="0">
                <a:latin typeface="Arial" panose="020B0604020202020204" pitchFamily="34" charset="0"/>
              </a:rPr>
            </a:br>
            <a:r>
              <a:rPr lang="ru-RU" sz="3200" dirty="0">
                <a:latin typeface="Arial" panose="020B0604020202020204" pitchFamily="34" charset="0"/>
              </a:rPr>
              <a:t>поддержка фермерства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61C1-2457-E848-BB6B-E1DA9A549776}" type="slidenum">
              <a:rPr lang="en-US" sz="1000"/>
              <a:pPr/>
              <a:t>7</a:t>
            </a:fld>
            <a:endParaRPr lang="en-US" sz="10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560512" y="1949599"/>
            <a:ext cx="4608512" cy="936104"/>
          </a:xfrm>
          <a:prstGeom prst="homePlate">
            <a:avLst/>
          </a:prstGeom>
          <a:solidFill>
            <a:srgbClr val="2B6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/>
          <p:cNvSpPr/>
          <p:nvPr/>
        </p:nvSpPr>
        <p:spPr>
          <a:xfrm flipH="1">
            <a:off x="4808984" y="2448124"/>
            <a:ext cx="4788024" cy="936104"/>
          </a:xfrm>
          <a:prstGeom prst="homePlate">
            <a:avLst/>
          </a:prstGeom>
          <a:solidFill>
            <a:srgbClr val="F8D3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1124744"/>
            <a:ext cx="127856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9481852" y="1858579"/>
            <a:ext cx="127856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40433" y="1538734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918" y="1442333"/>
            <a:ext cx="829117" cy="966996"/>
          </a:xfrm>
          <a:prstGeom prst="rect">
            <a:avLst/>
          </a:prstGeom>
        </p:spPr>
      </p:pic>
      <p:sp>
        <p:nvSpPr>
          <p:cNvPr id="32" name="Freeform 50"/>
          <p:cNvSpPr>
            <a:spLocks noEditPoints="1"/>
          </p:cNvSpPr>
          <p:nvPr/>
        </p:nvSpPr>
        <p:spPr bwMode="auto">
          <a:xfrm>
            <a:off x="5399157" y="2563996"/>
            <a:ext cx="528160" cy="527184"/>
          </a:xfrm>
          <a:custGeom>
            <a:avLst/>
            <a:gdLst>
              <a:gd name="T0" fmla="*/ 4593 w 5497"/>
              <a:gd name="T1" fmla="*/ 1614 h 5487"/>
              <a:gd name="T2" fmla="*/ 5457 w 5497"/>
              <a:gd name="T3" fmla="*/ 750 h 5487"/>
              <a:gd name="T4" fmla="*/ 5458 w 5497"/>
              <a:gd name="T5" fmla="*/ 608 h 5487"/>
              <a:gd name="T6" fmla="*/ 5390 w 5497"/>
              <a:gd name="T7" fmla="*/ 579 h 5487"/>
              <a:gd name="T8" fmla="*/ 5393 w 5497"/>
              <a:gd name="T9" fmla="*/ 585 h 5487"/>
              <a:gd name="T10" fmla="*/ 4923 w 5497"/>
              <a:gd name="T11" fmla="*/ 569 h 5487"/>
              <a:gd name="T12" fmla="*/ 4907 w 5497"/>
              <a:gd name="T13" fmla="*/ 99 h 5487"/>
              <a:gd name="T14" fmla="*/ 4804 w 5497"/>
              <a:gd name="T15" fmla="*/ 2 h 5487"/>
              <a:gd name="T16" fmla="*/ 4736 w 5497"/>
              <a:gd name="T17" fmla="*/ 32 h 5487"/>
              <a:gd name="T18" fmla="*/ 3873 w 5497"/>
              <a:gd name="T19" fmla="*/ 891 h 5487"/>
              <a:gd name="T20" fmla="*/ 3844 w 5497"/>
              <a:gd name="T21" fmla="*/ 965 h 5487"/>
              <a:gd name="T22" fmla="*/ 3844 w 5497"/>
              <a:gd name="T23" fmla="*/ 1065 h 5487"/>
              <a:gd name="T24" fmla="*/ 706 w 5497"/>
              <a:gd name="T25" fmla="*/ 1643 h 5487"/>
              <a:gd name="T26" fmla="*/ 1284 w 5497"/>
              <a:gd name="T27" fmla="*/ 4780 h 5487"/>
              <a:gd name="T28" fmla="*/ 4422 w 5497"/>
              <a:gd name="T29" fmla="*/ 4202 h 5487"/>
              <a:gd name="T30" fmla="*/ 4422 w 5497"/>
              <a:gd name="T31" fmla="*/ 1643 h 5487"/>
              <a:gd name="T32" fmla="*/ 4522 w 5497"/>
              <a:gd name="T33" fmla="*/ 1643 h 5487"/>
              <a:gd name="T34" fmla="*/ 4593 w 5497"/>
              <a:gd name="T35" fmla="*/ 1614 h 5487"/>
              <a:gd name="T36" fmla="*/ 4623 w 5497"/>
              <a:gd name="T37" fmla="*/ 2924 h 5487"/>
              <a:gd name="T38" fmla="*/ 2568 w 5497"/>
              <a:gd name="T39" fmla="*/ 4984 h 5487"/>
              <a:gd name="T40" fmla="*/ 507 w 5497"/>
              <a:gd name="T41" fmla="*/ 2929 h 5487"/>
              <a:gd name="T42" fmla="*/ 2562 w 5497"/>
              <a:gd name="T43" fmla="*/ 868 h 5487"/>
              <a:gd name="T44" fmla="*/ 3856 w 5497"/>
              <a:gd name="T45" fmla="*/ 1324 h 5487"/>
              <a:gd name="T46" fmla="*/ 3861 w 5497"/>
              <a:gd name="T47" fmla="*/ 1491 h 5487"/>
              <a:gd name="T48" fmla="*/ 3461 w 5497"/>
              <a:gd name="T49" fmla="*/ 1891 h 5487"/>
              <a:gd name="T50" fmla="*/ 1528 w 5497"/>
              <a:gd name="T51" fmla="*/ 2018 h 5487"/>
              <a:gd name="T52" fmla="*/ 1655 w 5497"/>
              <a:gd name="T53" fmla="*/ 3951 h 5487"/>
              <a:gd name="T54" fmla="*/ 3588 w 5497"/>
              <a:gd name="T55" fmla="*/ 3824 h 5487"/>
              <a:gd name="T56" fmla="*/ 3601 w 5497"/>
              <a:gd name="T57" fmla="*/ 2033 h 5487"/>
              <a:gd name="T58" fmla="*/ 4001 w 5497"/>
              <a:gd name="T59" fmla="*/ 1633 h 5487"/>
              <a:gd name="T60" fmla="*/ 4166 w 5497"/>
              <a:gd name="T61" fmla="*/ 1639 h 5487"/>
              <a:gd name="T62" fmla="*/ 4623 w 5497"/>
              <a:gd name="T63" fmla="*/ 2924 h 5487"/>
              <a:gd name="T64" fmla="*/ 2501 w 5497"/>
              <a:gd name="T65" fmla="*/ 2991 h 5487"/>
              <a:gd name="T66" fmla="*/ 2642 w 5497"/>
              <a:gd name="T67" fmla="*/ 2991 h 5487"/>
              <a:gd name="T68" fmla="*/ 2842 w 5497"/>
              <a:gd name="T69" fmla="*/ 2791 h 5487"/>
              <a:gd name="T70" fmla="*/ 2872 w 5497"/>
              <a:gd name="T71" fmla="*/ 2920 h 5487"/>
              <a:gd name="T72" fmla="*/ 2572 w 5497"/>
              <a:gd name="T73" fmla="*/ 3220 h 5487"/>
              <a:gd name="T74" fmla="*/ 2272 w 5497"/>
              <a:gd name="T75" fmla="*/ 2920 h 5487"/>
              <a:gd name="T76" fmla="*/ 2572 w 5497"/>
              <a:gd name="T77" fmla="*/ 2620 h 5487"/>
              <a:gd name="T78" fmla="*/ 2701 w 5497"/>
              <a:gd name="T79" fmla="*/ 2650 h 5487"/>
              <a:gd name="T80" fmla="*/ 2501 w 5497"/>
              <a:gd name="T81" fmla="*/ 2850 h 5487"/>
              <a:gd name="T82" fmla="*/ 2501 w 5497"/>
              <a:gd name="T83" fmla="*/ 2991 h 5487"/>
              <a:gd name="T84" fmla="*/ 2847 w 5497"/>
              <a:gd name="T85" fmla="*/ 2503 h 5487"/>
              <a:gd name="T86" fmla="*/ 2154 w 5497"/>
              <a:gd name="T87" fmla="*/ 2644 h 5487"/>
              <a:gd name="T88" fmla="*/ 2295 w 5497"/>
              <a:gd name="T89" fmla="*/ 3337 h 5487"/>
              <a:gd name="T90" fmla="*/ 2988 w 5497"/>
              <a:gd name="T91" fmla="*/ 3196 h 5487"/>
              <a:gd name="T92" fmla="*/ 2988 w 5497"/>
              <a:gd name="T93" fmla="*/ 2644 h 5487"/>
              <a:gd name="T94" fmla="*/ 3462 w 5497"/>
              <a:gd name="T95" fmla="*/ 2170 h 5487"/>
              <a:gd name="T96" fmla="*/ 3321 w 5497"/>
              <a:gd name="T97" fmla="*/ 3815 h 5487"/>
              <a:gd name="T98" fmla="*/ 1675 w 5497"/>
              <a:gd name="T99" fmla="*/ 3674 h 5487"/>
              <a:gd name="T100" fmla="*/ 1816 w 5497"/>
              <a:gd name="T101" fmla="*/ 2029 h 5487"/>
              <a:gd name="T102" fmla="*/ 3321 w 5497"/>
              <a:gd name="T103" fmla="*/ 2029 h 5487"/>
              <a:gd name="T104" fmla="*/ 2847 w 5497"/>
              <a:gd name="T105" fmla="*/ 2503 h 5487"/>
              <a:gd name="T106" fmla="*/ 4063 w 5497"/>
              <a:gd name="T107" fmla="*/ 1429 h 5487"/>
              <a:gd name="T108" fmla="*/ 4049 w 5497"/>
              <a:gd name="T109" fmla="*/ 1003 h 5487"/>
              <a:gd name="T110" fmla="*/ 4719 w 5497"/>
              <a:gd name="T111" fmla="*/ 333 h 5487"/>
              <a:gd name="T112" fmla="*/ 4730 w 5497"/>
              <a:gd name="T113" fmla="*/ 666 h 5487"/>
              <a:gd name="T114" fmla="*/ 4830 w 5497"/>
              <a:gd name="T115" fmla="*/ 766 h 5487"/>
              <a:gd name="T116" fmla="*/ 5163 w 5497"/>
              <a:gd name="T117" fmla="*/ 777 h 5487"/>
              <a:gd name="T118" fmla="*/ 4489 w 5497"/>
              <a:gd name="T119" fmla="*/ 1443 h 5487"/>
              <a:gd name="T120" fmla="*/ 4063 w 5497"/>
              <a:gd name="T121" fmla="*/ 1429 h 5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497" h="5487">
                <a:moveTo>
                  <a:pt x="4593" y="1614"/>
                </a:moveTo>
                <a:lnTo>
                  <a:pt x="5457" y="750"/>
                </a:lnTo>
                <a:cubicBezTo>
                  <a:pt x="5496" y="711"/>
                  <a:pt x="5497" y="647"/>
                  <a:pt x="5458" y="608"/>
                </a:cubicBezTo>
                <a:cubicBezTo>
                  <a:pt x="5440" y="590"/>
                  <a:pt x="5416" y="579"/>
                  <a:pt x="5390" y="579"/>
                </a:cubicBezTo>
                <a:lnTo>
                  <a:pt x="5393" y="585"/>
                </a:lnTo>
                <a:lnTo>
                  <a:pt x="4923" y="569"/>
                </a:lnTo>
                <a:lnTo>
                  <a:pt x="4907" y="99"/>
                </a:lnTo>
                <a:cubicBezTo>
                  <a:pt x="4905" y="43"/>
                  <a:pt x="4859" y="0"/>
                  <a:pt x="4804" y="2"/>
                </a:cubicBezTo>
                <a:cubicBezTo>
                  <a:pt x="4778" y="3"/>
                  <a:pt x="4754" y="13"/>
                  <a:pt x="4736" y="32"/>
                </a:cubicBezTo>
                <a:lnTo>
                  <a:pt x="3873" y="891"/>
                </a:lnTo>
                <a:cubicBezTo>
                  <a:pt x="3854" y="910"/>
                  <a:pt x="3843" y="937"/>
                  <a:pt x="3844" y="965"/>
                </a:cubicBezTo>
                <a:lnTo>
                  <a:pt x="3844" y="1065"/>
                </a:lnTo>
                <a:cubicBezTo>
                  <a:pt x="2818" y="358"/>
                  <a:pt x="1413" y="617"/>
                  <a:pt x="706" y="1643"/>
                </a:cubicBezTo>
                <a:cubicBezTo>
                  <a:pt x="0" y="2669"/>
                  <a:pt x="258" y="4073"/>
                  <a:pt x="1284" y="4780"/>
                </a:cubicBezTo>
                <a:cubicBezTo>
                  <a:pt x="2310" y="5487"/>
                  <a:pt x="3715" y="5228"/>
                  <a:pt x="4422" y="4202"/>
                </a:cubicBezTo>
                <a:cubicBezTo>
                  <a:pt x="4953" y="3432"/>
                  <a:pt x="4953" y="2413"/>
                  <a:pt x="4422" y="1643"/>
                </a:cubicBezTo>
                <a:lnTo>
                  <a:pt x="4522" y="1643"/>
                </a:lnTo>
                <a:cubicBezTo>
                  <a:pt x="4549" y="1643"/>
                  <a:pt x="4574" y="1632"/>
                  <a:pt x="4593" y="1614"/>
                </a:cubicBezTo>
                <a:close/>
                <a:moveTo>
                  <a:pt x="4623" y="2924"/>
                </a:moveTo>
                <a:cubicBezTo>
                  <a:pt x="4625" y="4060"/>
                  <a:pt x="3704" y="4983"/>
                  <a:pt x="2568" y="4984"/>
                </a:cubicBezTo>
                <a:cubicBezTo>
                  <a:pt x="1431" y="4986"/>
                  <a:pt x="509" y="4066"/>
                  <a:pt x="507" y="2929"/>
                </a:cubicBezTo>
                <a:cubicBezTo>
                  <a:pt x="506" y="1792"/>
                  <a:pt x="1426" y="870"/>
                  <a:pt x="2562" y="868"/>
                </a:cubicBezTo>
                <a:cubicBezTo>
                  <a:pt x="3033" y="868"/>
                  <a:pt x="3490" y="1028"/>
                  <a:pt x="3856" y="1324"/>
                </a:cubicBezTo>
                <a:lnTo>
                  <a:pt x="3861" y="1491"/>
                </a:lnTo>
                <a:lnTo>
                  <a:pt x="3461" y="1891"/>
                </a:lnTo>
                <a:cubicBezTo>
                  <a:pt x="2892" y="1392"/>
                  <a:pt x="2026" y="1449"/>
                  <a:pt x="1528" y="2018"/>
                </a:cubicBezTo>
                <a:cubicBezTo>
                  <a:pt x="1029" y="2587"/>
                  <a:pt x="1086" y="3453"/>
                  <a:pt x="1655" y="3951"/>
                </a:cubicBezTo>
                <a:cubicBezTo>
                  <a:pt x="2224" y="4450"/>
                  <a:pt x="3090" y="4393"/>
                  <a:pt x="3588" y="3824"/>
                </a:cubicBezTo>
                <a:cubicBezTo>
                  <a:pt x="4036" y="3313"/>
                  <a:pt x="4042" y="2550"/>
                  <a:pt x="3601" y="2033"/>
                </a:cubicBezTo>
                <a:lnTo>
                  <a:pt x="4001" y="1633"/>
                </a:lnTo>
                <a:lnTo>
                  <a:pt x="4166" y="1639"/>
                </a:lnTo>
                <a:cubicBezTo>
                  <a:pt x="4460" y="2003"/>
                  <a:pt x="4621" y="2456"/>
                  <a:pt x="4623" y="2924"/>
                </a:cubicBezTo>
                <a:close/>
                <a:moveTo>
                  <a:pt x="2501" y="2991"/>
                </a:moveTo>
                <a:cubicBezTo>
                  <a:pt x="2540" y="3029"/>
                  <a:pt x="2603" y="3029"/>
                  <a:pt x="2642" y="2991"/>
                </a:cubicBezTo>
                <a:lnTo>
                  <a:pt x="2842" y="2791"/>
                </a:lnTo>
                <a:cubicBezTo>
                  <a:pt x="2862" y="2831"/>
                  <a:pt x="2872" y="2875"/>
                  <a:pt x="2872" y="2920"/>
                </a:cubicBezTo>
                <a:cubicBezTo>
                  <a:pt x="2872" y="3085"/>
                  <a:pt x="2738" y="3220"/>
                  <a:pt x="2572" y="3220"/>
                </a:cubicBezTo>
                <a:cubicBezTo>
                  <a:pt x="2406" y="3220"/>
                  <a:pt x="2272" y="3085"/>
                  <a:pt x="2272" y="2920"/>
                </a:cubicBezTo>
                <a:cubicBezTo>
                  <a:pt x="2272" y="2754"/>
                  <a:pt x="2406" y="2620"/>
                  <a:pt x="2572" y="2620"/>
                </a:cubicBezTo>
                <a:cubicBezTo>
                  <a:pt x="2617" y="2620"/>
                  <a:pt x="2661" y="2630"/>
                  <a:pt x="2701" y="2650"/>
                </a:cubicBezTo>
                <a:lnTo>
                  <a:pt x="2501" y="2850"/>
                </a:lnTo>
                <a:cubicBezTo>
                  <a:pt x="2462" y="2889"/>
                  <a:pt x="2462" y="2952"/>
                  <a:pt x="2501" y="2991"/>
                </a:cubicBezTo>
                <a:close/>
                <a:moveTo>
                  <a:pt x="2847" y="2503"/>
                </a:moveTo>
                <a:cubicBezTo>
                  <a:pt x="2617" y="2350"/>
                  <a:pt x="2307" y="2413"/>
                  <a:pt x="2154" y="2644"/>
                </a:cubicBezTo>
                <a:cubicBezTo>
                  <a:pt x="2002" y="2874"/>
                  <a:pt x="2065" y="3184"/>
                  <a:pt x="2295" y="3337"/>
                </a:cubicBezTo>
                <a:cubicBezTo>
                  <a:pt x="2525" y="3489"/>
                  <a:pt x="2836" y="3426"/>
                  <a:pt x="2988" y="3196"/>
                </a:cubicBezTo>
                <a:cubicBezTo>
                  <a:pt x="3099" y="3028"/>
                  <a:pt x="3099" y="2811"/>
                  <a:pt x="2988" y="2644"/>
                </a:cubicBezTo>
                <a:lnTo>
                  <a:pt x="3462" y="2170"/>
                </a:lnTo>
                <a:cubicBezTo>
                  <a:pt x="3878" y="2663"/>
                  <a:pt x="3814" y="3400"/>
                  <a:pt x="3321" y="3815"/>
                </a:cubicBezTo>
                <a:cubicBezTo>
                  <a:pt x="2828" y="4231"/>
                  <a:pt x="2091" y="4168"/>
                  <a:pt x="1675" y="3674"/>
                </a:cubicBezTo>
                <a:cubicBezTo>
                  <a:pt x="1260" y="3181"/>
                  <a:pt x="1323" y="2444"/>
                  <a:pt x="1816" y="2029"/>
                </a:cubicBezTo>
                <a:cubicBezTo>
                  <a:pt x="2251" y="1662"/>
                  <a:pt x="2886" y="1662"/>
                  <a:pt x="3321" y="2029"/>
                </a:cubicBezTo>
                <a:lnTo>
                  <a:pt x="2847" y="2503"/>
                </a:lnTo>
                <a:close/>
                <a:moveTo>
                  <a:pt x="4063" y="1429"/>
                </a:moveTo>
                <a:lnTo>
                  <a:pt x="4049" y="1003"/>
                </a:lnTo>
                <a:lnTo>
                  <a:pt x="4719" y="333"/>
                </a:lnTo>
                <a:lnTo>
                  <a:pt x="4730" y="666"/>
                </a:lnTo>
                <a:cubicBezTo>
                  <a:pt x="4730" y="721"/>
                  <a:pt x="4775" y="766"/>
                  <a:pt x="4830" y="766"/>
                </a:cubicBezTo>
                <a:lnTo>
                  <a:pt x="5163" y="777"/>
                </a:lnTo>
                <a:lnTo>
                  <a:pt x="4489" y="1443"/>
                </a:lnTo>
                <a:lnTo>
                  <a:pt x="4063" y="1429"/>
                </a:lnTo>
                <a:close/>
              </a:path>
            </a:pathLst>
          </a:custGeom>
          <a:solidFill>
            <a:schemeClr val="tx1"/>
          </a:solidFill>
          <a:ln w="12700">
            <a:noFill/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703650" y="2079665"/>
            <a:ext cx="2592435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</a:rPr>
              <a:t>Программы Банка ориентированы на упрощение доступа МФХ к кредитам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033120" y="2498780"/>
            <a:ext cx="3312368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</a:rPr>
              <a:t>Обеспечение своевременного финансирования сезонных работ, приоритетная поддержка малых форм хозяйствования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71431" y="3068961"/>
            <a:ext cx="7836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Arial" panose="020B0604020202020204" pitchFamily="34" charset="0"/>
              </a:rPr>
              <a:t>цель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46530" y="292494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Кредитное решение</a:t>
            </a:r>
            <a:b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фермеров «Микро_АПК»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09136" y="3371903"/>
            <a:ext cx="417184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indent="-361950" defTabSz="871888">
              <a:spcBef>
                <a:spcPts val="6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000" b="1" dirty="0">
                <a:latin typeface="Arial" panose="020B0604020202020204" pitchFamily="34" charset="0"/>
              </a:rPr>
              <a:t>ЛЬГОТНАЯ СТАВКА КРЕДИТОВАНИЯ  </a:t>
            </a:r>
            <a:r>
              <a:rPr lang="en-US" sz="1000" b="1" dirty="0">
                <a:latin typeface="Arial" panose="020B0604020202020204" pitchFamily="34" charset="0"/>
              </a:rPr>
              <a:t> </a:t>
            </a:r>
            <a:r>
              <a:rPr lang="ru-RU" sz="1000" b="1" dirty="0">
                <a:latin typeface="Arial" panose="020B0604020202020204" pitchFamily="34" charset="0"/>
              </a:rPr>
              <a:t>ОТ </a:t>
            </a:r>
            <a:r>
              <a:rPr lang="en-US" sz="1000" b="1" dirty="0">
                <a:latin typeface="Arial" panose="020B0604020202020204" pitchFamily="34" charset="0"/>
              </a:rPr>
              <a:t>4,5</a:t>
            </a:r>
            <a:r>
              <a:rPr lang="ru-RU" sz="1000" b="1" dirty="0">
                <a:latin typeface="Arial" panose="020B0604020202020204" pitchFamily="34" charset="0"/>
              </a:rPr>
              <a:t>% ГОДОВЫХ</a:t>
            </a:r>
          </a:p>
          <a:p>
            <a:pPr marL="361950" lvl="1" indent="-361950" defTabSz="871888">
              <a:spcBef>
                <a:spcPts val="6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000" b="1" dirty="0">
                <a:latin typeface="Arial" panose="020B0604020202020204" pitchFamily="34" charset="0"/>
              </a:rPr>
              <a:t>СОКРАЩЕННЫЙ ПЕРЕЧЕНЬ ДОКУМЕНТОВ</a:t>
            </a:r>
            <a:br>
              <a:rPr lang="ru-RU" sz="1000" b="1" dirty="0">
                <a:latin typeface="Arial" panose="020B0604020202020204" pitchFamily="34" charset="0"/>
              </a:rPr>
            </a:br>
            <a:r>
              <a:rPr lang="ru-RU" sz="1000" b="1" dirty="0">
                <a:latin typeface="Arial" panose="020B0604020202020204" pitchFamily="34" charset="0"/>
              </a:rPr>
              <a:t>ОТ 3 ДОКУМЕНТОВ</a:t>
            </a:r>
          </a:p>
          <a:p>
            <a:pPr marL="361950" lvl="1" indent="-361950" defTabSz="871888">
              <a:spcBef>
                <a:spcPts val="6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000" b="1" dirty="0">
                <a:latin typeface="Arial" panose="020B0604020202020204" pitchFamily="34" charset="0"/>
              </a:rPr>
              <a:t>УПРОЩЕННЫЙ ПОРЯДОК И</a:t>
            </a:r>
            <a:br>
              <a:rPr lang="ru-RU" sz="1000" b="1" dirty="0">
                <a:latin typeface="Arial" panose="020B0604020202020204" pitchFamily="34" charset="0"/>
              </a:rPr>
            </a:br>
            <a:r>
              <a:rPr lang="ru-RU" sz="1000" b="1" dirty="0">
                <a:latin typeface="Arial" panose="020B0604020202020204" pitchFamily="34" charset="0"/>
              </a:rPr>
              <a:t>СРОКИ РАССМОТРЕНИЯ</a:t>
            </a:r>
            <a:br>
              <a:rPr lang="ru-RU" sz="1000" b="1" dirty="0">
                <a:latin typeface="Arial" panose="020B0604020202020204" pitchFamily="34" charset="0"/>
              </a:rPr>
            </a:br>
            <a:r>
              <a:rPr lang="ru-RU" sz="1000" b="1" dirty="0">
                <a:latin typeface="Arial" panose="020B0604020202020204" pitchFamily="34" charset="0"/>
              </a:rPr>
              <a:t>ОТ 3 ДНЕЙ</a:t>
            </a:r>
          </a:p>
          <a:p>
            <a:pPr marL="361950" indent="-3619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000" b="1" dirty="0">
                <a:latin typeface="Arial" panose="020B0604020202020204" pitchFamily="34" charset="0"/>
              </a:rPr>
              <a:t>ПРОГРАММЫ ГОСУДАРСТВЕННОЙ ПОДДЕРЖКИ (Пост. Правительства РФ от 29.12.2016 № 1528, от 30.12.2018 № 1764)</a:t>
            </a:r>
          </a:p>
          <a:p>
            <a:pPr marL="361950" lvl="1" indent="-361950" defTabSz="871888">
              <a:spcBef>
                <a:spcPts val="6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000" dirty="0">
                <a:latin typeface="Arial" panose="020B0604020202020204" pitchFamily="34" charset="0"/>
              </a:rPr>
              <a:t>Возможность </a:t>
            </a:r>
            <a:r>
              <a:rPr lang="ru-RU" sz="1000" dirty="0" err="1">
                <a:latin typeface="Arial" panose="020B0604020202020204" pitchFamily="34" charset="0"/>
              </a:rPr>
              <a:t>беззалогового</a:t>
            </a:r>
            <a:r>
              <a:rPr lang="ru-RU" sz="1000" dirty="0">
                <a:latin typeface="Arial" panose="020B0604020202020204" pitchFamily="34" charset="0"/>
              </a:rPr>
              <a:t> кредитования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1724724" y="3531090"/>
            <a:ext cx="3348049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2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МАЛЫЕ ФОРМЫ ХОЗЯЙСТВОВАНИЯ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1724723" y="4124727"/>
            <a:ext cx="2270260" cy="3766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206"/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РАСЧЕТНАЯ ВЕЛИЧИНА,</a:t>
            </a:r>
            <a:endParaRPr lang="en-US" sz="1200" b="1" dirty="0">
              <a:solidFill>
                <a:srgbClr val="2B603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defTabSz="914206"/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НО НЕ БОЛЕЕ 5 МЛН РУБ</a:t>
            </a:r>
            <a:endParaRPr lang="ru-RU" sz="1200" b="1" dirty="0">
              <a:solidFill>
                <a:srgbClr val="FF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724724" y="5156994"/>
            <a:ext cx="3135061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206"/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ВОЗМОЖНОСТЬ ПОЛУЧЕНИЯ БЕЗЗАЛОГОВЫХ/ ЧАСТИЧНО/ ОБЕСПЕЧЕННЫХ КРЕДИТОВ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1005241" y="3600273"/>
            <a:ext cx="817227" cy="475253"/>
            <a:chOff x="633703" y="4595227"/>
            <a:chExt cx="817227" cy="475253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791277" y="4595227"/>
              <a:ext cx="475253" cy="475253"/>
              <a:chOff x="-588233" y="5080746"/>
              <a:chExt cx="475253" cy="475253"/>
            </a:xfrm>
          </p:grpSpPr>
          <p:sp>
            <p:nvSpPr>
              <p:cNvPr id="11" name="Овал 10"/>
              <p:cNvSpPr/>
              <p:nvPr/>
            </p:nvSpPr>
            <p:spPr>
              <a:xfrm>
                <a:off x="-588233" y="5080746"/>
                <a:ext cx="475253" cy="475253"/>
              </a:xfrm>
              <a:prstGeom prst="ellipse">
                <a:avLst/>
              </a:prstGeom>
              <a:solidFill>
                <a:srgbClr val="2B603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34" name="Group 411"/>
              <p:cNvGrpSpPr/>
              <p:nvPr/>
            </p:nvGrpSpPr>
            <p:grpSpPr>
              <a:xfrm>
                <a:off x="-470367" y="5183446"/>
                <a:ext cx="239520" cy="183160"/>
                <a:chOff x="3725863" y="1755775"/>
                <a:chExt cx="674688" cy="476251"/>
              </a:xfrm>
              <a:solidFill>
                <a:schemeClr val="bg1"/>
              </a:solidFill>
            </p:grpSpPr>
            <p:sp>
              <p:nvSpPr>
                <p:cNvPr id="35" name="Freeform 277"/>
                <p:cNvSpPr>
                  <a:spLocks noEditPoints="1"/>
                </p:cNvSpPr>
                <p:nvPr/>
              </p:nvSpPr>
              <p:spPr bwMode="auto">
                <a:xfrm>
                  <a:off x="3844926" y="1755775"/>
                  <a:ext cx="225425" cy="319088"/>
                </a:xfrm>
                <a:custGeom>
                  <a:avLst/>
                  <a:gdLst>
                    <a:gd name="T0" fmla="*/ 42 w 77"/>
                    <a:gd name="T1" fmla="*/ 109 h 109"/>
                    <a:gd name="T2" fmla="*/ 35 w 77"/>
                    <a:gd name="T3" fmla="*/ 109 h 109"/>
                    <a:gd name="T4" fmla="*/ 0 w 77"/>
                    <a:gd name="T5" fmla="*/ 74 h 109"/>
                    <a:gd name="T6" fmla="*/ 0 w 77"/>
                    <a:gd name="T7" fmla="*/ 36 h 109"/>
                    <a:gd name="T8" fmla="*/ 35 w 77"/>
                    <a:gd name="T9" fmla="*/ 0 h 109"/>
                    <a:gd name="T10" fmla="*/ 42 w 77"/>
                    <a:gd name="T11" fmla="*/ 0 h 109"/>
                    <a:gd name="T12" fmla="*/ 77 w 77"/>
                    <a:gd name="T13" fmla="*/ 36 h 109"/>
                    <a:gd name="T14" fmla="*/ 77 w 77"/>
                    <a:gd name="T15" fmla="*/ 74 h 109"/>
                    <a:gd name="T16" fmla="*/ 42 w 77"/>
                    <a:gd name="T17" fmla="*/ 109 h 109"/>
                    <a:gd name="T18" fmla="*/ 35 w 77"/>
                    <a:gd name="T19" fmla="*/ 12 h 109"/>
                    <a:gd name="T20" fmla="*/ 12 w 77"/>
                    <a:gd name="T21" fmla="*/ 36 h 109"/>
                    <a:gd name="T22" fmla="*/ 12 w 77"/>
                    <a:gd name="T23" fmla="*/ 74 h 109"/>
                    <a:gd name="T24" fmla="*/ 35 w 77"/>
                    <a:gd name="T25" fmla="*/ 97 h 109"/>
                    <a:gd name="T26" fmla="*/ 42 w 77"/>
                    <a:gd name="T27" fmla="*/ 97 h 109"/>
                    <a:gd name="T28" fmla="*/ 65 w 77"/>
                    <a:gd name="T29" fmla="*/ 74 h 109"/>
                    <a:gd name="T30" fmla="*/ 65 w 77"/>
                    <a:gd name="T31" fmla="*/ 36 h 109"/>
                    <a:gd name="T32" fmla="*/ 42 w 77"/>
                    <a:gd name="T33" fmla="*/ 12 h 109"/>
                    <a:gd name="T34" fmla="*/ 35 w 77"/>
                    <a:gd name="T35" fmla="*/ 12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7" h="109">
                      <a:moveTo>
                        <a:pt x="42" y="109"/>
                      </a:moveTo>
                      <a:cubicBezTo>
                        <a:pt x="35" y="109"/>
                        <a:pt x="35" y="109"/>
                        <a:pt x="35" y="109"/>
                      </a:cubicBezTo>
                      <a:cubicBezTo>
                        <a:pt x="16" y="109"/>
                        <a:pt x="0" y="93"/>
                        <a:pt x="0" y="74"/>
                      </a:cubicBezTo>
                      <a:cubicBezTo>
                        <a:pt x="0" y="36"/>
                        <a:pt x="0" y="36"/>
                        <a:pt x="0" y="36"/>
                      </a:cubicBezTo>
                      <a:cubicBezTo>
                        <a:pt x="0" y="16"/>
                        <a:pt x="16" y="0"/>
                        <a:pt x="35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61" y="0"/>
                        <a:pt x="77" y="16"/>
                        <a:pt x="77" y="36"/>
                      </a:cubicBezTo>
                      <a:cubicBezTo>
                        <a:pt x="77" y="74"/>
                        <a:pt x="77" y="74"/>
                        <a:pt x="77" y="74"/>
                      </a:cubicBezTo>
                      <a:cubicBezTo>
                        <a:pt x="77" y="93"/>
                        <a:pt x="61" y="109"/>
                        <a:pt x="42" y="109"/>
                      </a:cubicBezTo>
                      <a:close/>
                      <a:moveTo>
                        <a:pt x="35" y="12"/>
                      </a:moveTo>
                      <a:cubicBezTo>
                        <a:pt x="22" y="12"/>
                        <a:pt x="12" y="23"/>
                        <a:pt x="12" y="36"/>
                      </a:cubicBezTo>
                      <a:cubicBezTo>
                        <a:pt x="12" y="74"/>
                        <a:pt x="12" y="74"/>
                        <a:pt x="12" y="74"/>
                      </a:cubicBezTo>
                      <a:cubicBezTo>
                        <a:pt x="12" y="86"/>
                        <a:pt x="22" y="97"/>
                        <a:pt x="35" y="97"/>
                      </a:cubicBezTo>
                      <a:cubicBezTo>
                        <a:pt x="42" y="97"/>
                        <a:pt x="42" y="97"/>
                        <a:pt x="42" y="97"/>
                      </a:cubicBezTo>
                      <a:cubicBezTo>
                        <a:pt x="55" y="97"/>
                        <a:pt x="65" y="86"/>
                        <a:pt x="65" y="74"/>
                      </a:cubicBezTo>
                      <a:cubicBezTo>
                        <a:pt x="65" y="36"/>
                        <a:pt x="65" y="36"/>
                        <a:pt x="65" y="36"/>
                      </a:cubicBezTo>
                      <a:cubicBezTo>
                        <a:pt x="65" y="23"/>
                        <a:pt x="55" y="12"/>
                        <a:pt x="42" y="12"/>
                      </a:cubicBezTo>
                      <a:lnTo>
                        <a:pt x="35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" name="Freeform 278"/>
                <p:cNvSpPr>
                  <a:spLocks/>
                </p:cNvSpPr>
                <p:nvPr/>
              </p:nvSpPr>
              <p:spPr bwMode="auto">
                <a:xfrm>
                  <a:off x="3725863" y="2044700"/>
                  <a:ext cx="461963" cy="187325"/>
                </a:xfrm>
                <a:custGeom>
                  <a:avLst/>
                  <a:gdLst>
                    <a:gd name="T0" fmla="*/ 152 w 158"/>
                    <a:gd name="T1" fmla="*/ 64 h 64"/>
                    <a:gd name="T2" fmla="*/ 7 w 158"/>
                    <a:gd name="T3" fmla="*/ 64 h 64"/>
                    <a:gd name="T4" fmla="*/ 1 w 158"/>
                    <a:gd name="T5" fmla="*/ 58 h 64"/>
                    <a:gd name="T6" fmla="*/ 1 w 158"/>
                    <a:gd name="T7" fmla="*/ 45 h 64"/>
                    <a:gd name="T8" fmla="*/ 60 w 158"/>
                    <a:gd name="T9" fmla="*/ 14 h 64"/>
                    <a:gd name="T10" fmla="*/ 60 w 158"/>
                    <a:gd name="T11" fmla="*/ 6 h 64"/>
                    <a:gd name="T12" fmla="*/ 66 w 158"/>
                    <a:gd name="T13" fmla="*/ 0 h 64"/>
                    <a:gd name="T14" fmla="*/ 72 w 158"/>
                    <a:gd name="T15" fmla="*/ 6 h 64"/>
                    <a:gd name="T16" fmla="*/ 72 w 158"/>
                    <a:gd name="T17" fmla="*/ 19 h 64"/>
                    <a:gd name="T18" fmla="*/ 67 w 158"/>
                    <a:gd name="T19" fmla="*/ 25 h 64"/>
                    <a:gd name="T20" fmla="*/ 13 w 158"/>
                    <a:gd name="T21" fmla="*/ 45 h 64"/>
                    <a:gd name="T22" fmla="*/ 13 w 158"/>
                    <a:gd name="T23" fmla="*/ 52 h 64"/>
                    <a:gd name="T24" fmla="*/ 152 w 158"/>
                    <a:gd name="T25" fmla="*/ 52 h 64"/>
                    <a:gd name="T26" fmla="*/ 158 w 158"/>
                    <a:gd name="T27" fmla="*/ 58 h 64"/>
                    <a:gd name="T28" fmla="*/ 152 w 158"/>
                    <a:gd name="T29" fmla="*/ 64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58" h="64">
                      <a:moveTo>
                        <a:pt x="152" y="64"/>
                      </a:moveTo>
                      <a:cubicBezTo>
                        <a:pt x="7" y="64"/>
                        <a:pt x="7" y="64"/>
                        <a:pt x="7" y="64"/>
                      </a:cubicBezTo>
                      <a:cubicBezTo>
                        <a:pt x="3" y="64"/>
                        <a:pt x="1" y="62"/>
                        <a:pt x="1" y="58"/>
                      </a:cubicBezTo>
                      <a:cubicBezTo>
                        <a:pt x="1" y="45"/>
                        <a:pt x="1" y="45"/>
                        <a:pt x="1" y="45"/>
                      </a:cubicBezTo>
                      <a:cubicBezTo>
                        <a:pt x="0" y="31"/>
                        <a:pt x="32" y="21"/>
                        <a:pt x="60" y="14"/>
                      </a:cubicBezTo>
                      <a:cubicBezTo>
                        <a:pt x="60" y="6"/>
                        <a:pt x="60" y="6"/>
                        <a:pt x="60" y="6"/>
                      </a:cubicBezTo>
                      <a:cubicBezTo>
                        <a:pt x="60" y="2"/>
                        <a:pt x="63" y="0"/>
                        <a:pt x="66" y="0"/>
                      </a:cubicBezTo>
                      <a:cubicBezTo>
                        <a:pt x="69" y="0"/>
                        <a:pt x="72" y="2"/>
                        <a:pt x="72" y="6"/>
                      </a:cubicBezTo>
                      <a:cubicBezTo>
                        <a:pt x="72" y="19"/>
                        <a:pt x="72" y="19"/>
                        <a:pt x="72" y="19"/>
                      </a:cubicBezTo>
                      <a:cubicBezTo>
                        <a:pt x="72" y="22"/>
                        <a:pt x="70" y="24"/>
                        <a:pt x="67" y="25"/>
                      </a:cubicBezTo>
                      <a:cubicBezTo>
                        <a:pt x="41" y="31"/>
                        <a:pt x="15" y="40"/>
                        <a:pt x="13" y="45"/>
                      </a:cubicBezTo>
                      <a:cubicBezTo>
                        <a:pt x="13" y="52"/>
                        <a:pt x="13" y="52"/>
                        <a:pt x="13" y="52"/>
                      </a:cubicBezTo>
                      <a:cubicBezTo>
                        <a:pt x="152" y="52"/>
                        <a:pt x="152" y="52"/>
                        <a:pt x="152" y="52"/>
                      </a:cubicBezTo>
                      <a:cubicBezTo>
                        <a:pt x="156" y="52"/>
                        <a:pt x="158" y="55"/>
                        <a:pt x="158" y="58"/>
                      </a:cubicBezTo>
                      <a:cubicBezTo>
                        <a:pt x="158" y="62"/>
                        <a:pt x="156" y="64"/>
                        <a:pt x="152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" name="Freeform 279"/>
                <p:cNvSpPr>
                  <a:spLocks/>
                </p:cNvSpPr>
                <p:nvPr/>
              </p:nvSpPr>
              <p:spPr bwMode="auto">
                <a:xfrm>
                  <a:off x="3979863" y="2041525"/>
                  <a:ext cx="209550" cy="190500"/>
                </a:xfrm>
                <a:custGeom>
                  <a:avLst/>
                  <a:gdLst>
                    <a:gd name="T0" fmla="*/ 65 w 72"/>
                    <a:gd name="T1" fmla="*/ 65 h 65"/>
                    <a:gd name="T2" fmla="*/ 59 w 72"/>
                    <a:gd name="T3" fmla="*/ 59 h 65"/>
                    <a:gd name="T4" fmla="*/ 59 w 72"/>
                    <a:gd name="T5" fmla="*/ 46 h 65"/>
                    <a:gd name="T6" fmla="*/ 5 w 72"/>
                    <a:gd name="T7" fmla="*/ 26 h 65"/>
                    <a:gd name="T8" fmla="*/ 0 w 72"/>
                    <a:gd name="T9" fmla="*/ 20 h 65"/>
                    <a:gd name="T10" fmla="*/ 0 w 72"/>
                    <a:gd name="T11" fmla="*/ 6 h 65"/>
                    <a:gd name="T12" fmla="*/ 6 w 72"/>
                    <a:gd name="T13" fmla="*/ 0 h 65"/>
                    <a:gd name="T14" fmla="*/ 12 w 72"/>
                    <a:gd name="T15" fmla="*/ 6 h 65"/>
                    <a:gd name="T16" fmla="*/ 12 w 72"/>
                    <a:gd name="T17" fmla="*/ 15 h 65"/>
                    <a:gd name="T18" fmla="*/ 71 w 72"/>
                    <a:gd name="T19" fmla="*/ 47 h 65"/>
                    <a:gd name="T20" fmla="*/ 71 w 72"/>
                    <a:gd name="T21" fmla="*/ 59 h 65"/>
                    <a:gd name="T22" fmla="*/ 65 w 72"/>
                    <a:gd name="T23" fmla="*/ 65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2" h="65">
                      <a:moveTo>
                        <a:pt x="65" y="65"/>
                      </a:moveTo>
                      <a:cubicBezTo>
                        <a:pt x="62" y="65"/>
                        <a:pt x="59" y="63"/>
                        <a:pt x="59" y="59"/>
                      </a:cubicBezTo>
                      <a:cubicBezTo>
                        <a:pt x="59" y="46"/>
                        <a:pt x="59" y="46"/>
                        <a:pt x="59" y="46"/>
                      </a:cubicBezTo>
                      <a:cubicBezTo>
                        <a:pt x="57" y="41"/>
                        <a:pt x="31" y="32"/>
                        <a:pt x="5" y="26"/>
                      </a:cubicBezTo>
                      <a:cubicBezTo>
                        <a:pt x="2" y="25"/>
                        <a:pt x="0" y="23"/>
                        <a:pt x="0" y="20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" y="0"/>
                        <a:pt x="12" y="3"/>
                        <a:pt x="12" y="6"/>
                      </a:cubicBezTo>
                      <a:cubicBezTo>
                        <a:pt x="12" y="15"/>
                        <a:pt x="12" y="15"/>
                        <a:pt x="12" y="15"/>
                      </a:cubicBezTo>
                      <a:cubicBezTo>
                        <a:pt x="40" y="22"/>
                        <a:pt x="72" y="32"/>
                        <a:pt x="71" y="47"/>
                      </a:cubicBezTo>
                      <a:cubicBezTo>
                        <a:pt x="71" y="59"/>
                        <a:pt x="71" y="59"/>
                        <a:pt x="71" y="59"/>
                      </a:cubicBezTo>
                      <a:cubicBezTo>
                        <a:pt x="71" y="63"/>
                        <a:pt x="69" y="65"/>
                        <a:pt x="65" y="6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" name="Freeform 280"/>
                <p:cNvSpPr>
                  <a:spLocks noEditPoints="1"/>
                </p:cNvSpPr>
                <p:nvPr/>
              </p:nvSpPr>
              <p:spPr bwMode="auto">
                <a:xfrm>
                  <a:off x="4116388" y="1843088"/>
                  <a:ext cx="187325" cy="263525"/>
                </a:xfrm>
                <a:custGeom>
                  <a:avLst/>
                  <a:gdLst>
                    <a:gd name="T0" fmla="*/ 35 w 64"/>
                    <a:gd name="T1" fmla="*/ 90 h 90"/>
                    <a:gd name="T2" fmla="*/ 30 w 64"/>
                    <a:gd name="T3" fmla="*/ 90 h 90"/>
                    <a:gd name="T4" fmla="*/ 0 w 64"/>
                    <a:gd name="T5" fmla="*/ 60 h 90"/>
                    <a:gd name="T6" fmla="*/ 0 w 64"/>
                    <a:gd name="T7" fmla="*/ 30 h 90"/>
                    <a:gd name="T8" fmla="*/ 30 w 64"/>
                    <a:gd name="T9" fmla="*/ 0 h 90"/>
                    <a:gd name="T10" fmla="*/ 35 w 64"/>
                    <a:gd name="T11" fmla="*/ 0 h 90"/>
                    <a:gd name="T12" fmla="*/ 64 w 64"/>
                    <a:gd name="T13" fmla="*/ 30 h 90"/>
                    <a:gd name="T14" fmla="*/ 64 w 64"/>
                    <a:gd name="T15" fmla="*/ 60 h 90"/>
                    <a:gd name="T16" fmla="*/ 35 w 64"/>
                    <a:gd name="T17" fmla="*/ 90 h 90"/>
                    <a:gd name="T18" fmla="*/ 30 w 64"/>
                    <a:gd name="T19" fmla="*/ 12 h 90"/>
                    <a:gd name="T20" fmla="*/ 12 w 64"/>
                    <a:gd name="T21" fmla="*/ 30 h 90"/>
                    <a:gd name="T22" fmla="*/ 12 w 64"/>
                    <a:gd name="T23" fmla="*/ 60 h 90"/>
                    <a:gd name="T24" fmla="*/ 30 w 64"/>
                    <a:gd name="T25" fmla="*/ 78 h 90"/>
                    <a:gd name="T26" fmla="*/ 35 w 64"/>
                    <a:gd name="T27" fmla="*/ 78 h 90"/>
                    <a:gd name="T28" fmla="*/ 52 w 64"/>
                    <a:gd name="T29" fmla="*/ 60 h 90"/>
                    <a:gd name="T30" fmla="*/ 52 w 64"/>
                    <a:gd name="T31" fmla="*/ 30 h 90"/>
                    <a:gd name="T32" fmla="*/ 35 w 64"/>
                    <a:gd name="T33" fmla="*/ 12 h 90"/>
                    <a:gd name="T34" fmla="*/ 30 w 64"/>
                    <a:gd name="T35" fmla="*/ 12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64" h="90">
                      <a:moveTo>
                        <a:pt x="35" y="90"/>
                      </a:moveTo>
                      <a:cubicBezTo>
                        <a:pt x="30" y="90"/>
                        <a:pt x="30" y="90"/>
                        <a:pt x="30" y="90"/>
                      </a:cubicBezTo>
                      <a:cubicBezTo>
                        <a:pt x="13" y="90"/>
                        <a:pt x="0" y="76"/>
                        <a:pt x="0" y="60"/>
                      </a:cubicBezTo>
                      <a:cubicBezTo>
                        <a:pt x="0" y="30"/>
                        <a:pt x="0" y="30"/>
                        <a:pt x="0" y="30"/>
                      </a:cubicBezTo>
                      <a:cubicBezTo>
                        <a:pt x="0" y="14"/>
                        <a:pt x="13" y="0"/>
                        <a:pt x="30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51" y="0"/>
                        <a:pt x="64" y="14"/>
                        <a:pt x="64" y="30"/>
                      </a:cubicBezTo>
                      <a:cubicBezTo>
                        <a:pt x="64" y="60"/>
                        <a:pt x="64" y="60"/>
                        <a:pt x="64" y="60"/>
                      </a:cubicBezTo>
                      <a:cubicBezTo>
                        <a:pt x="64" y="76"/>
                        <a:pt x="51" y="90"/>
                        <a:pt x="35" y="90"/>
                      </a:cubicBezTo>
                      <a:close/>
                      <a:moveTo>
                        <a:pt x="30" y="12"/>
                      </a:moveTo>
                      <a:cubicBezTo>
                        <a:pt x="20" y="12"/>
                        <a:pt x="12" y="20"/>
                        <a:pt x="12" y="30"/>
                      </a:cubicBezTo>
                      <a:cubicBezTo>
                        <a:pt x="12" y="60"/>
                        <a:pt x="12" y="60"/>
                        <a:pt x="12" y="60"/>
                      </a:cubicBezTo>
                      <a:cubicBezTo>
                        <a:pt x="12" y="70"/>
                        <a:pt x="20" y="78"/>
                        <a:pt x="30" y="78"/>
                      </a:cubicBezTo>
                      <a:cubicBezTo>
                        <a:pt x="35" y="78"/>
                        <a:pt x="35" y="78"/>
                        <a:pt x="35" y="78"/>
                      </a:cubicBezTo>
                      <a:cubicBezTo>
                        <a:pt x="45" y="78"/>
                        <a:pt x="52" y="70"/>
                        <a:pt x="52" y="60"/>
                      </a:cubicBezTo>
                      <a:cubicBezTo>
                        <a:pt x="52" y="30"/>
                        <a:pt x="52" y="30"/>
                        <a:pt x="52" y="30"/>
                      </a:cubicBezTo>
                      <a:cubicBezTo>
                        <a:pt x="52" y="20"/>
                        <a:pt x="45" y="12"/>
                        <a:pt x="35" y="12"/>
                      </a:cubicBezTo>
                      <a:lnTo>
                        <a:pt x="30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" name="Freeform 281"/>
                <p:cNvSpPr>
                  <a:spLocks/>
                </p:cNvSpPr>
                <p:nvPr/>
              </p:nvSpPr>
              <p:spPr bwMode="auto">
                <a:xfrm>
                  <a:off x="4164013" y="2074863"/>
                  <a:ext cx="34925" cy="66675"/>
                </a:xfrm>
                <a:custGeom>
                  <a:avLst/>
                  <a:gdLst>
                    <a:gd name="T0" fmla="*/ 6 w 12"/>
                    <a:gd name="T1" fmla="*/ 23 h 23"/>
                    <a:gd name="T2" fmla="*/ 0 w 12"/>
                    <a:gd name="T3" fmla="*/ 17 h 23"/>
                    <a:gd name="T4" fmla="*/ 0 w 12"/>
                    <a:gd name="T5" fmla="*/ 6 h 23"/>
                    <a:gd name="T6" fmla="*/ 6 w 12"/>
                    <a:gd name="T7" fmla="*/ 0 h 23"/>
                    <a:gd name="T8" fmla="*/ 12 w 12"/>
                    <a:gd name="T9" fmla="*/ 6 h 23"/>
                    <a:gd name="T10" fmla="*/ 12 w 12"/>
                    <a:gd name="T11" fmla="*/ 17 h 23"/>
                    <a:gd name="T12" fmla="*/ 6 w 12"/>
                    <a:gd name="T13" fmla="*/ 2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" h="23">
                      <a:moveTo>
                        <a:pt x="6" y="23"/>
                      </a:moveTo>
                      <a:cubicBezTo>
                        <a:pt x="2" y="23"/>
                        <a:pt x="0" y="20"/>
                        <a:pt x="0" y="17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2" y="0"/>
                        <a:pt x="6" y="0"/>
                      </a:cubicBezTo>
                      <a:cubicBezTo>
                        <a:pt x="9" y="0"/>
                        <a:pt x="12" y="3"/>
                        <a:pt x="12" y="6"/>
                      </a:cubicBezTo>
                      <a:cubicBezTo>
                        <a:pt x="12" y="17"/>
                        <a:pt x="12" y="17"/>
                        <a:pt x="12" y="17"/>
                      </a:cubicBezTo>
                      <a:cubicBezTo>
                        <a:pt x="12" y="20"/>
                        <a:pt x="9" y="23"/>
                        <a:pt x="6" y="2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" name="Freeform 282"/>
                <p:cNvSpPr>
                  <a:spLocks/>
                </p:cNvSpPr>
                <p:nvPr/>
              </p:nvSpPr>
              <p:spPr bwMode="auto">
                <a:xfrm>
                  <a:off x="4227513" y="2197100"/>
                  <a:ext cx="173038" cy="34925"/>
                </a:xfrm>
                <a:custGeom>
                  <a:avLst/>
                  <a:gdLst>
                    <a:gd name="T0" fmla="*/ 53 w 59"/>
                    <a:gd name="T1" fmla="*/ 12 h 12"/>
                    <a:gd name="T2" fmla="*/ 6 w 59"/>
                    <a:gd name="T3" fmla="*/ 12 h 12"/>
                    <a:gd name="T4" fmla="*/ 0 w 59"/>
                    <a:gd name="T5" fmla="*/ 6 h 12"/>
                    <a:gd name="T6" fmla="*/ 6 w 59"/>
                    <a:gd name="T7" fmla="*/ 0 h 12"/>
                    <a:gd name="T8" fmla="*/ 53 w 59"/>
                    <a:gd name="T9" fmla="*/ 0 h 12"/>
                    <a:gd name="T10" fmla="*/ 59 w 59"/>
                    <a:gd name="T11" fmla="*/ 6 h 12"/>
                    <a:gd name="T12" fmla="*/ 53 w 59"/>
                    <a:gd name="T13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9" h="12">
                      <a:moveTo>
                        <a:pt x="53" y="12"/>
                      </a:moveTo>
                      <a:cubicBezTo>
                        <a:pt x="6" y="12"/>
                        <a:pt x="6" y="12"/>
                        <a:pt x="6" y="12"/>
                      </a:cubicBezTo>
                      <a:cubicBezTo>
                        <a:pt x="3" y="12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56" y="0"/>
                        <a:pt x="59" y="3"/>
                        <a:pt x="59" y="6"/>
                      </a:cubicBezTo>
                      <a:cubicBezTo>
                        <a:pt x="59" y="10"/>
                        <a:pt x="56" y="12"/>
                        <a:pt x="53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" name="Freeform 283"/>
                <p:cNvSpPr>
                  <a:spLocks/>
                </p:cNvSpPr>
                <p:nvPr/>
              </p:nvSpPr>
              <p:spPr bwMode="auto">
                <a:xfrm>
                  <a:off x="4225926" y="2074863"/>
                  <a:ext cx="174625" cy="157163"/>
                </a:xfrm>
                <a:custGeom>
                  <a:avLst/>
                  <a:gdLst>
                    <a:gd name="T0" fmla="*/ 54 w 60"/>
                    <a:gd name="T1" fmla="*/ 54 h 54"/>
                    <a:gd name="T2" fmla="*/ 48 w 60"/>
                    <a:gd name="T3" fmla="*/ 48 h 54"/>
                    <a:gd name="T4" fmla="*/ 48 w 60"/>
                    <a:gd name="T5" fmla="*/ 38 h 54"/>
                    <a:gd name="T6" fmla="*/ 5 w 60"/>
                    <a:gd name="T7" fmla="*/ 23 h 54"/>
                    <a:gd name="T8" fmla="*/ 0 w 60"/>
                    <a:gd name="T9" fmla="*/ 17 h 54"/>
                    <a:gd name="T10" fmla="*/ 0 w 60"/>
                    <a:gd name="T11" fmla="*/ 6 h 54"/>
                    <a:gd name="T12" fmla="*/ 6 w 60"/>
                    <a:gd name="T13" fmla="*/ 0 h 54"/>
                    <a:gd name="T14" fmla="*/ 12 w 60"/>
                    <a:gd name="T15" fmla="*/ 6 h 54"/>
                    <a:gd name="T16" fmla="*/ 12 w 60"/>
                    <a:gd name="T17" fmla="*/ 12 h 54"/>
                    <a:gd name="T18" fmla="*/ 60 w 60"/>
                    <a:gd name="T19" fmla="*/ 38 h 54"/>
                    <a:gd name="T20" fmla="*/ 60 w 60"/>
                    <a:gd name="T21" fmla="*/ 48 h 54"/>
                    <a:gd name="T22" fmla="*/ 54 w 60"/>
                    <a:gd name="T23" fmla="*/ 54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0" h="54">
                      <a:moveTo>
                        <a:pt x="54" y="54"/>
                      </a:moveTo>
                      <a:cubicBezTo>
                        <a:pt x="50" y="54"/>
                        <a:pt x="48" y="52"/>
                        <a:pt x="48" y="48"/>
                      </a:cubicBezTo>
                      <a:cubicBezTo>
                        <a:pt x="48" y="38"/>
                        <a:pt x="48" y="38"/>
                        <a:pt x="48" y="38"/>
                      </a:cubicBezTo>
                      <a:cubicBezTo>
                        <a:pt x="45" y="34"/>
                        <a:pt x="25" y="27"/>
                        <a:pt x="5" y="23"/>
                      </a:cubicBezTo>
                      <a:cubicBezTo>
                        <a:pt x="2" y="22"/>
                        <a:pt x="0" y="20"/>
                        <a:pt x="0" y="17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"/>
                        <a:pt x="3" y="0"/>
                        <a:pt x="6" y="0"/>
                      </a:cubicBezTo>
                      <a:cubicBezTo>
                        <a:pt x="9" y="0"/>
                        <a:pt x="12" y="2"/>
                        <a:pt x="12" y="6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44" y="20"/>
                        <a:pt x="60" y="28"/>
                        <a:pt x="60" y="38"/>
                      </a:cubicBezTo>
                      <a:cubicBezTo>
                        <a:pt x="60" y="48"/>
                        <a:pt x="60" y="48"/>
                        <a:pt x="60" y="48"/>
                      </a:cubicBezTo>
                      <a:cubicBezTo>
                        <a:pt x="60" y="52"/>
                        <a:pt x="57" y="54"/>
                        <a:pt x="54" y="5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33" name="Прямоугольник 32"/>
            <p:cNvSpPr/>
            <p:nvPr/>
          </p:nvSpPr>
          <p:spPr>
            <a:xfrm>
              <a:off x="633703" y="4819920"/>
              <a:ext cx="817227" cy="2443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клиент</a:t>
              </a: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1005241" y="4105876"/>
            <a:ext cx="817227" cy="475253"/>
            <a:chOff x="-792725" y="4047737"/>
            <a:chExt cx="817227" cy="475253"/>
          </a:xfrm>
        </p:grpSpPr>
        <p:sp>
          <p:nvSpPr>
            <p:cNvPr id="63" name="Овал 62"/>
            <p:cNvSpPr/>
            <p:nvPr/>
          </p:nvSpPr>
          <p:spPr>
            <a:xfrm>
              <a:off x="-624029" y="4047737"/>
              <a:ext cx="475253" cy="475253"/>
            </a:xfrm>
            <a:prstGeom prst="ellipse">
              <a:avLst/>
            </a:prstGeom>
            <a:solidFill>
              <a:srgbClr val="2B60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-792725" y="4253256"/>
              <a:ext cx="817227" cy="2443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сумма</a:t>
              </a:r>
            </a:p>
          </p:txBody>
        </p:sp>
        <p:sp>
          <p:nvSpPr>
            <p:cNvPr id="47" name="Freeform 9"/>
            <p:cNvSpPr>
              <a:spLocks noEditPoints="1"/>
            </p:cNvSpPr>
            <p:nvPr/>
          </p:nvSpPr>
          <p:spPr bwMode="auto">
            <a:xfrm>
              <a:off x="-463612" y="4124529"/>
              <a:ext cx="164566" cy="173904"/>
            </a:xfrm>
            <a:custGeom>
              <a:avLst/>
              <a:gdLst>
                <a:gd name="T0" fmla="*/ 240 w 1477"/>
                <a:gd name="T1" fmla="*/ 188 h 1850"/>
                <a:gd name="T2" fmla="*/ 77 w 1477"/>
                <a:gd name="T3" fmla="*/ 577 h 1850"/>
                <a:gd name="T4" fmla="*/ 169 w 1477"/>
                <a:gd name="T5" fmla="*/ 970 h 1850"/>
                <a:gd name="T6" fmla="*/ 162 w 1477"/>
                <a:gd name="T7" fmla="*/ 1240 h 1850"/>
                <a:gd name="T8" fmla="*/ 0 w 1477"/>
                <a:gd name="T9" fmla="*/ 1631 h 1850"/>
                <a:gd name="T10" fmla="*/ 1243 w 1477"/>
                <a:gd name="T11" fmla="*/ 1396 h 1850"/>
                <a:gd name="T12" fmla="*/ 1399 w 1477"/>
                <a:gd name="T13" fmla="*/ 973 h 1850"/>
                <a:gd name="T14" fmla="*/ 1315 w 1477"/>
                <a:gd name="T15" fmla="*/ 611 h 1850"/>
                <a:gd name="T16" fmla="*/ 1472 w 1477"/>
                <a:gd name="T17" fmla="*/ 188 h 1850"/>
                <a:gd name="T18" fmla="*/ 386 w 1477"/>
                <a:gd name="T19" fmla="*/ 508 h 1850"/>
                <a:gd name="T20" fmla="*/ 271 w 1477"/>
                <a:gd name="T21" fmla="*/ 538 h 1850"/>
                <a:gd name="T22" fmla="*/ 693 w 1477"/>
                <a:gd name="T23" fmla="*/ 736 h 1850"/>
                <a:gd name="T24" fmla="*/ 477 w 1477"/>
                <a:gd name="T25" fmla="*/ 541 h 1850"/>
                <a:gd name="T26" fmla="*/ 598 w 1477"/>
                <a:gd name="T27" fmla="*/ 567 h 1850"/>
                <a:gd name="T28" fmla="*/ 689 w 1477"/>
                <a:gd name="T29" fmla="*/ 431 h 1850"/>
                <a:gd name="T30" fmla="*/ 689 w 1477"/>
                <a:gd name="T31" fmla="*/ 579 h 1850"/>
                <a:gd name="T32" fmla="*/ 1023 w 1477"/>
                <a:gd name="T33" fmla="*/ 431 h 1850"/>
                <a:gd name="T34" fmla="*/ 1163 w 1477"/>
                <a:gd name="T35" fmla="*/ 897 h 1850"/>
                <a:gd name="T36" fmla="*/ 1224 w 1477"/>
                <a:gd name="T37" fmla="*/ 846 h 1850"/>
                <a:gd name="T38" fmla="*/ 1113 w 1477"/>
                <a:gd name="T39" fmla="*/ 567 h 1850"/>
                <a:gd name="T40" fmla="*/ 1235 w 1477"/>
                <a:gd name="T41" fmla="*/ 541 h 1850"/>
                <a:gd name="T42" fmla="*/ 951 w 1477"/>
                <a:gd name="T43" fmla="*/ 956 h 1850"/>
                <a:gd name="T44" fmla="*/ 860 w 1477"/>
                <a:gd name="T45" fmla="*/ 820 h 1850"/>
                <a:gd name="T46" fmla="*/ 739 w 1477"/>
                <a:gd name="T47" fmla="*/ 826 h 1850"/>
                <a:gd name="T48" fmla="*/ 648 w 1477"/>
                <a:gd name="T49" fmla="*/ 974 h 1850"/>
                <a:gd name="T50" fmla="*/ 648 w 1477"/>
                <a:gd name="T51" fmla="*/ 826 h 1850"/>
                <a:gd name="T52" fmla="*/ 314 w 1477"/>
                <a:gd name="T53" fmla="*/ 930 h 1850"/>
                <a:gd name="T54" fmla="*/ 163 w 1477"/>
                <a:gd name="T55" fmla="*/ 729 h 1850"/>
                <a:gd name="T56" fmla="*/ 163 w 1477"/>
                <a:gd name="T57" fmla="*/ 846 h 1850"/>
                <a:gd name="T58" fmla="*/ 314 w 1477"/>
                <a:gd name="T59" fmla="*/ 1154 h 1850"/>
                <a:gd name="T60" fmla="*/ 253 w 1477"/>
                <a:gd name="T61" fmla="*/ 1126 h 1850"/>
                <a:gd name="T62" fmla="*/ 91 w 1477"/>
                <a:gd name="T63" fmla="*/ 1514 h 1850"/>
                <a:gd name="T64" fmla="*/ 364 w 1477"/>
                <a:gd name="T65" fmla="*/ 1741 h 1850"/>
                <a:gd name="T66" fmla="*/ 364 w 1477"/>
                <a:gd name="T67" fmla="*/ 1594 h 1850"/>
                <a:gd name="T68" fmla="*/ 454 w 1477"/>
                <a:gd name="T69" fmla="*/ 1752 h 1850"/>
                <a:gd name="T70" fmla="*/ 576 w 1477"/>
                <a:gd name="T71" fmla="*/ 1759 h 1850"/>
                <a:gd name="T72" fmla="*/ 784 w 1477"/>
                <a:gd name="T73" fmla="*/ 1462 h 1850"/>
                <a:gd name="T74" fmla="*/ 91 w 1477"/>
                <a:gd name="T75" fmla="*/ 1393 h 1850"/>
                <a:gd name="T76" fmla="*/ 526 w 1477"/>
                <a:gd name="T77" fmla="*/ 1206 h 1850"/>
                <a:gd name="T78" fmla="*/ 617 w 1477"/>
                <a:gd name="T79" fmla="*/ 1364 h 1850"/>
                <a:gd name="T80" fmla="*/ 738 w 1477"/>
                <a:gd name="T81" fmla="*/ 1370 h 1850"/>
                <a:gd name="T82" fmla="*/ 829 w 1477"/>
                <a:gd name="T83" fmla="*/ 1223 h 1850"/>
                <a:gd name="T84" fmla="*/ 829 w 1477"/>
                <a:gd name="T85" fmla="*/ 1370 h 1850"/>
                <a:gd name="T86" fmla="*/ 667 w 1477"/>
                <a:gd name="T87" fmla="*/ 1611 h 1850"/>
                <a:gd name="T88" fmla="*/ 1000 w 1477"/>
                <a:gd name="T89" fmla="*/ 1715 h 1850"/>
                <a:gd name="T90" fmla="*/ 1000 w 1477"/>
                <a:gd name="T91" fmla="*/ 1571 h 1850"/>
                <a:gd name="T92" fmla="*/ 1091 w 1477"/>
                <a:gd name="T93" fmla="*/ 1682 h 1850"/>
                <a:gd name="T94" fmla="*/ 1152 w 1477"/>
                <a:gd name="T95" fmla="*/ 1631 h 1850"/>
                <a:gd name="T96" fmla="*/ 1041 w 1477"/>
                <a:gd name="T97" fmla="*/ 1206 h 1850"/>
                <a:gd name="T98" fmla="*/ 1314 w 1477"/>
                <a:gd name="T99" fmla="*/ 1243 h 1850"/>
                <a:gd name="T100" fmla="*/ 1314 w 1477"/>
                <a:gd name="T101" fmla="*/ 1126 h 1850"/>
                <a:gd name="T102" fmla="*/ 254 w 1477"/>
                <a:gd name="T103" fmla="*/ 1006 h 1850"/>
                <a:gd name="T104" fmla="*/ 1314 w 1477"/>
                <a:gd name="T105" fmla="*/ 1005 h 1850"/>
                <a:gd name="T106" fmla="*/ 1326 w 1477"/>
                <a:gd name="T107" fmla="*/ 508 h 1850"/>
                <a:gd name="T108" fmla="*/ 1386 w 1477"/>
                <a:gd name="T109" fmla="*/ 458 h 1850"/>
                <a:gd name="T110" fmla="*/ 856 w 1477"/>
                <a:gd name="T111" fmla="*/ 91 h 1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77" h="1850">
                  <a:moveTo>
                    <a:pt x="1472" y="188"/>
                  </a:moveTo>
                  <a:cubicBezTo>
                    <a:pt x="1430" y="59"/>
                    <a:pt x="1133" y="0"/>
                    <a:pt x="856" y="0"/>
                  </a:cubicBezTo>
                  <a:cubicBezTo>
                    <a:pt x="578" y="0"/>
                    <a:pt x="282" y="59"/>
                    <a:pt x="240" y="188"/>
                  </a:cubicBezTo>
                  <a:cubicBezTo>
                    <a:pt x="237" y="194"/>
                    <a:pt x="234" y="201"/>
                    <a:pt x="234" y="208"/>
                  </a:cubicBezTo>
                  <a:cubicBezTo>
                    <a:pt x="234" y="455"/>
                    <a:pt x="234" y="455"/>
                    <a:pt x="234" y="455"/>
                  </a:cubicBezTo>
                  <a:cubicBezTo>
                    <a:pt x="131" y="493"/>
                    <a:pt x="90" y="538"/>
                    <a:pt x="77" y="577"/>
                  </a:cubicBezTo>
                  <a:cubicBezTo>
                    <a:pt x="74" y="583"/>
                    <a:pt x="72" y="590"/>
                    <a:pt x="72" y="597"/>
                  </a:cubicBezTo>
                  <a:cubicBezTo>
                    <a:pt x="72" y="846"/>
                    <a:pt x="72" y="846"/>
                    <a:pt x="72" y="846"/>
                  </a:cubicBezTo>
                  <a:cubicBezTo>
                    <a:pt x="72" y="897"/>
                    <a:pt x="109" y="938"/>
                    <a:pt x="169" y="970"/>
                  </a:cubicBezTo>
                  <a:cubicBezTo>
                    <a:pt x="168" y="971"/>
                    <a:pt x="168" y="972"/>
                    <a:pt x="168" y="973"/>
                  </a:cubicBezTo>
                  <a:cubicBezTo>
                    <a:pt x="164" y="980"/>
                    <a:pt x="162" y="986"/>
                    <a:pt x="162" y="993"/>
                  </a:cubicBezTo>
                  <a:cubicBezTo>
                    <a:pt x="162" y="1240"/>
                    <a:pt x="162" y="1240"/>
                    <a:pt x="162" y="1240"/>
                  </a:cubicBezTo>
                  <a:cubicBezTo>
                    <a:pt x="59" y="1278"/>
                    <a:pt x="18" y="1323"/>
                    <a:pt x="5" y="1362"/>
                  </a:cubicBezTo>
                  <a:cubicBezTo>
                    <a:pt x="2" y="1368"/>
                    <a:pt x="0" y="1375"/>
                    <a:pt x="0" y="1382"/>
                  </a:cubicBezTo>
                  <a:cubicBezTo>
                    <a:pt x="0" y="1631"/>
                    <a:pt x="0" y="1631"/>
                    <a:pt x="0" y="1631"/>
                  </a:cubicBezTo>
                  <a:cubicBezTo>
                    <a:pt x="0" y="1782"/>
                    <a:pt x="322" y="1850"/>
                    <a:pt x="621" y="1850"/>
                  </a:cubicBezTo>
                  <a:cubicBezTo>
                    <a:pt x="920" y="1850"/>
                    <a:pt x="1243" y="1782"/>
                    <a:pt x="1243" y="1631"/>
                  </a:cubicBezTo>
                  <a:cubicBezTo>
                    <a:pt x="1243" y="1396"/>
                    <a:pt x="1243" y="1396"/>
                    <a:pt x="1243" y="1396"/>
                  </a:cubicBezTo>
                  <a:cubicBezTo>
                    <a:pt x="1340" y="1361"/>
                    <a:pt x="1405" y="1310"/>
                    <a:pt x="1405" y="1243"/>
                  </a:cubicBezTo>
                  <a:cubicBezTo>
                    <a:pt x="1405" y="993"/>
                    <a:pt x="1405" y="993"/>
                    <a:pt x="1405" y="993"/>
                  </a:cubicBezTo>
                  <a:cubicBezTo>
                    <a:pt x="1405" y="986"/>
                    <a:pt x="1403" y="979"/>
                    <a:pt x="1399" y="973"/>
                  </a:cubicBezTo>
                  <a:cubicBezTo>
                    <a:pt x="1388" y="938"/>
                    <a:pt x="1358" y="907"/>
                    <a:pt x="1308" y="880"/>
                  </a:cubicBezTo>
                  <a:cubicBezTo>
                    <a:pt x="1312" y="869"/>
                    <a:pt x="1315" y="858"/>
                    <a:pt x="1315" y="846"/>
                  </a:cubicBezTo>
                  <a:cubicBezTo>
                    <a:pt x="1315" y="611"/>
                    <a:pt x="1315" y="611"/>
                    <a:pt x="1315" y="611"/>
                  </a:cubicBezTo>
                  <a:cubicBezTo>
                    <a:pt x="1413" y="576"/>
                    <a:pt x="1477" y="525"/>
                    <a:pt x="1477" y="458"/>
                  </a:cubicBezTo>
                  <a:cubicBezTo>
                    <a:pt x="1477" y="208"/>
                    <a:pt x="1477" y="208"/>
                    <a:pt x="1477" y="208"/>
                  </a:cubicBezTo>
                  <a:cubicBezTo>
                    <a:pt x="1477" y="201"/>
                    <a:pt x="1475" y="194"/>
                    <a:pt x="1472" y="188"/>
                  </a:cubicBezTo>
                  <a:close/>
                  <a:moveTo>
                    <a:pt x="325" y="341"/>
                  </a:moveTo>
                  <a:cubicBezTo>
                    <a:pt x="343" y="351"/>
                    <a:pt x="364" y="361"/>
                    <a:pt x="386" y="369"/>
                  </a:cubicBezTo>
                  <a:cubicBezTo>
                    <a:pt x="386" y="508"/>
                    <a:pt x="386" y="508"/>
                    <a:pt x="386" y="508"/>
                  </a:cubicBezTo>
                  <a:cubicBezTo>
                    <a:pt x="346" y="489"/>
                    <a:pt x="325" y="471"/>
                    <a:pt x="325" y="458"/>
                  </a:cubicBezTo>
                  <a:lnTo>
                    <a:pt x="325" y="341"/>
                  </a:lnTo>
                  <a:close/>
                  <a:moveTo>
                    <a:pt x="271" y="538"/>
                  </a:moveTo>
                  <a:cubicBezTo>
                    <a:pt x="363" y="633"/>
                    <a:pt x="616" y="677"/>
                    <a:pt x="856" y="677"/>
                  </a:cubicBezTo>
                  <a:cubicBezTo>
                    <a:pt x="969" y="677"/>
                    <a:pt x="1085" y="667"/>
                    <a:pt x="1186" y="647"/>
                  </a:cubicBezTo>
                  <a:cubicBezTo>
                    <a:pt x="1116" y="688"/>
                    <a:pt x="951" y="736"/>
                    <a:pt x="693" y="736"/>
                  </a:cubicBezTo>
                  <a:cubicBezTo>
                    <a:pt x="343" y="736"/>
                    <a:pt x="163" y="646"/>
                    <a:pt x="163" y="608"/>
                  </a:cubicBezTo>
                  <a:cubicBezTo>
                    <a:pt x="163" y="599"/>
                    <a:pt x="184" y="569"/>
                    <a:pt x="271" y="538"/>
                  </a:cubicBezTo>
                  <a:close/>
                  <a:moveTo>
                    <a:pt x="477" y="541"/>
                  </a:moveTo>
                  <a:cubicBezTo>
                    <a:pt x="477" y="397"/>
                    <a:pt x="477" y="397"/>
                    <a:pt x="477" y="397"/>
                  </a:cubicBezTo>
                  <a:cubicBezTo>
                    <a:pt x="515" y="407"/>
                    <a:pt x="556" y="415"/>
                    <a:pt x="598" y="421"/>
                  </a:cubicBezTo>
                  <a:cubicBezTo>
                    <a:pt x="598" y="567"/>
                    <a:pt x="598" y="567"/>
                    <a:pt x="598" y="567"/>
                  </a:cubicBezTo>
                  <a:cubicBezTo>
                    <a:pt x="552" y="560"/>
                    <a:pt x="511" y="551"/>
                    <a:pt x="477" y="541"/>
                  </a:cubicBezTo>
                  <a:close/>
                  <a:moveTo>
                    <a:pt x="689" y="579"/>
                  </a:moveTo>
                  <a:cubicBezTo>
                    <a:pt x="689" y="431"/>
                    <a:pt x="689" y="431"/>
                    <a:pt x="689" y="431"/>
                  </a:cubicBezTo>
                  <a:cubicBezTo>
                    <a:pt x="729" y="435"/>
                    <a:pt x="770" y="437"/>
                    <a:pt x="811" y="438"/>
                  </a:cubicBezTo>
                  <a:cubicBezTo>
                    <a:pt x="811" y="585"/>
                    <a:pt x="811" y="585"/>
                    <a:pt x="811" y="585"/>
                  </a:cubicBezTo>
                  <a:cubicBezTo>
                    <a:pt x="767" y="584"/>
                    <a:pt x="726" y="582"/>
                    <a:pt x="689" y="579"/>
                  </a:cubicBezTo>
                  <a:close/>
                  <a:moveTo>
                    <a:pt x="901" y="585"/>
                  </a:moveTo>
                  <a:cubicBezTo>
                    <a:pt x="901" y="438"/>
                    <a:pt x="901" y="438"/>
                    <a:pt x="901" y="438"/>
                  </a:cubicBezTo>
                  <a:cubicBezTo>
                    <a:pt x="942" y="437"/>
                    <a:pt x="983" y="435"/>
                    <a:pt x="1023" y="431"/>
                  </a:cubicBezTo>
                  <a:cubicBezTo>
                    <a:pt x="1023" y="579"/>
                    <a:pt x="1023" y="579"/>
                    <a:pt x="1023" y="579"/>
                  </a:cubicBezTo>
                  <a:cubicBezTo>
                    <a:pt x="985" y="582"/>
                    <a:pt x="945" y="584"/>
                    <a:pt x="901" y="585"/>
                  </a:cubicBezTo>
                  <a:close/>
                  <a:moveTo>
                    <a:pt x="1163" y="897"/>
                  </a:moveTo>
                  <a:cubicBezTo>
                    <a:pt x="1163" y="758"/>
                    <a:pt x="1163" y="758"/>
                    <a:pt x="1163" y="758"/>
                  </a:cubicBezTo>
                  <a:cubicBezTo>
                    <a:pt x="1186" y="749"/>
                    <a:pt x="1206" y="739"/>
                    <a:pt x="1224" y="729"/>
                  </a:cubicBezTo>
                  <a:cubicBezTo>
                    <a:pt x="1224" y="846"/>
                    <a:pt x="1224" y="846"/>
                    <a:pt x="1224" y="846"/>
                  </a:cubicBezTo>
                  <a:cubicBezTo>
                    <a:pt x="1224" y="859"/>
                    <a:pt x="1203" y="878"/>
                    <a:pt x="1163" y="897"/>
                  </a:cubicBezTo>
                  <a:close/>
                  <a:moveTo>
                    <a:pt x="1235" y="541"/>
                  </a:moveTo>
                  <a:cubicBezTo>
                    <a:pt x="1200" y="551"/>
                    <a:pt x="1160" y="560"/>
                    <a:pt x="1113" y="567"/>
                  </a:cubicBezTo>
                  <a:cubicBezTo>
                    <a:pt x="1113" y="421"/>
                    <a:pt x="1113" y="421"/>
                    <a:pt x="1113" y="421"/>
                  </a:cubicBezTo>
                  <a:cubicBezTo>
                    <a:pt x="1156" y="415"/>
                    <a:pt x="1197" y="407"/>
                    <a:pt x="1235" y="397"/>
                  </a:cubicBezTo>
                  <a:lnTo>
                    <a:pt x="1235" y="541"/>
                  </a:lnTo>
                  <a:close/>
                  <a:moveTo>
                    <a:pt x="1073" y="786"/>
                  </a:moveTo>
                  <a:cubicBezTo>
                    <a:pt x="1073" y="930"/>
                    <a:pt x="1073" y="930"/>
                    <a:pt x="1073" y="930"/>
                  </a:cubicBezTo>
                  <a:cubicBezTo>
                    <a:pt x="1038" y="939"/>
                    <a:pt x="997" y="948"/>
                    <a:pt x="951" y="956"/>
                  </a:cubicBezTo>
                  <a:cubicBezTo>
                    <a:pt x="951" y="809"/>
                    <a:pt x="951" y="809"/>
                    <a:pt x="951" y="809"/>
                  </a:cubicBezTo>
                  <a:cubicBezTo>
                    <a:pt x="994" y="803"/>
                    <a:pt x="1035" y="795"/>
                    <a:pt x="1073" y="786"/>
                  </a:cubicBezTo>
                  <a:close/>
                  <a:moveTo>
                    <a:pt x="860" y="820"/>
                  </a:moveTo>
                  <a:cubicBezTo>
                    <a:pt x="860" y="967"/>
                    <a:pt x="860" y="967"/>
                    <a:pt x="860" y="967"/>
                  </a:cubicBezTo>
                  <a:cubicBezTo>
                    <a:pt x="823" y="971"/>
                    <a:pt x="782" y="973"/>
                    <a:pt x="739" y="974"/>
                  </a:cubicBezTo>
                  <a:cubicBezTo>
                    <a:pt x="739" y="826"/>
                    <a:pt x="739" y="826"/>
                    <a:pt x="739" y="826"/>
                  </a:cubicBezTo>
                  <a:cubicBezTo>
                    <a:pt x="779" y="825"/>
                    <a:pt x="820" y="823"/>
                    <a:pt x="860" y="820"/>
                  </a:cubicBezTo>
                  <a:close/>
                  <a:moveTo>
                    <a:pt x="648" y="826"/>
                  </a:moveTo>
                  <a:cubicBezTo>
                    <a:pt x="648" y="974"/>
                    <a:pt x="648" y="974"/>
                    <a:pt x="648" y="974"/>
                  </a:cubicBezTo>
                  <a:cubicBezTo>
                    <a:pt x="605" y="973"/>
                    <a:pt x="564" y="971"/>
                    <a:pt x="526" y="967"/>
                  </a:cubicBezTo>
                  <a:cubicBezTo>
                    <a:pt x="526" y="820"/>
                    <a:pt x="526" y="820"/>
                    <a:pt x="526" y="820"/>
                  </a:cubicBezTo>
                  <a:cubicBezTo>
                    <a:pt x="566" y="823"/>
                    <a:pt x="607" y="825"/>
                    <a:pt x="648" y="826"/>
                  </a:cubicBezTo>
                  <a:close/>
                  <a:moveTo>
                    <a:pt x="436" y="809"/>
                  </a:moveTo>
                  <a:cubicBezTo>
                    <a:pt x="436" y="956"/>
                    <a:pt x="436" y="956"/>
                    <a:pt x="436" y="956"/>
                  </a:cubicBezTo>
                  <a:cubicBezTo>
                    <a:pt x="389" y="948"/>
                    <a:pt x="349" y="939"/>
                    <a:pt x="314" y="930"/>
                  </a:cubicBezTo>
                  <a:cubicBezTo>
                    <a:pt x="314" y="786"/>
                    <a:pt x="314" y="786"/>
                    <a:pt x="314" y="786"/>
                  </a:cubicBezTo>
                  <a:cubicBezTo>
                    <a:pt x="352" y="795"/>
                    <a:pt x="393" y="803"/>
                    <a:pt x="436" y="809"/>
                  </a:cubicBezTo>
                  <a:close/>
                  <a:moveTo>
                    <a:pt x="163" y="729"/>
                  </a:moveTo>
                  <a:cubicBezTo>
                    <a:pt x="181" y="739"/>
                    <a:pt x="201" y="749"/>
                    <a:pt x="223" y="758"/>
                  </a:cubicBezTo>
                  <a:cubicBezTo>
                    <a:pt x="223" y="897"/>
                    <a:pt x="223" y="897"/>
                    <a:pt x="223" y="897"/>
                  </a:cubicBezTo>
                  <a:cubicBezTo>
                    <a:pt x="183" y="878"/>
                    <a:pt x="163" y="859"/>
                    <a:pt x="163" y="846"/>
                  </a:cubicBezTo>
                  <a:lnTo>
                    <a:pt x="163" y="729"/>
                  </a:lnTo>
                  <a:close/>
                  <a:moveTo>
                    <a:pt x="253" y="1126"/>
                  </a:moveTo>
                  <a:cubicBezTo>
                    <a:pt x="271" y="1136"/>
                    <a:pt x="291" y="1146"/>
                    <a:pt x="314" y="1154"/>
                  </a:cubicBezTo>
                  <a:cubicBezTo>
                    <a:pt x="314" y="1293"/>
                    <a:pt x="314" y="1293"/>
                    <a:pt x="314" y="1293"/>
                  </a:cubicBezTo>
                  <a:cubicBezTo>
                    <a:pt x="274" y="1274"/>
                    <a:pt x="253" y="1256"/>
                    <a:pt x="253" y="1243"/>
                  </a:cubicBezTo>
                  <a:lnTo>
                    <a:pt x="253" y="1126"/>
                  </a:lnTo>
                  <a:close/>
                  <a:moveTo>
                    <a:pt x="151" y="1682"/>
                  </a:moveTo>
                  <a:cubicBezTo>
                    <a:pt x="111" y="1663"/>
                    <a:pt x="91" y="1644"/>
                    <a:pt x="91" y="1631"/>
                  </a:cubicBezTo>
                  <a:cubicBezTo>
                    <a:pt x="91" y="1514"/>
                    <a:pt x="91" y="1514"/>
                    <a:pt x="91" y="1514"/>
                  </a:cubicBezTo>
                  <a:cubicBezTo>
                    <a:pt x="109" y="1524"/>
                    <a:pt x="129" y="1534"/>
                    <a:pt x="151" y="1543"/>
                  </a:cubicBezTo>
                  <a:lnTo>
                    <a:pt x="151" y="1682"/>
                  </a:lnTo>
                  <a:close/>
                  <a:moveTo>
                    <a:pt x="364" y="1741"/>
                  </a:moveTo>
                  <a:cubicBezTo>
                    <a:pt x="317" y="1733"/>
                    <a:pt x="277" y="1724"/>
                    <a:pt x="242" y="1715"/>
                  </a:cubicBezTo>
                  <a:cubicBezTo>
                    <a:pt x="242" y="1571"/>
                    <a:pt x="242" y="1571"/>
                    <a:pt x="242" y="1571"/>
                  </a:cubicBezTo>
                  <a:cubicBezTo>
                    <a:pt x="280" y="1580"/>
                    <a:pt x="321" y="1588"/>
                    <a:pt x="364" y="1594"/>
                  </a:cubicBezTo>
                  <a:lnTo>
                    <a:pt x="364" y="1741"/>
                  </a:lnTo>
                  <a:close/>
                  <a:moveTo>
                    <a:pt x="576" y="1759"/>
                  </a:moveTo>
                  <a:cubicBezTo>
                    <a:pt x="533" y="1758"/>
                    <a:pt x="492" y="1756"/>
                    <a:pt x="454" y="1752"/>
                  </a:cubicBezTo>
                  <a:cubicBezTo>
                    <a:pt x="454" y="1605"/>
                    <a:pt x="454" y="1605"/>
                    <a:pt x="454" y="1605"/>
                  </a:cubicBezTo>
                  <a:cubicBezTo>
                    <a:pt x="494" y="1608"/>
                    <a:pt x="535" y="1610"/>
                    <a:pt x="576" y="1611"/>
                  </a:cubicBezTo>
                  <a:lnTo>
                    <a:pt x="576" y="1759"/>
                  </a:lnTo>
                  <a:close/>
                  <a:moveTo>
                    <a:pt x="91" y="1393"/>
                  </a:moveTo>
                  <a:cubicBezTo>
                    <a:pt x="91" y="1384"/>
                    <a:pt x="112" y="1354"/>
                    <a:pt x="199" y="1323"/>
                  </a:cubicBezTo>
                  <a:cubicBezTo>
                    <a:pt x="291" y="1418"/>
                    <a:pt x="544" y="1462"/>
                    <a:pt x="784" y="1462"/>
                  </a:cubicBezTo>
                  <a:cubicBezTo>
                    <a:pt x="897" y="1462"/>
                    <a:pt x="1013" y="1452"/>
                    <a:pt x="1114" y="1432"/>
                  </a:cubicBezTo>
                  <a:cubicBezTo>
                    <a:pt x="1044" y="1473"/>
                    <a:pt x="879" y="1521"/>
                    <a:pt x="621" y="1521"/>
                  </a:cubicBezTo>
                  <a:cubicBezTo>
                    <a:pt x="271" y="1521"/>
                    <a:pt x="91" y="1431"/>
                    <a:pt x="91" y="1393"/>
                  </a:cubicBezTo>
                  <a:close/>
                  <a:moveTo>
                    <a:pt x="404" y="1326"/>
                  </a:moveTo>
                  <a:cubicBezTo>
                    <a:pt x="404" y="1182"/>
                    <a:pt x="404" y="1182"/>
                    <a:pt x="404" y="1182"/>
                  </a:cubicBezTo>
                  <a:cubicBezTo>
                    <a:pt x="442" y="1192"/>
                    <a:pt x="483" y="1200"/>
                    <a:pt x="526" y="1206"/>
                  </a:cubicBezTo>
                  <a:cubicBezTo>
                    <a:pt x="526" y="1352"/>
                    <a:pt x="526" y="1352"/>
                    <a:pt x="526" y="1352"/>
                  </a:cubicBezTo>
                  <a:cubicBezTo>
                    <a:pt x="480" y="1345"/>
                    <a:pt x="439" y="1336"/>
                    <a:pt x="404" y="1326"/>
                  </a:cubicBezTo>
                  <a:close/>
                  <a:moveTo>
                    <a:pt x="617" y="1364"/>
                  </a:moveTo>
                  <a:cubicBezTo>
                    <a:pt x="617" y="1216"/>
                    <a:pt x="617" y="1216"/>
                    <a:pt x="617" y="1216"/>
                  </a:cubicBezTo>
                  <a:cubicBezTo>
                    <a:pt x="657" y="1220"/>
                    <a:pt x="698" y="1222"/>
                    <a:pt x="738" y="1223"/>
                  </a:cubicBezTo>
                  <a:cubicBezTo>
                    <a:pt x="738" y="1370"/>
                    <a:pt x="738" y="1370"/>
                    <a:pt x="738" y="1370"/>
                  </a:cubicBezTo>
                  <a:cubicBezTo>
                    <a:pt x="695" y="1369"/>
                    <a:pt x="654" y="1367"/>
                    <a:pt x="617" y="1364"/>
                  </a:cubicBezTo>
                  <a:close/>
                  <a:moveTo>
                    <a:pt x="829" y="1370"/>
                  </a:moveTo>
                  <a:cubicBezTo>
                    <a:pt x="829" y="1223"/>
                    <a:pt x="829" y="1223"/>
                    <a:pt x="829" y="1223"/>
                  </a:cubicBezTo>
                  <a:cubicBezTo>
                    <a:pt x="870" y="1222"/>
                    <a:pt x="911" y="1220"/>
                    <a:pt x="951" y="1216"/>
                  </a:cubicBezTo>
                  <a:cubicBezTo>
                    <a:pt x="951" y="1364"/>
                    <a:pt x="951" y="1364"/>
                    <a:pt x="951" y="1364"/>
                  </a:cubicBezTo>
                  <a:cubicBezTo>
                    <a:pt x="913" y="1367"/>
                    <a:pt x="872" y="1369"/>
                    <a:pt x="829" y="1370"/>
                  </a:cubicBezTo>
                  <a:close/>
                  <a:moveTo>
                    <a:pt x="788" y="1752"/>
                  </a:moveTo>
                  <a:cubicBezTo>
                    <a:pt x="751" y="1756"/>
                    <a:pt x="710" y="1758"/>
                    <a:pt x="667" y="1759"/>
                  </a:cubicBezTo>
                  <a:cubicBezTo>
                    <a:pt x="667" y="1611"/>
                    <a:pt x="667" y="1611"/>
                    <a:pt x="667" y="1611"/>
                  </a:cubicBezTo>
                  <a:cubicBezTo>
                    <a:pt x="707" y="1610"/>
                    <a:pt x="748" y="1608"/>
                    <a:pt x="788" y="1605"/>
                  </a:cubicBezTo>
                  <a:lnTo>
                    <a:pt x="788" y="1752"/>
                  </a:lnTo>
                  <a:close/>
                  <a:moveTo>
                    <a:pt x="1000" y="1715"/>
                  </a:moveTo>
                  <a:cubicBezTo>
                    <a:pt x="966" y="1724"/>
                    <a:pt x="925" y="1733"/>
                    <a:pt x="879" y="1741"/>
                  </a:cubicBezTo>
                  <a:cubicBezTo>
                    <a:pt x="879" y="1594"/>
                    <a:pt x="879" y="1594"/>
                    <a:pt x="879" y="1594"/>
                  </a:cubicBezTo>
                  <a:cubicBezTo>
                    <a:pt x="921" y="1588"/>
                    <a:pt x="963" y="1580"/>
                    <a:pt x="1000" y="1571"/>
                  </a:cubicBezTo>
                  <a:lnTo>
                    <a:pt x="1000" y="1715"/>
                  </a:lnTo>
                  <a:close/>
                  <a:moveTo>
                    <a:pt x="1152" y="1631"/>
                  </a:moveTo>
                  <a:cubicBezTo>
                    <a:pt x="1152" y="1644"/>
                    <a:pt x="1131" y="1663"/>
                    <a:pt x="1091" y="1682"/>
                  </a:cubicBezTo>
                  <a:cubicBezTo>
                    <a:pt x="1091" y="1543"/>
                    <a:pt x="1091" y="1543"/>
                    <a:pt x="1091" y="1543"/>
                  </a:cubicBezTo>
                  <a:cubicBezTo>
                    <a:pt x="1113" y="1534"/>
                    <a:pt x="1134" y="1524"/>
                    <a:pt x="1152" y="1514"/>
                  </a:cubicBezTo>
                  <a:lnTo>
                    <a:pt x="1152" y="1631"/>
                  </a:lnTo>
                  <a:close/>
                  <a:moveTo>
                    <a:pt x="1163" y="1326"/>
                  </a:moveTo>
                  <a:cubicBezTo>
                    <a:pt x="1128" y="1336"/>
                    <a:pt x="1088" y="1345"/>
                    <a:pt x="1041" y="1352"/>
                  </a:cubicBezTo>
                  <a:cubicBezTo>
                    <a:pt x="1041" y="1206"/>
                    <a:pt x="1041" y="1206"/>
                    <a:pt x="1041" y="1206"/>
                  </a:cubicBezTo>
                  <a:cubicBezTo>
                    <a:pt x="1084" y="1200"/>
                    <a:pt x="1125" y="1192"/>
                    <a:pt x="1163" y="1182"/>
                  </a:cubicBezTo>
                  <a:lnTo>
                    <a:pt x="1163" y="1326"/>
                  </a:lnTo>
                  <a:close/>
                  <a:moveTo>
                    <a:pt x="1314" y="1243"/>
                  </a:moveTo>
                  <a:cubicBezTo>
                    <a:pt x="1314" y="1256"/>
                    <a:pt x="1294" y="1274"/>
                    <a:pt x="1254" y="1293"/>
                  </a:cubicBezTo>
                  <a:cubicBezTo>
                    <a:pt x="1254" y="1154"/>
                    <a:pt x="1254" y="1154"/>
                    <a:pt x="1254" y="1154"/>
                  </a:cubicBezTo>
                  <a:cubicBezTo>
                    <a:pt x="1276" y="1146"/>
                    <a:pt x="1296" y="1136"/>
                    <a:pt x="1314" y="1126"/>
                  </a:cubicBezTo>
                  <a:lnTo>
                    <a:pt x="1314" y="1243"/>
                  </a:lnTo>
                  <a:close/>
                  <a:moveTo>
                    <a:pt x="784" y="1133"/>
                  </a:moveTo>
                  <a:cubicBezTo>
                    <a:pt x="439" y="1133"/>
                    <a:pt x="259" y="1046"/>
                    <a:pt x="254" y="1006"/>
                  </a:cubicBezTo>
                  <a:cubicBezTo>
                    <a:pt x="373" y="1046"/>
                    <a:pt x="536" y="1065"/>
                    <a:pt x="693" y="1065"/>
                  </a:cubicBezTo>
                  <a:cubicBezTo>
                    <a:pt x="911" y="1065"/>
                    <a:pt x="1139" y="1029"/>
                    <a:pt x="1249" y="951"/>
                  </a:cubicBezTo>
                  <a:cubicBezTo>
                    <a:pt x="1302" y="976"/>
                    <a:pt x="1314" y="998"/>
                    <a:pt x="1314" y="1005"/>
                  </a:cubicBezTo>
                  <a:cubicBezTo>
                    <a:pt x="1314" y="1043"/>
                    <a:pt x="1134" y="1133"/>
                    <a:pt x="784" y="1133"/>
                  </a:cubicBezTo>
                  <a:close/>
                  <a:moveTo>
                    <a:pt x="1386" y="458"/>
                  </a:moveTo>
                  <a:cubicBezTo>
                    <a:pt x="1386" y="471"/>
                    <a:pt x="1366" y="489"/>
                    <a:pt x="1326" y="508"/>
                  </a:cubicBezTo>
                  <a:cubicBezTo>
                    <a:pt x="1326" y="369"/>
                    <a:pt x="1326" y="369"/>
                    <a:pt x="1326" y="369"/>
                  </a:cubicBezTo>
                  <a:cubicBezTo>
                    <a:pt x="1348" y="361"/>
                    <a:pt x="1368" y="351"/>
                    <a:pt x="1386" y="341"/>
                  </a:cubicBezTo>
                  <a:lnTo>
                    <a:pt x="1386" y="458"/>
                  </a:lnTo>
                  <a:close/>
                  <a:moveTo>
                    <a:pt x="856" y="348"/>
                  </a:moveTo>
                  <a:cubicBezTo>
                    <a:pt x="506" y="348"/>
                    <a:pt x="325" y="258"/>
                    <a:pt x="325" y="220"/>
                  </a:cubicBezTo>
                  <a:cubicBezTo>
                    <a:pt x="325" y="181"/>
                    <a:pt x="506" y="91"/>
                    <a:pt x="856" y="91"/>
                  </a:cubicBezTo>
                  <a:cubicBezTo>
                    <a:pt x="1206" y="91"/>
                    <a:pt x="1386" y="181"/>
                    <a:pt x="1386" y="220"/>
                  </a:cubicBezTo>
                  <a:cubicBezTo>
                    <a:pt x="1386" y="258"/>
                    <a:pt x="1206" y="348"/>
                    <a:pt x="856" y="3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1005241" y="5214180"/>
            <a:ext cx="817227" cy="475253"/>
            <a:chOff x="-795017" y="2692105"/>
            <a:chExt cx="817227" cy="475253"/>
          </a:xfrm>
        </p:grpSpPr>
        <p:grpSp>
          <p:nvGrpSpPr>
            <p:cNvPr id="82" name="Группа 81"/>
            <p:cNvGrpSpPr/>
            <p:nvPr/>
          </p:nvGrpSpPr>
          <p:grpSpPr>
            <a:xfrm>
              <a:off x="-795017" y="2692105"/>
              <a:ext cx="817227" cy="475253"/>
              <a:chOff x="-792725" y="4047737"/>
              <a:chExt cx="817227" cy="475253"/>
            </a:xfrm>
          </p:grpSpPr>
          <p:sp>
            <p:nvSpPr>
              <p:cNvPr id="83" name="Овал 82"/>
              <p:cNvSpPr/>
              <p:nvPr/>
            </p:nvSpPr>
            <p:spPr>
              <a:xfrm>
                <a:off x="-624029" y="4047737"/>
                <a:ext cx="475253" cy="475253"/>
              </a:xfrm>
              <a:prstGeom prst="ellipse">
                <a:avLst/>
              </a:prstGeom>
              <a:solidFill>
                <a:srgbClr val="2B603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" name="Прямоугольник 83"/>
              <p:cNvSpPr/>
              <p:nvPr/>
            </p:nvSpPr>
            <p:spPr>
              <a:xfrm>
                <a:off x="-792725" y="4253256"/>
                <a:ext cx="817227" cy="24439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5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обеспечение</a:t>
                </a:r>
              </a:p>
            </p:txBody>
          </p:sp>
        </p:grpSp>
        <p:grpSp>
          <p:nvGrpSpPr>
            <p:cNvPr id="51" name="Group 1462"/>
            <p:cNvGrpSpPr/>
            <p:nvPr/>
          </p:nvGrpSpPr>
          <p:grpSpPr>
            <a:xfrm>
              <a:off x="-464841" y="2793202"/>
              <a:ext cx="153095" cy="161033"/>
              <a:chOff x="2489201" y="17492663"/>
              <a:chExt cx="379413" cy="500063"/>
            </a:xfrm>
            <a:solidFill>
              <a:schemeClr val="bg1"/>
            </a:solidFill>
          </p:grpSpPr>
          <p:sp>
            <p:nvSpPr>
              <p:cNvPr id="52" name="Freeform 584"/>
              <p:cNvSpPr>
                <a:spLocks/>
              </p:cNvSpPr>
              <p:nvPr/>
            </p:nvSpPr>
            <p:spPr bwMode="auto">
              <a:xfrm>
                <a:off x="2555876" y="17681575"/>
                <a:ext cx="246063" cy="36513"/>
              </a:xfrm>
              <a:custGeom>
                <a:avLst/>
                <a:gdLst>
                  <a:gd name="T0" fmla="*/ 78 w 84"/>
                  <a:gd name="T1" fmla="*/ 12 h 12"/>
                  <a:gd name="T2" fmla="*/ 6 w 84"/>
                  <a:gd name="T3" fmla="*/ 12 h 12"/>
                  <a:gd name="T4" fmla="*/ 0 w 84"/>
                  <a:gd name="T5" fmla="*/ 6 h 12"/>
                  <a:gd name="T6" fmla="*/ 6 w 84"/>
                  <a:gd name="T7" fmla="*/ 0 h 12"/>
                  <a:gd name="T8" fmla="*/ 78 w 84"/>
                  <a:gd name="T9" fmla="*/ 0 h 12"/>
                  <a:gd name="T10" fmla="*/ 84 w 84"/>
                  <a:gd name="T11" fmla="*/ 6 h 12"/>
                  <a:gd name="T12" fmla="*/ 78 w 84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12">
                    <a:moveTo>
                      <a:pt x="78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81" y="0"/>
                      <a:pt x="84" y="3"/>
                      <a:pt x="84" y="6"/>
                    </a:cubicBezTo>
                    <a:cubicBezTo>
                      <a:pt x="84" y="10"/>
                      <a:pt x="81" y="12"/>
                      <a:pt x="7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3" name="Freeform 585"/>
              <p:cNvSpPr>
                <a:spLocks/>
              </p:cNvSpPr>
              <p:nvPr/>
            </p:nvSpPr>
            <p:spPr bwMode="auto">
              <a:xfrm>
                <a:off x="2555876" y="17740313"/>
                <a:ext cx="246063" cy="34925"/>
              </a:xfrm>
              <a:custGeom>
                <a:avLst/>
                <a:gdLst>
                  <a:gd name="T0" fmla="*/ 78 w 84"/>
                  <a:gd name="T1" fmla="*/ 12 h 12"/>
                  <a:gd name="T2" fmla="*/ 6 w 84"/>
                  <a:gd name="T3" fmla="*/ 12 h 12"/>
                  <a:gd name="T4" fmla="*/ 0 w 84"/>
                  <a:gd name="T5" fmla="*/ 6 h 12"/>
                  <a:gd name="T6" fmla="*/ 6 w 84"/>
                  <a:gd name="T7" fmla="*/ 0 h 12"/>
                  <a:gd name="T8" fmla="*/ 78 w 84"/>
                  <a:gd name="T9" fmla="*/ 0 h 12"/>
                  <a:gd name="T10" fmla="*/ 84 w 84"/>
                  <a:gd name="T11" fmla="*/ 6 h 12"/>
                  <a:gd name="T12" fmla="*/ 78 w 84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12">
                    <a:moveTo>
                      <a:pt x="78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81" y="0"/>
                      <a:pt x="84" y="3"/>
                      <a:pt x="84" y="6"/>
                    </a:cubicBezTo>
                    <a:cubicBezTo>
                      <a:pt x="84" y="10"/>
                      <a:pt x="81" y="12"/>
                      <a:pt x="7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Freeform 586"/>
              <p:cNvSpPr>
                <a:spLocks/>
              </p:cNvSpPr>
              <p:nvPr/>
            </p:nvSpPr>
            <p:spPr bwMode="auto">
              <a:xfrm>
                <a:off x="2555876" y="17799050"/>
                <a:ext cx="246063" cy="34925"/>
              </a:xfrm>
              <a:custGeom>
                <a:avLst/>
                <a:gdLst>
                  <a:gd name="T0" fmla="*/ 78 w 84"/>
                  <a:gd name="T1" fmla="*/ 12 h 12"/>
                  <a:gd name="T2" fmla="*/ 6 w 84"/>
                  <a:gd name="T3" fmla="*/ 12 h 12"/>
                  <a:gd name="T4" fmla="*/ 0 w 84"/>
                  <a:gd name="T5" fmla="*/ 6 h 12"/>
                  <a:gd name="T6" fmla="*/ 6 w 84"/>
                  <a:gd name="T7" fmla="*/ 0 h 12"/>
                  <a:gd name="T8" fmla="*/ 78 w 84"/>
                  <a:gd name="T9" fmla="*/ 0 h 12"/>
                  <a:gd name="T10" fmla="*/ 84 w 84"/>
                  <a:gd name="T11" fmla="*/ 6 h 12"/>
                  <a:gd name="T12" fmla="*/ 78 w 84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12">
                    <a:moveTo>
                      <a:pt x="78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81" y="0"/>
                      <a:pt x="84" y="3"/>
                      <a:pt x="84" y="6"/>
                    </a:cubicBezTo>
                    <a:cubicBezTo>
                      <a:pt x="84" y="10"/>
                      <a:pt x="81" y="12"/>
                      <a:pt x="7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Freeform 587"/>
              <p:cNvSpPr>
                <a:spLocks/>
              </p:cNvSpPr>
              <p:nvPr/>
            </p:nvSpPr>
            <p:spPr bwMode="auto">
              <a:xfrm>
                <a:off x="2555876" y="17860963"/>
                <a:ext cx="141288" cy="34925"/>
              </a:xfrm>
              <a:custGeom>
                <a:avLst/>
                <a:gdLst>
                  <a:gd name="T0" fmla="*/ 42 w 48"/>
                  <a:gd name="T1" fmla="*/ 12 h 12"/>
                  <a:gd name="T2" fmla="*/ 6 w 48"/>
                  <a:gd name="T3" fmla="*/ 12 h 12"/>
                  <a:gd name="T4" fmla="*/ 0 w 48"/>
                  <a:gd name="T5" fmla="*/ 6 h 12"/>
                  <a:gd name="T6" fmla="*/ 6 w 48"/>
                  <a:gd name="T7" fmla="*/ 0 h 12"/>
                  <a:gd name="T8" fmla="*/ 42 w 48"/>
                  <a:gd name="T9" fmla="*/ 0 h 12"/>
                  <a:gd name="T10" fmla="*/ 48 w 48"/>
                  <a:gd name="T11" fmla="*/ 6 h 12"/>
                  <a:gd name="T12" fmla="*/ 42 w 48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12">
                    <a:moveTo>
                      <a:pt x="42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9"/>
                      <a:pt x="0" y="6"/>
                    </a:cubicBezTo>
                    <a:cubicBezTo>
                      <a:pt x="0" y="2"/>
                      <a:pt x="2" y="0"/>
                      <a:pt x="6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5" y="0"/>
                      <a:pt x="48" y="2"/>
                      <a:pt x="48" y="6"/>
                    </a:cubicBezTo>
                    <a:cubicBezTo>
                      <a:pt x="48" y="9"/>
                      <a:pt x="45" y="12"/>
                      <a:pt x="4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Freeform 588"/>
              <p:cNvSpPr>
                <a:spLocks/>
              </p:cNvSpPr>
              <p:nvPr/>
            </p:nvSpPr>
            <p:spPr bwMode="auto">
              <a:xfrm>
                <a:off x="2489201" y="17492663"/>
                <a:ext cx="379413" cy="500063"/>
              </a:xfrm>
              <a:custGeom>
                <a:avLst/>
                <a:gdLst>
                  <a:gd name="T0" fmla="*/ 112 w 130"/>
                  <a:gd name="T1" fmla="*/ 171 h 171"/>
                  <a:gd name="T2" fmla="*/ 17 w 130"/>
                  <a:gd name="T3" fmla="*/ 171 h 171"/>
                  <a:gd name="T4" fmla="*/ 0 w 130"/>
                  <a:gd name="T5" fmla="*/ 153 h 171"/>
                  <a:gd name="T6" fmla="*/ 0 w 130"/>
                  <a:gd name="T7" fmla="*/ 18 h 171"/>
                  <a:gd name="T8" fmla="*/ 17 w 130"/>
                  <a:gd name="T9" fmla="*/ 0 h 171"/>
                  <a:gd name="T10" fmla="*/ 23 w 130"/>
                  <a:gd name="T11" fmla="*/ 6 h 171"/>
                  <a:gd name="T12" fmla="*/ 17 w 130"/>
                  <a:gd name="T13" fmla="*/ 12 h 171"/>
                  <a:gd name="T14" fmla="*/ 12 w 130"/>
                  <a:gd name="T15" fmla="*/ 18 h 171"/>
                  <a:gd name="T16" fmla="*/ 12 w 130"/>
                  <a:gd name="T17" fmla="*/ 153 h 171"/>
                  <a:gd name="T18" fmla="*/ 17 w 130"/>
                  <a:gd name="T19" fmla="*/ 159 h 171"/>
                  <a:gd name="T20" fmla="*/ 112 w 130"/>
                  <a:gd name="T21" fmla="*/ 159 h 171"/>
                  <a:gd name="T22" fmla="*/ 118 w 130"/>
                  <a:gd name="T23" fmla="*/ 153 h 171"/>
                  <a:gd name="T24" fmla="*/ 118 w 130"/>
                  <a:gd name="T25" fmla="*/ 18 h 171"/>
                  <a:gd name="T26" fmla="*/ 112 w 130"/>
                  <a:gd name="T27" fmla="*/ 12 h 171"/>
                  <a:gd name="T28" fmla="*/ 89 w 130"/>
                  <a:gd name="T29" fmla="*/ 12 h 171"/>
                  <a:gd name="T30" fmla="*/ 83 w 130"/>
                  <a:gd name="T31" fmla="*/ 6 h 171"/>
                  <a:gd name="T32" fmla="*/ 89 w 130"/>
                  <a:gd name="T33" fmla="*/ 0 h 171"/>
                  <a:gd name="T34" fmla="*/ 112 w 130"/>
                  <a:gd name="T35" fmla="*/ 0 h 171"/>
                  <a:gd name="T36" fmla="*/ 130 w 130"/>
                  <a:gd name="T37" fmla="*/ 18 h 171"/>
                  <a:gd name="T38" fmla="*/ 130 w 130"/>
                  <a:gd name="T39" fmla="*/ 153 h 171"/>
                  <a:gd name="T40" fmla="*/ 112 w 130"/>
                  <a:gd name="T41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0" h="171">
                    <a:moveTo>
                      <a:pt x="112" y="171"/>
                    </a:moveTo>
                    <a:cubicBezTo>
                      <a:pt x="17" y="171"/>
                      <a:pt x="17" y="171"/>
                      <a:pt x="17" y="171"/>
                    </a:cubicBezTo>
                    <a:cubicBezTo>
                      <a:pt x="8" y="171"/>
                      <a:pt x="0" y="163"/>
                      <a:pt x="0" y="153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8" y="0"/>
                      <a:pt x="17" y="0"/>
                    </a:cubicBezTo>
                    <a:cubicBezTo>
                      <a:pt x="21" y="0"/>
                      <a:pt x="23" y="3"/>
                      <a:pt x="23" y="6"/>
                    </a:cubicBezTo>
                    <a:cubicBezTo>
                      <a:pt x="23" y="9"/>
                      <a:pt x="21" y="12"/>
                      <a:pt x="17" y="12"/>
                    </a:cubicBezTo>
                    <a:cubicBezTo>
                      <a:pt x="14" y="12"/>
                      <a:pt x="12" y="14"/>
                      <a:pt x="12" y="18"/>
                    </a:cubicBezTo>
                    <a:cubicBezTo>
                      <a:pt x="12" y="153"/>
                      <a:pt x="12" y="153"/>
                      <a:pt x="12" y="153"/>
                    </a:cubicBezTo>
                    <a:cubicBezTo>
                      <a:pt x="12" y="156"/>
                      <a:pt x="14" y="159"/>
                      <a:pt x="17" y="159"/>
                    </a:cubicBezTo>
                    <a:cubicBezTo>
                      <a:pt x="112" y="159"/>
                      <a:pt x="112" y="159"/>
                      <a:pt x="112" y="159"/>
                    </a:cubicBezTo>
                    <a:cubicBezTo>
                      <a:pt x="116" y="159"/>
                      <a:pt x="118" y="156"/>
                      <a:pt x="118" y="153"/>
                    </a:cubicBezTo>
                    <a:cubicBezTo>
                      <a:pt x="118" y="18"/>
                      <a:pt x="118" y="18"/>
                      <a:pt x="118" y="18"/>
                    </a:cubicBezTo>
                    <a:cubicBezTo>
                      <a:pt x="118" y="14"/>
                      <a:pt x="116" y="12"/>
                      <a:pt x="112" y="12"/>
                    </a:cubicBezTo>
                    <a:cubicBezTo>
                      <a:pt x="89" y="12"/>
                      <a:pt x="89" y="12"/>
                      <a:pt x="89" y="12"/>
                    </a:cubicBezTo>
                    <a:cubicBezTo>
                      <a:pt x="86" y="12"/>
                      <a:pt x="83" y="9"/>
                      <a:pt x="83" y="6"/>
                    </a:cubicBezTo>
                    <a:cubicBezTo>
                      <a:pt x="83" y="3"/>
                      <a:pt x="86" y="0"/>
                      <a:pt x="89" y="0"/>
                    </a:cubicBezTo>
                    <a:cubicBezTo>
                      <a:pt x="112" y="0"/>
                      <a:pt x="112" y="0"/>
                      <a:pt x="112" y="0"/>
                    </a:cubicBezTo>
                    <a:cubicBezTo>
                      <a:pt x="122" y="0"/>
                      <a:pt x="130" y="8"/>
                      <a:pt x="130" y="18"/>
                    </a:cubicBezTo>
                    <a:cubicBezTo>
                      <a:pt x="130" y="153"/>
                      <a:pt x="130" y="153"/>
                      <a:pt x="130" y="153"/>
                    </a:cubicBezTo>
                    <a:cubicBezTo>
                      <a:pt x="130" y="163"/>
                      <a:pt x="122" y="171"/>
                      <a:pt x="112" y="1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Freeform 589"/>
              <p:cNvSpPr>
                <a:spLocks/>
              </p:cNvSpPr>
              <p:nvPr/>
            </p:nvSpPr>
            <p:spPr bwMode="auto">
              <a:xfrm>
                <a:off x="2573338" y="17492663"/>
                <a:ext cx="141288" cy="142875"/>
              </a:xfrm>
              <a:custGeom>
                <a:avLst/>
                <a:gdLst>
                  <a:gd name="T0" fmla="*/ 32 w 48"/>
                  <a:gd name="T1" fmla="*/ 49 h 49"/>
                  <a:gd name="T2" fmla="*/ 16 w 48"/>
                  <a:gd name="T3" fmla="*/ 49 h 49"/>
                  <a:gd name="T4" fmla="*/ 0 w 48"/>
                  <a:gd name="T5" fmla="*/ 32 h 49"/>
                  <a:gd name="T6" fmla="*/ 0 w 48"/>
                  <a:gd name="T7" fmla="*/ 6 h 49"/>
                  <a:gd name="T8" fmla="*/ 6 w 48"/>
                  <a:gd name="T9" fmla="*/ 0 h 49"/>
                  <a:gd name="T10" fmla="*/ 12 w 48"/>
                  <a:gd name="T11" fmla="*/ 6 h 49"/>
                  <a:gd name="T12" fmla="*/ 12 w 48"/>
                  <a:gd name="T13" fmla="*/ 32 h 49"/>
                  <a:gd name="T14" fmla="*/ 16 w 48"/>
                  <a:gd name="T15" fmla="*/ 37 h 49"/>
                  <a:gd name="T16" fmla="*/ 32 w 48"/>
                  <a:gd name="T17" fmla="*/ 37 h 49"/>
                  <a:gd name="T18" fmla="*/ 36 w 48"/>
                  <a:gd name="T19" fmla="*/ 32 h 49"/>
                  <a:gd name="T20" fmla="*/ 36 w 48"/>
                  <a:gd name="T21" fmla="*/ 6 h 49"/>
                  <a:gd name="T22" fmla="*/ 42 w 48"/>
                  <a:gd name="T23" fmla="*/ 0 h 49"/>
                  <a:gd name="T24" fmla="*/ 48 w 48"/>
                  <a:gd name="T25" fmla="*/ 6 h 49"/>
                  <a:gd name="T26" fmla="*/ 48 w 48"/>
                  <a:gd name="T27" fmla="*/ 32 h 49"/>
                  <a:gd name="T28" fmla="*/ 32 w 48"/>
                  <a:gd name="T29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8" h="49">
                    <a:moveTo>
                      <a:pt x="32" y="49"/>
                    </a:moveTo>
                    <a:cubicBezTo>
                      <a:pt x="16" y="49"/>
                      <a:pt x="16" y="49"/>
                      <a:pt x="16" y="49"/>
                    </a:cubicBezTo>
                    <a:cubicBezTo>
                      <a:pt x="7" y="49"/>
                      <a:pt x="0" y="42"/>
                      <a:pt x="0" y="32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9" y="0"/>
                      <a:pt x="12" y="3"/>
                      <a:pt x="12" y="6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2" y="35"/>
                      <a:pt x="14" y="37"/>
                      <a:pt x="16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4" y="37"/>
                      <a:pt x="36" y="35"/>
                      <a:pt x="36" y="32"/>
                    </a:cubicBezTo>
                    <a:cubicBezTo>
                      <a:pt x="36" y="6"/>
                      <a:pt x="36" y="6"/>
                      <a:pt x="36" y="6"/>
                    </a:cubicBezTo>
                    <a:cubicBezTo>
                      <a:pt x="36" y="3"/>
                      <a:pt x="39" y="0"/>
                      <a:pt x="42" y="0"/>
                    </a:cubicBezTo>
                    <a:cubicBezTo>
                      <a:pt x="46" y="0"/>
                      <a:pt x="48" y="3"/>
                      <a:pt x="48" y="6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42"/>
                      <a:pt x="41" y="49"/>
                      <a:pt x="32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</p:grpSp>
      </p:grpSp>
      <p:pic>
        <p:nvPicPr>
          <p:cNvPr id="48" name="Picture 6" descr="http://irkobl.ru/sites/agroline/legal_base/norma%20exp/msh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924" y="1619642"/>
            <a:ext cx="668635" cy="69179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0" name="DoubleChevron3 19">
            <a:extLst>
              <a:ext uri="{FF2B5EF4-FFF2-40B4-BE49-F238E27FC236}">
                <a16:creationId xmlns:a16="http://schemas.microsoft.com/office/drawing/2014/main" id="{DF6F834B-5BF5-4F60-BB99-E4757E35F705}"/>
              </a:ext>
            </a:extLst>
          </p:cNvPr>
          <p:cNvGrpSpPr/>
          <p:nvPr/>
        </p:nvGrpSpPr>
        <p:grpSpPr>
          <a:xfrm>
            <a:off x="729598" y="6220542"/>
            <a:ext cx="307936" cy="346973"/>
            <a:chOff x="1270000" y="1270000"/>
            <a:chExt cx="450850" cy="508000"/>
          </a:xfrm>
        </p:grpSpPr>
        <p:sp>
          <p:nvSpPr>
            <p:cNvPr id="59" name="Chevron1">
              <a:extLst>
                <a:ext uri="{FF2B5EF4-FFF2-40B4-BE49-F238E27FC236}">
                  <a16:creationId xmlns:a16="http://schemas.microsoft.com/office/drawing/2014/main" id="{B7FA7BC2-4784-432A-91AB-23BF9249A0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70000" y="1320800"/>
              <a:ext cx="238760" cy="406400"/>
            </a:xfrm>
            <a:custGeom>
              <a:avLst/>
              <a:gdLst/>
              <a:ahLst/>
              <a:cxnLst/>
              <a:rect l="0" t="0" r="0" b="0"/>
              <a:pathLst>
                <a:path w="2984501" h="5080001">
                  <a:moveTo>
                    <a:pt x="0" y="0"/>
                  </a:moveTo>
                  <a:lnTo>
                    <a:pt x="1524000" y="0"/>
                  </a:lnTo>
                  <a:lnTo>
                    <a:pt x="2984500" y="2540000"/>
                  </a:lnTo>
                  <a:lnTo>
                    <a:pt x="1524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rgbClr val="6AA744"/>
            </a:solidFill>
            <a:ln w="952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6"/>
                  </a:solidFill>
                  <a:prstDash val="solid"/>
                </a14:hiddenLine>
              </a:ext>
            </a:extLst>
          </p:spPr>
          <p:txBody>
            <a:bodyPr rtlCol="0" anchor="ctr"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50" kern="0" dirty="0" err="1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60" name="Chevron2">
              <a:extLst>
                <a:ext uri="{FF2B5EF4-FFF2-40B4-BE49-F238E27FC236}">
                  <a16:creationId xmlns:a16="http://schemas.microsoft.com/office/drawing/2014/main" id="{9E0DC117-B0ED-43DF-98CE-AC0E17E389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22400" y="1270000"/>
              <a:ext cx="298450" cy="508000"/>
            </a:xfrm>
            <a:custGeom>
              <a:avLst/>
              <a:gdLst/>
              <a:ahLst/>
              <a:cxnLst/>
              <a:rect l="0" t="0" r="0" b="0"/>
              <a:pathLst>
                <a:path w="2984501" h="5080001">
                  <a:moveTo>
                    <a:pt x="0" y="0"/>
                  </a:moveTo>
                  <a:lnTo>
                    <a:pt x="1524000" y="0"/>
                  </a:lnTo>
                  <a:lnTo>
                    <a:pt x="2984500" y="2540000"/>
                  </a:lnTo>
                  <a:lnTo>
                    <a:pt x="1524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rgbClr val="245F34"/>
            </a:solidFill>
            <a:ln w="952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6"/>
                  </a:solidFill>
                  <a:prstDash val="solid"/>
                </a14:hiddenLine>
              </a:ext>
            </a:extLst>
          </p:spPr>
          <p:txBody>
            <a:bodyPr rtlCol="0" anchor="ctr"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50" kern="0" dirty="0" err="1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</p:grpSp>
      <p:sp>
        <p:nvSpPr>
          <p:cNvPr id="66" name="Прямоугольник 65"/>
          <p:cNvSpPr/>
          <p:nvPr/>
        </p:nvSpPr>
        <p:spPr>
          <a:xfrm>
            <a:off x="4567713" y="5951173"/>
            <a:ext cx="49576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indent="-361950" defTabSz="871888"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800" dirty="0">
                <a:latin typeface="Arial" panose="020B0604020202020204" pitchFamily="34" charset="0"/>
              </a:rPr>
              <a:t>Залог нежилой недвижимости</a:t>
            </a:r>
          </a:p>
          <a:p>
            <a:pPr marL="361950" lvl="1" indent="-361950" defTabSz="871888"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800" dirty="0">
                <a:latin typeface="Arial" panose="020B0604020202020204" pitchFamily="34" charset="0"/>
              </a:rPr>
              <a:t>Срок кредитования до 18 месяцев</a:t>
            </a:r>
          </a:p>
          <a:p>
            <a:pPr marL="361950" lvl="1" indent="-361950" defTabSz="871888"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800" dirty="0">
                <a:latin typeface="Arial" panose="020B0604020202020204" pitchFamily="34" charset="0"/>
              </a:rPr>
              <a:t>Сумма 10 млн. руб.</a:t>
            </a:r>
          </a:p>
          <a:p>
            <a:pPr marL="361950" lvl="1" indent="-361950" defTabSz="871888"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800" dirty="0">
                <a:latin typeface="Arial" panose="020B0604020202020204" pitchFamily="34" charset="0"/>
              </a:rPr>
              <a:t>Расширение отраслей кредитования</a:t>
            </a:r>
          </a:p>
          <a:p>
            <a:pPr marL="361950" lvl="1" indent="-361950" defTabSz="871888"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800" dirty="0">
                <a:latin typeface="Arial" panose="020B0604020202020204" pitchFamily="34" charset="0"/>
              </a:rPr>
              <a:t>Расширение организационно-правовой формы (возможность рассматривать </a:t>
            </a:r>
            <a:r>
              <a:rPr lang="ru-RU" sz="800" dirty="0" err="1">
                <a:latin typeface="Arial" panose="020B0604020202020204" pitchFamily="34" charset="0"/>
              </a:rPr>
              <a:t>СПК</a:t>
            </a:r>
            <a:r>
              <a:rPr lang="ru-RU" sz="800" dirty="0">
                <a:latin typeface="Arial" panose="020B0604020202020204" pitchFamily="34" charset="0"/>
              </a:rPr>
              <a:t>)</a:t>
            </a:r>
          </a:p>
          <a:p>
            <a:pPr marL="361950" lvl="1" indent="-361950" defTabSz="871888"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800" dirty="0">
                <a:latin typeface="Arial" panose="020B0604020202020204" pitchFamily="34" charset="0"/>
              </a:rPr>
              <a:t>Расширение целевого использования (рефинансирование)</a:t>
            </a:r>
          </a:p>
          <a:p>
            <a:pPr marL="361950" lvl="1" indent="-361950" defTabSz="871888"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800" dirty="0">
                <a:latin typeface="Arial" panose="020B0604020202020204" pitchFamily="34" charset="0"/>
              </a:rPr>
              <a:t>Отсрочка в погашении основного долга</a:t>
            </a:r>
            <a:endParaRPr lang="ru-RU" sz="800" b="1" dirty="0">
              <a:latin typeface="Arial" panose="020B0604020202020204" pitchFamily="34" charset="0"/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flipV="1">
            <a:off x="2647492" y="5947696"/>
            <a:ext cx="6986029" cy="695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8" name="Блок-схема: данные 67"/>
          <p:cNvSpPr/>
          <p:nvPr/>
        </p:nvSpPr>
        <p:spPr>
          <a:xfrm>
            <a:off x="-1277366" y="5949281"/>
            <a:ext cx="5868982" cy="997551"/>
          </a:xfrm>
          <a:prstGeom prst="flowChartInputOutpu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3715525" y="5944090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To be</a:t>
            </a: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pSp>
        <p:nvGrpSpPr>
          <p:cNvPr id="75" name="Группа 74"/>
          <p:cNvGrpSpPr/>
          <p:nvPr/>
        </p:nvGrpSpPr>
        <p:grpSpPr>
          <a:xfrm>
            <a:off x="992561" y="4653137"/>
            <a:ext cx="817227" cy="475253"/>
            <a:chOff x="2273440" y="5295480"/>
            <a:chExt cx="817227" cy="475253"/>
          </a:xfrm>
        </p:grpSpPr>
        <p:grpSp>
          <p:nvGrpSpPr>
            <p:cNvPr id="76" name="Группа 75"/>
            <p:cNvGrpSpPr/>
            <p:nvPr/>
          </p:nvGrpSpPr>
          <p:grpSpPr>
            <a:xfrm>
              <a:off x="2273440" y="5295480"/>
              <a:ext cx="817227" cy="475253"/>
              <a:chOff x="-792725" y="4047737"/>
              <a:chExt cx="817227" cy="475253"/>
            </a:xfrm>
          </p:grpSpPr>
          <p:sp>
            <p:nvSpPr>
              <p:cNvPr id="85" name="Овал 84"/>
              <p:cNvSpPr/>
              <p:nvPr/>
            </p:nvSpPr>
            <p:spPr>
              <a:xfrm>
                <a:off x="-624029" y="4047737"/>
                <a:ext cx="475253" cy="475253"/>
              </a:xfrm>
              <a:prstGeom prst="ellipse">
                <a:avLst/>
              </a:prstGeom>
              <a:solidFill>
                <a:srgbClr val="2B603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" name="Прямоугольник 85"/>
              <p:cNvSpPr/>
              <p:nvPr/>
            </p:nvSpPr>
            <p:spPr>
              <a:xfrm>
                <a:off x="-792725" y="4253256"/>
                <a:ext cx="817227" cy="24439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срок</a:t>
                </a:r>
              </a:p>
            </p:txBody>
          </p:sp>
        </p:grpSp>
        <p:grpSp>
          <p:nvGrpSpPr>
            <p:cNvPr id="77" name="Group 39"/>
            <p:cNvGrpSpPr>
              <a:grpSpLocks noChangeAspect="1"/>
            </p:cNvGrpSpPr>
            <p:nvPr/>
          </p:nvGrpSpPr>
          <p:grpSpPr bwMode="auto">
            <a:xfrm>
              <a:off x="2615575" y="5399902"/>
              <a:ext cx="131234" cy="143868"/>
              <a:chOff x="-186" y="1572"/>
              <a:chExt cx="374" cy="410"/>
            </a:xfrm>
            <a:solidFill>
              <a:schemeClr val="bg1"/>
            </a:solidFill>
          </p:grpSpPr>
          <p:sp>
            <p:nvSpPr>
              <p:cNvPr id="78" name="Freeform 40"/>
              <p:cNvSpPr>
                <a:spLocks noEditPoints="1"/>
              </p:cNvSpPr>
              <p:nvPr/>
            </p:nvSpPr>
            <p:spPr bwMode="auto">
              <a:xfrm>
                <a:off x="-186" y="1572"/>
                <a:ext cx="374" cy="410"/>
              </a:xfrm>
              <a:custGeom>
                <a:avLst/>
                <a:gdLst>
                  <a:gd name="T0" fmla="*/ 148 w 155"/>
                  <a:gd name="T1" fmla="*/ 0 h 170"/>
                  <a:gd name="T2" fmla="*/ 142 w 155"/>
                  <a:gd name="T3" fmla="*/ 16 h 170"/>
                  <a:gd name="T4" fmla="*/ 108 w 155"/>
                  <a:gd name="T5" fmla="*/ 85 h 170"/>
                  <a:gd name="T6" fmla="*/ 142 w 155"/>
                  <a:gd name="T7" fmla="*/ 153 h 170"/>
                  <a:gd name="T8" fmla="*/ 149 w 155"/>
                  <a:gd name="T9" fmla="*/ 156 h 170"/>
                  <a:gd name="T10" fmla="*/ 152 w 155"/>
                  <a:gd name="T11" fmla="*/ 163 h 170"/>
                  <a:gd name="T12" fmla="*/ 146 w 155"/>
                  <a:gd name="T13" fmla="*/ 169 h 170"/>
                  <a:gd name="T14" fmla="*/ 141 w 155"/>
                  <a:gd name="T15" fmla="*/ 169 h 170"/>
                  <a:gd name="T16" fmla="*/ 15 w 155"/>
                  <a:gd name="T17" fmla="*/ 169 h 170"/>
                  <a:gd name="T18" fmla="*/ 3 w 155"/>
                  <a:gd name="T19" fmla="*/ 162 h 170"/>
                  <a:gd name="T20" fmla="*/ 13 w 155"/>
                  <a:gd name="T21" fmla="*/ 153 h 170"/>
                  <a:gd name="T22" fmla="*/ 47 w 155"/>
                  <a:gd name="T23" fmla="*/ 85 h 170"/>
                  <a:gd name="T24" fmla="*/ 13 w 155"/>
                  <a:gd name="T25" fmla="*/ 16 h 170"/>
                  <a:gd name="T26" fmla="*/ 8 w 155"/>
                  <a:gd name="T27" fmla="*/ 0 h 170"/>
                  <a:gd name="T28" fmla="*/ 148 w 155"/>
                  <a:gd name="T29" fmla="*/ 0 h 170"/>
                  <a:gd name="T30" fmla="*/ 127 w 155"/>
                  <a:gd name="T31" fmla="*/ 153 h 170"/>
                  <a:gd name="T32" fmla="*/ 126 w 155"/>
                  <a:gd name="T33" fmla="*/ 146 h 170"/>
                  <a:gd name="T34" fmla="*/ 96 w 155"/>
                  <a:gd name="T35" fmla="*/ 93 h 170"/>
                  <a:gd name="T36" fmla="*/ 96 w 155"/>
                  <a:gd name="T37" fmla="*/ 76 h 170"/>
                  <a:gd name="T38" fmla="*/ 124 w 155"/>
                  <a:gd name="T39" fmla="*/ 32 h 170"/>
                  <a:gd name="T40" fmla="*/ 128 w 155"/>
                  <a:gd name="T41" fmla="*/ 16 h 170"/>
                  <a:gd name="T42" fmla="*/ 28 w 155"/>
                  <a:gd name="T43" fmla="*/ 16 h 170"/>
                  <a:gd name="T44" fmla="*/ 29 w 155"/>
                  <a:gd name="T45" fmla="*/ 23 h 170"/>
                  <a:gd name="T46" fmla="*/ 59 w 155"/>
                  <a:gd name="T47" fmla="*/ 76 h 170"/>
                  <a:gd name="T48" fmla="*/ 59 w 155"/>
                  <a:gd name="T49" fmla="*/ 93 h 170"/>
                  <a:gd name="T50" fmla="*/ 32 w 155"/>
                  <a:gd name="T51" fmla="*/ 137 h 170"/>
                  <a:gd name="T52" fmla="*/ 28 w 155"/>
                  <a:gd name="T53" fmla="*/ 153 h 170"/>
                  <a:gd name="T54" fmla="*/ 127 w 155"/>
                  <a:gd name="T55" fmla="*/ 153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55" h="170">
                    <a:moveTo>
                      <a:pt x="148" y="0"/>
                    </a:moveTo>
                    <a:cubicBezTo>
                      <a:pt x="155" y="8"/>
                      <a:pt x="153" y="13"/>
                      <a:pt x="142" y="16"/>
                    </a:cubicBezTo>
                    <a:cubicBezTo>
                      <a:pt x="139" y="43"/>
                      <a:pt x="126" y="64"/>
                      <a:pt x="108" y="85"/>
                    </a:cubicBezTo>
                    <a:cubicBezTo>
                      <a:pt x="125" y="105"/>
                      <a:pt x="139" y="126"/>
                      <a:pt x="142" y="153"/>
                    </a:cubicBezTo>
                    <a:cubicBezTo>
                      <a:pt x="145" y="154"/>
                      <a:pt x="147" y="154"/>
                      <a:pt x="149" y="156"/>
                    </a:cubicBezTo>
                    <a:cubicBezTo>
                      <a:pt x="150" y="158"/>
                      <a:pt x="152" y="161"/>
                      <a:pt x="152" y="163"/>
                    </a:cubicBezTo>
                    <a:cubicBezTo>
                      <a:pt x="151" y="165"/>
                      <a:pt x="148" y="167"/>
                      <a:pt x="146" y="169"/>
                    </a:cubicBezTo>
                    <a:cubicBezTo>
                      <a:pt x="144" y="170"/>
                      <a:pt x="142" y="169"/>
                      <a:pt x="141" y="169"/>
                    </a:cubicBezTo>
                    <a:cubicBezTo>
                      <a:pt x="99" y="169"/>
                      <a:pt x="57" y="169"/>
                      <a:pt x="15" y="169"/>
                    </a:cubicBezTo>
                    <a:cubicBezTo>
                      <a:pt x="9" y="169"/>
                      <a:pt x="4" y="169"/>
                      <a:pt x="3" y="162"/>
                    </a:cubicBezTo>
                    <a:cubicBezTo>
                      <a:pt x="3" y="156"/>
                      <a:pt x="8" y="154"/>
                      <a:pt x="13" y="153"/>
                    </a:cubicBezTo>
                    <a:cubicBezTo>
                      <a:pt x="16" y="127"/>
                      <a:pt x="30" y="105"/>
                      <a:pt x="47" y="85"/>
                    </a:cubicBezTo>
                    <a:cubicBezTo>
                      <a:pt x="30" y="65"/>
                      <a:pt x="16" y="43"/>
                      <a:pt x="13" y="16"/>
                    </a:cubicBezTo>
                    <a:cubicBezTo>
                      <a:pt x="2" y="13"/>
                      <a:pt x="0" y="8"/>
                      <a:pt x="8" y="0"/>
                    </a:cubicBezTo>
                    <a:cubicBezTo>
                      <a:pt x="54" y="0"/>
                      <a:pt x="101" y="0"/>
                      <a:pt x="148" y="0"/>
                    </a:cubicBezTo>
                    <a:close/>
                    <a:moveTo>
                      <a:pt x="127" y="153"/>
                    </a:moveTo>
                    <a:cubicBezTo>
                      <a:pt x="127" y="151"/>
                      <a:pt x="127" y="149"/>
                      <a:pt x="126" y="146"/>
                    </a:cubicBezTo>
                    <a:cubicBezTo>
                      <a:pt x="122" y="125"/>
                      <a:pt x="110" y="109"/>
                      <a:pt x="96" y="93"/>
                    </a:cubicBezTo>
                    <a:cubicBezTo>
                      <a:pt x="90" y="86"/>
                      <a:pt x="90" y="83"/>
                      <a:pt x="96" y="76"/>
                    </a:cubicBezTo>
                    <a:cubicBezTo>
                      <a:pt x="107" y="63"/>
                      <a:pt x="118" y="49"/>
                      <a:pt x="124" y="32"/>
                    </a:cubicBezTo>
                    <a:cubicBezTo>
                      <a:pt x="125" y="27"/>
                      <a:pt x="126" y="22"/>
                      <a:pt x="128" y="16"/>
                    </a:cubicBezTo>
                    <a:cubicBezTo>
                      <a:pt x="94" y="16"/>
                      <a:pt x="61" y="16"/>
                      <a:pt x="28" y="16"/>
                    </a:cubicBezTo>
                    <a:cubicBezTo>
                      <a:pt x="28" y="19"/>
                      <a:pt x="29" y="21"/>
                      <a:pt x="29" y="23"/>
                    </a:cubicBezTo>
                    <a:cubicBezTo>
                      <a:pt x="33" y="44"/>
                      <a:pt x="46" y="60"/>
                      <a:pt x="59" y="76"/>
                    </a:cubicBezTo>
                    <a:cubicBezTo>
                      <a:pt x="65" y="84"/>
                      <a:pt x="65" y="86"/>
                      <a:pt x="59" y="93"/>
                    </a:cubicBezTo>
                    <a:cubicBezTo>
                      <a:pt x="48" y="106"/>
                      <a:pt x="37" y="120"/>
                      <a:pt x="32" y="137"/>
                    </a:cubicBezTo>
                    <a:cubicBezTo>
                      <a:pt x="30" y="142"/>
                      <a:pt x="29" y="148"/>
                      <a:pt x="28" y="153"/>
                    </a:cubicBezTo>
                    <a:cubicBezTo>
                      <a:pt x="61" y="153"/>
                      <a:pt x="94" y="153"/>
                      <a:pt x="127" y="1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9" name="Freeform 41"/>
              <p:cNvSpPr>
                <a:spLocks/>
              </p:cNvSpPr>
              <p:nvPr/>
            </p:nvSpPr>
            <p:spPr bwMode="auto">
              <a:xfrm>
                <a:off x="-99" y="1796"/>
                <a:ext cx="200" cy="133"/>
              </a:xfrm>
              <a:custGeom>
                <a:avLst/>
                <a:gdLst>
                  <a:gd name="T0" fmla="*/ 41 w 83"/>
                  <a:gd name="T1" fmla="*/ 55 h 55"/>
                  <a:gd name="T2" fmla="*/ 8 w 83"/>
                  <a:gd name="T3" fmla="*/ 55 h 55"/>
                  <a:gd name="T4" fmla="*/ 0 w 83"/>
                  <a:gd name="T5" fmla="*/ 53 h 55"/>
                  <a:gd name="T6" fmla="*/ 3 w 83"/>
                  <a:gd name="T7" fmla="*/ 45 h 55"/>
                  <a:gd name="T8" fmla="*/ 25 w 83"/>
                  <a:gd name="T9" fmla="*/ 22 h 55"/>
                  <a:gd name="T10" fmla="*/ 38 w 83"/>
                  <a:gd name="T11" fmla="*/ 4 h 55"/>
                  <a:gd name="T12" fmla="*/ 41 w 83"/>
                  <a:gd name="T13" fmla="*/ 0 h 55"/>
                  <a:gd name="T14" fmla="*/ 45 w 83"/>
                  <a:gd name="T15" fmla="*/ 4 h 55"/>
                  <a:gd name="T16" fmla="*/ 58 w 83"/>
                  <a:gd name="T17" fmla="*/ 22 h 55"/>
                  <a:gd name="T18" fmla="*/ 81 w 83"/>
                  <a:gd name="T19" fmla="*/ 46 h 55"/>
                  <a:gd name="T20" fmla="*/ 83 w 83"/>
                  <a:gd name="T21" fmla="*/ 53 h 55"/>
                  <a:gd name="T22" fmla="*/ 77 w 83"/>
                  <a:gd name="T23" fmla="*/ 55 h 55"/>
                  <a:gd name="T24" fmla="*/ 41 w 83"/>
                  <a:gd name="T2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55">
                    <a:moveTo>
                      <a:pt x="41" y="55"/>
                    </a:moveTo>
                    <a:cubicBezTo>
                      <a:pt x="30" y="55"/>
                      <a:pt x="19" y="55"/>
                      <a:pt x="8" y="55"/>
                    </a:cubicBezTo>
                    <a:cubicBezTo>
                      <a:pt x="5" y="55"/>
                      <a:pt x="3" y="53"/>
                      <a:pt x="0" y="53"/>
                    </a:cubicBezTo>
                    <a:cubicBezTo>
                      <a:pt x="1" y="50"/>
                      <a:pt x="1" y="47"/>
                      <a:pt x="3" y="45"/>
                    </a:cubicBezTo>
                    <a:cubicBezTo>
                      <a:pt x="10" y="37"/>
                      <a:pt x="17" y="29"/>
                      <a:pt x="25" y="22"/>
                    </a:cubicBezTo>
                    <a:cubicBezTo>
                      <a:pt x="31" y="16"/>
                      <a:pt x="37" y="12"/>
                      <a:pt x="38" y="4"/>
                    </a:cubicBezTo>
                    <a:cubicBezTo>
                      <a:pt x="39" y="2"/>
                      <a:pt x="40" y="1"/>
                      <a:pt x="41" y="0"/>
                    </a:cubicBezTo>
                    <a:cubicBezTo>
                      <a:pt x="43" y="1"/>
                      <a:pt x="45" y="2"/>
                      <a:pt x="45" y="4"/>
                    </a:cubicBezTo>
                    <a:cubicBezTo>
                      <a:pt x="46" y="12"/>
                      <a:pt x="52" y="16"/>
                      <a:pt x="58" y="22"/>
                    </a:cubicBezTo>
                    <a:cubicBezTo>
                      <a:pt x="66" y="29"/>
                      <a:pt x="74" y="38"/>
                      <a:pt x="81" y="46"/>
                    </a:cubicBezTo>
                    <a:cubicBezTo>
                      <a:pt x="82" y="48"/>
                      <a:pt x="83" y="51"/>
                      <a:pt x="83" y="53"/>
                    </a:cubicBezTo>
                    <a:cubicBezTo>
                      <a:pt x="82" y="54"/>
                      <a:pt x="79" y="55"/>
                      <a:pt x="77" y="55"/>
                    </a:cubicBezTo>
                    <a:cubicBezTo>
                      <a:pt x="65" y="55"/>
                      <a:pt x="53" y="55"/>
                      <a:pt x="41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0" name="Freeform 42"/>
              <p:cNvSpPr>
                <a:spLocks/>
              </p:cNvSpPr>
              <p:nvPr/>
            </p:nvSpPr>
            <p:spPr bwMode="auto">
              <a:xfrm>
                <a:off x="-55" y="1666"/>
                <a:ext cx="115" cy="109"/>
              </a:xfrm>
              <a:custGeom>
                <a:avLst/>
                <a:gdLst>
                  <a:gd name="T0" fmla="*/ 24 w 48"/>
                  <a:gd name="T1" fmla="*/ 0 h 45"/>
                  <a:gd name="T2" fmla="*/ 41 w 48"/>
                  <a:gd name="T3" fmla="*/ 0 h 45"/>
                  <a:gd name="T4" fmla="*/ 45 w 48"/>
                  <a:gd name="T5" fmla="*/ 7 h 45"/>
                  <a:gd name="T6" fmla="*/ 35 w 48"/>
                  <a:gd name="T7" fmla="*/ 25 h 45"/>
                  <a:gd name="T8" fmla="*/ 27 w 48"/>
                  <a:gd name="T9" fmla="*/ 41 h 45"/>
                  <a:gd name="T10" fmla="*/ 24 w 48"/>
                  <a:gd name="T11" fmla="*/ 45 h 45"/>
                  <a:gd name="T12" fmla="*/ 21 w 48"/>
                  <a:gd name="T13" fmla="*/ 43 h 45"/>
                  <a:gd name="T14" fmla="*/ 7 w 48"/>
                  <a:gd name="T15" fmla="*/ 18 h 45"/>
                  <a:gd name="T16" fmla="*/ 2 w 48"/>
                  <a:gd name="T17" fmla="*/ 7 h 45"/>
                  <a:gd name="T18" fmla="*/ 6 w 48"/>
                  <a:gd name="T19" fmla="*/ 0 h 45"/>
                  <a:gd name="T20" fmla="*/ 24 w 48"/>
                  <a:gd name="T2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8" h="45">
                    <a:moveTo>
                      <a:pt x="24" y="0"/>
                    </a:moveTo>
                    <a:cubicBezTo>
                      <a:pt x="30" y="0"/>
                      <a:pt x="35" y="0"/>
                      <a:pt x="41" y="0"/>
                    </a:cubicBezTo>
                    <a:cubicBezTo>
                      <a:pt x="45" y="0"/>
                      <a:pt x="48" y="2"/>
                      <a:pt x="45" y="7"/>
                    </a:cubicBezTo>
                    <a:cubicBezTo>
                      <a:pt x="42" y="13"/>
                      <a:pt x="39" y="19"/>
                      <a:pt x="35" y="25"/>
                    </a:cubicBezTo>
                    <a:cubicBezTo>
                      <a:pt x="33" y="30"/>
                      <a:pt x="30" y="36"/>
                      <a:pt x="27" y="41"/>
                    </a:cubicBezTo>
                    <a:cubicBezTo>
                      <a:pt x="26" y="43"/>
                      <a:pt x="25" y="44"/>
                      <a:pt x="24" y="45"/>
                    </a:cubicBezTo>
                    <a:cubicBezTo>
                      <a:pt x="23" y="45"/>
                      <a:pt x="21" y="43"/>
                      <a:pt x="21" y="43"/>
                    </a:cubicBezTo>
                    <a:cubicBezTo>
                      <a:pt x="20" y="32"/>
                      <a:pt x="12" y="26"/>
                      <a:pt x="7" y="18"/>
                    </a:cubicBezTo>
                    <a:cubicBezTo>
                      <a:pt x="5" y="14"/>
                      <a:pt x="4" y="10"/>
                      <a:pt x="2" y="7"/>
                    </a:cubicBezTo>
                    <a:cubicBezTo>
                      <a:pt x="0" y="2"/>
                      <a:pt x="2" y="0"/>
                      <a:pt x="6" y="0"/>
                    </a:cubicBezTo>
                    <a:cubicBezTo>
                      <a:pt x="12" y="0"/>
                      <a:pt x="18" y="0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87" name="Прямоугольник 86"/>
          <p:cNvSpPr/>
          <p:nvPr/>
        </p:nvSpPr>
        <p:spPr>
          <a:xfrm>
            <a:off x="1753337" y="4702425"/>
            <a:ext cx="2270260" cy="3766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206"/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en-US" sz="12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МЕСЯЦЕВ</a:t>
            </a:r>
          </a:p>
        </p:txBody>
      </p:sp>
    </p:spTree>
    <p:extLst>
      <p:ext uri="{BB962C8B-B14F-4D97-AF65-F5344CB8AC3E}">
        <p14:creationId xmlns:p14="http://schemas.microsoft.com/office/powerpoint/2010/main" val="18895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Прямоугольный треугольник 70"/>
          <p:cNvSpPr/>
          <p:nvPr/>
        </p:nvSpPr>
        <p:spPr>
          <a:xfrm rot="17524258">
            <a:off x="3137554" y="2588207"/>
            <a:ext cx="2621332" cy="1138253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81000" y="6394029"/>
            <a:ext cx="8316416" cy="5460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41"/>
          <p:cNvSpPr>
            <a:spLocks noChangeArrowheads="1"/>
          </p:cNvSpPr>
          <p:nvPr/>
        </p:nvSpPr>
        <p:spPr bwMode="auto">
          <a:xfrm>
            <a:off x="729599" y="285097"/>
            <a:ext cx="59249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Arial" panose="020B0604020202020204" pitchFamily="34" charset="0"/>
              </a:rPr>
              <a:t>Приоритетная</a:t>
            </a:r>
            <a:br>
              <a:rPr lang="ru-RU" sz="3200" dirty="0">
                <a:latin typeface="Arial" panose="020B0604020202020204" pitchFamily="34" charset="0"/>
              </a:rPr>
            </a:br>
            <a:r>
              <a:rPr lang="ru-RU" sz="3200" dirty="0">
                <a:latin typeface="Arial" panose="020B0604020202020204" pitchFamily="34" charset="0"/>
              </a:rPr>
              <a:t>поддержка фермерства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61C1-2457-E848-BB6B-E1DA9A549776}" type="slidenum">
              <a:rPr lang="en-US" sz="1000"/>
              <a:pPr/>
              <a:t>8</a:t>
            </a:fld>
            <a:endParaRPr lang="en-US" sz="10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381000" y="1949599"/>
            <a:ext cx="4788024" cy="936104"/>
          </a:xfrm>
          <a:prstGeom prst="homePlate">
            <a:avLst/>
          </a:prstGeom>
          <a:solidFill>
            <a:srgbClr val="2B6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/>
          <p:cNvSpPr/>
          <p:nvPr/>
        </p:nvSpPr>
        <p:spPr>
          <a:xfrm flipH="1">
            <a:off x="4808984" y="2448124"/>
            <a:ext cx="4788024" cy="936104"/>
          </a:xfrm>
          <a:prstGeom prst="homePlate">
            <a:avLst/>
          </a:prstGeom>
          <a:solidFill>
            <a:srgbClr val="F8D3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6238" y="1172371"/>
            <a:ext cx="127856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9481852" y="1858579"/>
            <a:ext cx="127856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40433" y="1538734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918" y="1442333"/>
            <a:ext cx="829117" cy="966996"/>
          </a:xfrm>
          <a:prstGeom prst="rect">
            <a:avLst/>
          </a:prstGeom>
        </p:spPr>
      </p:pic>
      <p:sp>
        <p:nvSpPr>
          <p:cNvPr id="32" name="Freeform 50"/>
          <p:cNvSpPr>
            <a:spLocks noEditPoints="1"/>
          </p:cNvSpPr>
          <p:nvPr/>
        </p:nvSpPr>
        <p:spPr bwMode="auto">
          <a:xfrm>
            <a:off x="5399157" y="2563996"/>
            <a:ext cx="528160" cy="527184"/>
          </a:xfrm>
          <a:custGeom>
            <a:avLst/>
            <a:gdLst>
              <a:gd name="T0" fmla="*/ 4593 w 5497"/>
              <a:gd name="T1" fmla="*/ 1614 h 5487"/>
              <a:gd name="T2" fmla="*/ 5457 w 5497"/>
              <a:gd name="T3" fmla="*/ 750 h 5487"/>
              <a:gd name="T4" fmla="*/ 5458 w 5497"/>
              <a:gd name="T5" fmla="*/ 608 h 5487"/>
              <a:gd name="T6" fmla="*/ 5390 w 5497"/>
              <a:gd name="T7" fmla="*/ 579 h 5487"/>
              <a:gd name="T8" fmla="*/ 5393 w 5497"/>
              <a:gd name="T9" fmla="*/ 585 h 5487"/>
              <a:gd name="T10" fmla="*/ 4923 w 5497"/>
              <a:gd name="T11" fmla="*/ 569 h 5487"/>
              <a:gd name="T12" fmla="*/ 4907 w 5497"/>
              <a:gd name="T13" fmla="*/ 99 h 5487"/>
              <a:gd name="T14" fmla="*/ 4804 w 5497"/>
              <a:gd name="T15" fmla="*/ 2 h 5487"/>
              <a:gd name="T16" fmla="*/ 4736 w 5497"/>
              <a:gd name="T17" fmla="*/ 32 h 5487"/>
              <a:gd name="T18" fmla="*/ 3873 w 5497"/>
              <a:gd name="T19" fmla="*/ 891 h 5487"/>
              <a:gd name="T20" fmla="*/ 3844 w 5497"/>
              <a:gd name="T21" fmla="*/ 965 h 5487"/>
              <a:gd name="T22" fmla="*/ 3844 w 5497"/>
              <a:gd name="T23" fmla="*/ 1065 h 5487"/>
              <a:gd name="T24" fmla="*/ 706 w 5497"/>
              <a:gd name="T25" fmla="*/ 1643 h 5487"/>
              <a:gd name="T26" fmla="*/ 1284 w 5497"/>
              <a:gd name="T27" fmla="*/ 4780 h 5487"/>
              <a:gd name="T28" fmla="*/ 4422 w 5497"/>
              <a:gd name="T29" fmla="*/ 4202 h 5487"/>
              <a:gd name="T30" fmla="*/ 4422 w 5497"/>
              <a:gd name="T31" fmla="*/ 1643 h 5487"/>
              <a:gd name="T32" fmla="*/ 4522 w 5497"/>
              <a:gd name="T33" fmla="*/ 1643 h 5487"/>
              <a:gd name="T34" fmla="*/ 4593 w 5497"/>
              <a:gd name="T35" fmla="*/ 1614 h 5487"/>
              <a:gd name="T36" fmla="*/ 4623 w 5497"/>
              <a:gd name="T37" fmla="*/ 2924 h 5487"/>
              <a:gd name="T38" fmla="*/ 2568 w 5497"/>
              <a:gd name="T39" fmla="*/ 4984 h 5487"/>
              <a:gd name="T40" fmla="*/ 507 w 5497"/>
              <a:gd name="T41" fmla="*/ 2929 h 5487"/>
              <a:gd name="T42" fmla="*/ 2562 w 5497"/>
              <a:gd name="T43" fmla="*/ 868 h 5487"/>
              <a:gd name="T44" fmla="*/ 3856 w 5497"/>
              <a:gd name="T45" fmla="*/ 1324 h 5487"/>
              <a:gd name="T46" fmla="*/ 3861 w 5497"/>
              <a:gd name="T47" fmla="*/ 1491 h 5487"/>
              <a:gd name="T48" fmla="*/ 3461 w 5497"/>
              <a:gd name="T49" fmla="*/ 1891 h 5487"/>
              <a:gd name="T50" fmla="*/ 1528 w 5497"/>
              <a:gd name="T51" fmla="*/ 2018 h 5487"/>
              <a:gd name="T52" fmla="*/ 1655 w 5497"/>
              <a:gd name="T53" fmla="*/ 3951 h 5487"/>
              <a:gd name="T54" fmla="*/ 3588 w 5497"/>
              <a:gd name="T55" fmla="*/ 3824 h 5487"/>
              <a:gd name="T56" fmla="*/ 3601 w 5497"/>
              <a:gd name="T57" fmla="*/ 2033 h 5487"/>
              <a:gd name="T58" fmla="*/ 4001 w 5497"/>
              <a:gd name="T59" fmla="*/ 1633 h 5487"/>
              <a:gd name="T60" fmla="*/ 4166 w 5497"/>
              <a:gd name="T61" fmla="*/ 1639 h 5487"/>
              <a:gd name="T62" fmla="*/ 4623 w 5497"/>
              <a:gd name="T63" fmla="*/ 2924 h 5487"/>
              <a:gd name="T64" fmla="*/ 2501 w 5497"/>
              <a:gd name="T65" fmla="*/ 2991 h 5487"/>
              <a:gd name="T66" fmla="*/ 2642 w 5497"/>
              <a:gd name="T67" fmla="*/ 2991 h 5487"/>
              <a:gd name="T68" fmla="*/ 2842 w 5497"/>
              <a:gd name="T69" fmla="*/ 2791 h 5487"/>
              <a:gd name="T70" fmla="*/ 2872 w 5497"/>
              <a:gd name="T71" fmla="*/ 2920 h 5487"/>
              <a:gd name="T72" fmla="*/ 2572 w 5497"/>
              <a:gd name="T73" fmla="*/ 3220 h 5487"/>
              <a:gd name="T74" fmla="*/ 2272 w 5497"/>
              <a:gd name="T75" fmla="*/ 2920 h 5487"/>
              <a:gd name="T76" fmla="*/ 2572 w 5497"/>
              <a:gd name="T77" fmla="*/ 2620 h 5487"/>
              <a:gd name="T78" fmla="*/ 2701 w 5497"/>
              <a:gd name="T79" fmla="*/ 2650 h 5487"/>
              <a:gd name="T80" fmla="*/ 2501 w 5497"/>
              <a:gd name="T81" fmla="*/ 2850 h 5487"/>
              <a:gd name="T82" fmla="*/ 2501 w 5497"/>
              <a:gd name="T83" fmla="*/ 2991 h 5487"/>
              <a:gd name="T84" fmla="*/ 2847 w 5497"/>
              <a:gd name="T85" fmla="*/ 2503 h 5487"/>
              <a:gd name="T86" fmla="*/ 2154 w 5497"/>
              <a:gd name="T87" fmla="*/ 2644 h 5487"/>
              <a:gd name="T88" fmla="*/ 2295 w 5497"/>
              <a:gd name="T89" fmla="*/ 3337 h 5487"/>
              <a:gd name="T90" fmla="*/ 2988 w 5497"/>
              <a:gd name="T91" fmla="*/ 3196 h 5487"/>
              <a:gd name="T92" fmla="*/ 2988 w 5497"/>
              <a:gd name="T93" fmla="*/ 2644 h 5487"/>
              <a:gd name="T94" fmla="*/ 3462 w 5497"/>
              <a:gd name="T95" fmla="*/ 2170 h 5487"/>
              <a:gd name="T96" fmla="*/ 3321 w 5497"/>
              <a:gd name="T97" fmla="*/ 3815 h 5487"/>
              <a:gd name="T98" fmla="*/ 1675 w 5497"/>
              <a:gd name="T99" fmla="*/ 3674 h 5487"/>
              <a:gd name="T100" fmla="*/ 1816 w 5497"/>
              <a:gd name="T101" fmla="*/ 2029 h 5487"/>
              <a:gd name="T102" fmla="*/ 3321 w 5497"/>
              <a:gd name="T103" fmla="*/ 2029 h 5487"/>
              <a:gd name="T104" fmla="*/ 2847 w 5497"/>
              <a:gd name="T105" fmla="*/ 2503 h 5487"/>
              <a:gd name="T106" fmla="*/ 4063 w 5497"/>
              <a:gd name="T107" fmla="*/ 1429 h 5487"/>
              <a:gd name="T108" fmla="*/ 4049 w 5497"/>
              <a:gd name="T109" fmla="*/ 1003 h 5487"/>
              <a:gd name="T110" fmla="*/ 4719 w 5497"/>
              <a:gd name="T111" fmla="*/ 333 h 5487"/>
              <a:gd name="T112" fmla="*/ 4730 w 5497"/>
              <a:gd name="T113" fmla="*/ 666 h 5487"/>
              <a:gd name="T114" fmla="*/ 4830 w 5497"/>
              <a:gd name="T115" fmla="*/ 766 h 5487"/>
              <a:gd name="T116" fmla="*/ 5163 w 5497"/>
              <a:gd name="T117" fmla="*/ 777 h 5487"/>
              <a:gd name="T118" fmla="*/ 4489 w 5497"/>
              <a:gd name="T119" fmla="*/ 1443 h 5487"/>
              <a:gd name="T120" fmla="*/ 4063 w 5497"/>
              <a:gd name="T121" fmla="*/ 1429 h 5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497" h="5487">
                <a:moveTo>
                  <a:pt x="4593" y="1614"/>
                </a:moveTo>
                <a:lnTo>
                  <a:pt x="5457" y="750"/>
                </a:lnTo>
                <a:cubicBezTo>
                  <a:pt x="5496" y="711"/>
                  <a:pt x="5497" y="647"/>
                  <a:pt x="5458" y="608"/>
                </a:cubicBezTo>
                <a:cubicBezTo>
                  <a:pt x="5440" y="590"/>
                  <a:pt x="5416" y="579"/>
                  <a:pt x="5390" y="579"/>
                </a:cubicBezTo>
                <a:lnTo>
                  <a:pt x="5393" y="585"/>
                </a:lnTo>
                <a:lnTo>
                  <a:pt x="4923" y="569"/>
                </a:lnTo>
                <a:lnTo>
                  <a:pt x="4907" y="99"/>
                </a:lnTo>
                <a:cubicBezTo>
                  <a:pt x="4905" y="43"/>
                  <a:pt x="4859" y="0"/>
                  <a:pt x="4804" y="2"/>
                </a:cubicBezTo>
                <a:cubicBezTo>
                  <a:pt x="4778" y="3"/>
                  <a:pt x="4754" y="13"/>
                  <a:pt x="4736" y="32"/>
                </a:cubicBezTo>
                <a:lnTo>
                  <a:pt x="3873" y="891"/>
                </a:lnTo>
                <a:cubicBezTo>
                  <a:pt x="3854" y="910"/>
                  <a:pt x="3843" y="937"/>
                  <a:pt x="3844" y="965"/>
                </a:cubicBezTo>
                <a:lnTo>
                  <a:pt x="3844" y="1065"/>
                </a:lnTo>
                <a:cubicBezTo>
                  <a:pt x="2818" y="358"/>
                  <a:pt x="1413" y="617"/>
                  <a:pt x="706" y="1643"/>
                </a:cubicBezTo>
                <a:cubicBezTo>
                  <a:pt x="0" y="2669"/>
                  <a:pt x="258" y="4073"/>
                  <a:pt x="1284" y="4780"/>
                </a:cubicBezTo>
                <a:cubicBezTo>
                  <a:pt x="2310" y="5487"/>
                  <a:pt x="3715" y="5228"/>
                  <a:pt x="4422" y="4202"/>
                </a:cubicBezTo>
                <a:cubicBezTo>
                  <a:pt x="4953" y="3432"/>
                  <a:pt x="4953" y="2413"/>
                  <a:pt x="4422" y="1643"/>
                </a:cubicBezTo>
                <a:lnTo>
                  <a:pt x="4522" y="1643"/>
                </a:lnTo>
                <a:cubicBezTo>
                  <a:pt x="4549" y="1643"/>
                  <a:pt x="4574" y="1632"/>
                  <a:pt x="4593" y="1614"/>
                </a:cubicBezTo>
                <a:close/>
                <a:moveTo>
                  <a:pt x="4623" y="2924"/>
                </a:moveTo>
                <a:cubicBezTo>
                  <a:pt x="4625" y="4060"/>
                  <a:pt x="3704" y="4983"/>
                  <a:pt x="2568" y="4984"/>
                </a:cubicBezTo>
                <a:cubicBezTo>
                  <a:pt x="1431" y="4986"/>
                  <a:pt x="509" y="4066"/>
                  <a:pt x="507" y="2929"/>
                </a:cubicBezTo>
                <a:cubicBezTo>
                  <a:pt x="506" y="1792"/>
                  <a:pt x="1426" y="870"/>
                  <a:pt x="2562" y="868"/>
                </a:cubicBezTo>
                <a:cubicBezTo>
                  <a:pt x="3033" y="868"/>
                  <a:pt x="3490" y="1028"/>
                  <a:pt x="3856" y="1324"/>
                </a:cubicBezTo>
                <a:lnTo>
                  <a:pt x="3861" y="1491"/>
                </a:lnTo>
                <a:lnTo>
                  <a:pt x="3461" y="1891"/>
                </a:lnTo>
                <a:cubicBezTo>
                  <a:pt x="2892" y="1392"/>
                  <a:pt x="2026" y="1449"/>
                  <a:pt x="1528" y="2018"/>
                </a:cubicBezTo>
                <a:cubicBezTo>
                  <a:pt x="1029" y="2587"/>
                  <a:pt x="1086" y="3453"/>
                  <a:pt x="1655" y="3951"/>
                </a:cubicBezTo>
                <a:cubicBezTo>
                  <a:pt x="2224" y="4450"/>
                  <a:pt x="3090" y="4393"/>
                  <a:pt x="3588" y="3824"/>
                </a:cubicBezTo>
                <a:cubicBezTo>
                  <a:pt x="4036" y="3313"/>
                  <a:pt x="4042" y="2550"/>
                  <a:pt x="3601" y="2033"/>
                </a:cubicBezTo>
                <a:lnTo>
                  <a:pt x="4001" y="1633"/>
                </a:lnTo>
                <a:lnTo>
                  <a:pt x="4166" y="1639"/>
                </a:lnTo>
                <a:cubicBezTo>
                  <a:pt x="4460" y="2003"/>
                  <a:pt x="4621" y="2456"/>
                  <a:pt x="4623" y="2924"/>
                </a:cubicBezTo>
                <a:close/>
                <a:moveTo>
                  <a:pt x="2501" y="2991"/>
                </a:moveTo>
                <a:cubicBezTo>
                  <a:pt x="2540" y="3029"/>
                  <a:pt x="2603" y="3029"/>
                  <a:pt x="2642" y="2991"/>
                </a:cubicBezTo>
                <a:lnTo>
                  <a:pt x="2842" y="2791"/>
                </a:lnTo>
                <a:cubicBezTo>
                  <a:pt x="2862" y="2831"/>
                  <a:pt x="2872" y="2875"/>
                  <a:pt x="2872" y="2920"/>
                </a:cubicBezTo>
                <a:cubicBezTo>
                  <a:pt x="2872" y="3085"/>
                  <a:pt x="2738" y="3220"/>
                  <a:pt x="2572" y="3220"/>
                </a:cubicBezTo>
                <a:cubicBezTo>
                  <a:pt x="2406" y="3220"/>
                  <a:pt x="2272" y="3085"/>
                  <a:pt x="2272" y="2920"/>
                </a:cubicBezTo>
                <a:cubicBezTo>
                  <a:pt x="2272" y="2754"/>
                  <a:pt x="2406" y="2620"/>
                  <a:pt x="2572" y="2620"/>
                </a:cubicBezTo>
                <a:cubicBezTo>
                  <a:pt x="2617" y="2620"/>
                  <a:pt x="2661" y="2630"/>
                  <a:pt x="2701" y="2650"/>
                </a:cubicBezTo>
                <a:lnTo>
                  <a:pt x="2501" y="2850"/>
                </a:lnTo>
                <a:cubicBezTo>
                  <a:pt x="2462" y="2889"/>
                  <a:pt x="2462" y="2952"/>
                  <a:pt x="2501" y="2991"/>
                </a:cubicBezTo>
                <a:close/>
                <a:moveTo>
                  <a:pt x="2847" y="2503"/>
                </a:moveTo>
                <a:cubicBezTo>
                  <a:pt x="2617" y="2350"/>
                  <a:pt x="2307" y="2413"/>
                  <a:pt x="2154" y="2644"/>
                </a:cubicBezTo>
                <a:cubicBezTo>
                  <a:pt x="2002" y="2874"/>
                  <a:pt x="2065" y="3184"/>
                  <a:pt x="2295" y="3337"/>
                </a:cubicBezTo>
                <a:cubicBezTo>
                  <a:pt x="2525" y="3489"/>
                  <a:pt x="2836" y="3426"/>
                  <a:pt x="2988" y="3196"/>
                </a:cubicBezTo>
                <a:cubicBezTo>
                  <a:pt x="3099" y="3028"/>
                  <a:pt x="3099" y="2811"/>
                  <a:pt x="2988" y="2644"/>
                </a:cubicBezTo>
                <a:lnTo>
                  <a:pt x="3462" y="2170"/>
                </a:lnTo>
                <a:cubicBezTo>
                  <a:pt x="3878" y="2663"/>
                  <a:pt x="3814" y="3400"/>
                  <a:pt x="3321" y="3815"/>
                </a:cubicBezTo>
                <a:cubicBezTo>
                  <a:pt x="2828" y="4231"/>
                  <a:pt x="2091" y="4168"/>
                  <a:pt x="1675" y="3674"/>
                </a:cubicBezTo>
                <a:cubicBezTo>
                  <a:pt x="1260" y="3181"/>
                  <a:pt x="1323" y="2444"/>
                  <a:pt x="1816" y="2029"/>
                </a:cubicBezTo>
                <a:cubicBezTo>
                  <a:pt x="2251" y="1662"/>
                  <a:pt x="2886" y="1662"/>
                  <a:pt x="3321" y="2029"/>
                </a:cubicBezTo>
                <a:lnTo>
                  <a:pt x="2847" y="2503"/>
                </a:lnTo>
                <a:close/>
                <a:moveTo>
                  <a:pt x="4063" y="1429"/>
                </a:moveTo>
                <a:lnTo>
                  <a:pt x="4049" y="1003"/>
                </a:lnTo>
                <a:lnTo>
                  <a:pt x="4719" y="333"/>
                </a:lnTo>
                <a:lnTo>
                  <a:pt x="4730" y="666"/>
                </a:lnTo>
                <a:cubicBezTo>
                  <a:pt x="4730" y="721"/>
                  <a:pt x="4775" y="766"/>
                  <a:pt x="4830" y="766"/>
                </a:cubicBezTo>
                <a:lnTo>
                  <a:pt x="5163" y="777"/>
                </a:lnTo>
                <a:lnTo>
                  <a:pt x="4489" y="1443"/>
                </a:lnTo>
                <a:lnTo>
                  <a:pt x="4063" y="1429"/>
                </a:lnTo>
                <a:close/>
              </a:path>
            </a:pathLst>
          </a:custGeom>
          <a:solidFill>
            <a:schemeClr val="tx1"/>
          </a:solidFill>
          <a:ln w="12700">
            <a:noFill/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271431" y="3068961"/>
            <a:ext cx="7836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Arial" panose="020B0604020202020204" pitchFamily="34" charset="0"/>
              </a:rPr>
              <a:t>цель</a:t>
            </a:r>
          </a:p>
        </p:txBody>
      </p:sp>
      <p:pic>
        <p:nvPicPr>
          <p:cNvPr id="69" name="Picture 6" descr="http://irkobl.ru/sites/agroline/legal_base/norma%20exp/msh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862" y="1619642"/>
            <a:ext cx="668635" cy="69179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Прямоугольник 47"/>
          <p:cNvSpPr/>
          <p:nvPr/>
        </p:nvSpPr>
        <p:spPr>
          <a:xfrm>
            <a:off x="646530" y="294175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Кредитное решение</a:t>
            </a:r>
            <a:b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фермеров «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АПК_Инвест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33120" y="2498780"/>
            <a:ext cx="3312368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</a:rPr>
              <a:t>Инвестиционное финансирование на приобретение техники, оборудования, молодняка с/х животных и земельных участков с/х назначения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703649" y="1987332"/>
            <a:ext cx="2999532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</a:rPr>
              <a:t>Концепция внедрения целевого продуктового ряда и оптимизация кредитного процесса по продуктам для </a:t>
            </a:r>
            <a:r>
              <a:rPr lang="ru-RU" sz="1200" dirty="0" err="1">
                <a:solidFill>
                  <a:schemeClr val="bg1"/>
                </a:solidFill>
                <a:latin typeface="Arial" panose="020B0604020202020204" pitchFamily="34" charset="0"/>
              </a:rPr>
              <a:t>микробизнеса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982997" y="3573017"/>
            <a:ext cx="817227" cy="475253"/>
            <a:chOff x="633703" y="4595227"/>
            <a:chExt cx="817227" cy="475253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791277" y="4595227"/>
              <a:ext cx="475253" cy="475253"/>
              <a:chOff x="-588233" y="5080746"/>
              <a:chExt cx="475253" cy="475253"/>
            </a:xfrm>
          </p:grpSpPr>
          <p:sp>
            <p:nvSpPr>
              <p:cNvPr id="20" name="Овал 19"/>
              <p:cNvSpPr/>
              <p:nvPr/>
            </p:nvSpPr>
            <p:spPr>
              <a:xfrm>
                <a:off x="-588233" y="5080746"/>
                <a:ext cx="475253" cy="475253"/>
              </a:xfrm>
              <a:prstGeom prst="ellipse">
                <a:avLst/>
              </a:prstGeom>
              <a:solidFill>
                <a:srgbClr val="2B603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1" name="Group 411"/>
              <p:cNvGrpSpPr/>
              <p:nvPr/>
            </p:nvGrpSpPr>
            <p:grpSpPr>
              <a:xfrm>
                <a:off x="-470367" y="5183446"/>
                <a:ext cx="239520" cy="183160"/>
                <a:chOff x="3725863" y="1755775"/>
                <a:chExt cx="674688" cy="476251"/>
              </a:xfrm>
              <a:solidFill>
                <a:schemeClr val="bg1"/>
              </a:solidFill>
            </p:grpSpPr>
            <p:sp>
              <p:nvSpPr>
                <p:cNvPr id="23" name="Freeform 277"/>
                <p:cNvSpPr>
                  <a:spLocks noEditPoints="1"/>
                </p:cNvSpPr>
                <p:nvPr/>
              </p:nvSpPr>
              <p:spPr bwMode="auto">
                <a:xfrm>
                  <a:off x="3844926" y="1755775"/>
                  <a:ext cx="225425" cy="319088"/>
                </a:xfrm>
                <a:custGeom>
                  <a:avLst/>
                  <a:gdLst>
                    <a:gd name="T0" fmla="*/ 42 w 77"/>
                    <a:gd name="T1" fmla="*/ 109 h 109"/>
                    <a:gd name="T2" fmla="*/ 35 w 77"/>
                    <a:gd name="T3" fmla="*/ 109 h 109"/>
                    <a:gd name="T4" fmla="*/ 0 w 77"/>
                    <a:gd name="T5" fmla="*/ 74 h 109"/>
                    <a:gd name="T6" fmla="*/ 0 w 77"/>
                    <a:gd name="T7" fmla="*/ 36 h 109"/>
                    <a:gd name="T8" fmla="*/ 35 w 77"/>
                    <a:gd name="T9" fmla="*/ 0 h 109"/>
                    <a:gd name="T10" fmla="*/ 42 w 77"/>
                    <a:gd name="T11" fmla="*/ 0 h 109"/>
                    <a:gd name="T12" fmla="*/ 77 w 77"/>
                    <a:gd name="T13" fmla="*/ 36 h 109"/>
                    <a:gd name="T14" fmla="*/ 77 w 77"/>
                    <a:gd name="T15" fmla="*/ 74 h 109"/>
                    <a:gd name="T16" fmla="*/ 42 w 77"/>
                    <a:gd name="T17" fmla="*/ 109 h 109"/>
                    <a:gd name="T18" fmla="*/ 35 w 77"/>
                    <a:gd name="T19" fmla="*/ 12 h 109"/>
                    <a:gd name="T20" fmla="*/ 12 w 77"/>
                    <a:gd name="T21" fmla="*/ 36 h 109"/>
                    <a:gd name="T22" fmla="*/ 12 w 77"/>
                    <a:gd name="T23" fmla="*/ 74 h 109"/>
                    <a:gd name="T24" fmla="*/ 35 w 77"/>
                    <a:gd name="T25" fmla="*/ 97 h 109"/>
                    <a:gd name="T26" fmla="*/ 42 w 77"/>
                    <a:gd name="T27" fmla="*/ 97 h 109"/>
                    <a:gd name="T28" fmla="*/ 65 w 77"/>
                    <a:gd name="T29" fmla="*/ 74 h 109"/>
                    <a:gd name="T30" fmla="*/ 65 w 77"/>
                    <a:gd name="T31" fmla="*/ 36 h 109"/>
                    <a:gd name="T32" fmla="*/ 42 w 77"/>
                    <a:gd name="T33" fmla="*/ 12 h 109"/>
                    <a:gd name="T34" fmla="*/ 35 w 77"/>
                    <a:gd name="T35" fmla="*/ 12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7" h="109">
                      <a:moveTo>
                        <a:pt x="42" y="109"/>
                      </a:moveTo>
                      <a:cubicBezTo>
                        <a:pt x="35" y="109"/>
                        <a:pt x="35" y="109"/>
                        <a:pt x="35" y="109"/>
                      </a:cubicBezTo>
                      <a:cubicBezTo>
                        <a:pt x="16" y="109"/>
                        <a:pt x="0" y="93"/>
                        <a:pt x="0" y="74"/>
                      </a:cubicBezTo>
                      <a:cubicBezTo>
                        <a:pt x="0" y="36"/>
                        <a:pt x="0" y="36"/>
                        <a:pt x="0" y="36"/>
                      </a:cubicBezTo>
                      <a:cubicBezTo>
                        <a:pt x="0" y="16"/>
                        <a:pt x="16" y="0"/>
                        <a:pt x="35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61" y="0"/>
                        <a:pt x="77" y="16"/>
                        <a:pt x="77" y="36"/>
                      </a:cubicBezTo>
                      <a:cubicBezTo>
                        <a:pt x="77" y="74"/>
                        <a:pt x="77" y="74"/>
                        <a:pt x="77" y="74"/>
                      </a:cubicBezTo>
                      <a:cubicBezTo>
                        <a:pt x="77" y="93"/>
                        <a:pt x="61" y="109"/>
                        <a:pt x="42" y="109"/>
                      </a:cubicBezTo>
                      <a:close/>
                      <a:moveTo>
                        <a:pt x="35" y="12"/>
                      </a:moveTo>
                      <a:cubicBezTo>
                        <a:pt x="22" y="12"/>
                        <a:pt x="12" y="23"/>
                        <a:pt x="12" y="36"/>
                      </a:cubicBezTo>
                      <a:cubicBezTo>
                        <a:pt x="12" y="74"/>
                        <a:pt x="12" y="74"/>
                        <a:pt x="12" y="74"/>
                      </a:cubicBezTo>
                      <a:cubicBezTo>
                        <a:pt x="12" y="86"/>
                        <a:pt x="22" y="97"/>
                        <a:pt x="35" y="97"/>
                      </a:cubicBezTo>
                      <a:cubicBezTo>
                        <a:pt x="42" y="97"/>
                        <a:pt x="42" y="97"/>
                        <a:pt x="42" y="97"/>
                      </a:cubicBezTo>
                      <a:cubicBezTo>
                        <a:pt x="55" y="97"/>
                        <a:pt x="65" y="86"/>
                        <a:pt x="65" y="74"/>
                      </a:cubicBezTo>
                      <a:cubicBezTo>
                        <a:pt x="65" y="36"/>
                        <a:pt x="65" y="36"/>
                        <a:pt x="65" y="36"/>
                      </a:cubicBezTo>
                      <a:cubicBezTo>
                        <a:pt x="65" y="23"/>
                        <a:pt x="55" y="12"/>
                        <a:pt x="42" y="12"/>
                      </a:cubicBezTo>
                      <a:lnTo>
                        <a:pt x="35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" name="Freeform 278"/>
                <p:cNvSpPr>
                  <a:spLocks/>
                </p:cNvSpPr>
                <p:nvPr/>
              </p:nvSpPr>
              <p:spPr bwMode="auto">
                <a:xfrm>
                  <a:off x="3725863" y="2044700"/>
                  <a:ext cx="461963" cy="187325"/>
                </a:xfrm>
                <a:custGeom>
                  <a:avLst/>
                  <a:gdLst>
                    <a:gd name="T0" fmla="*/ 152 w 158"/>
                    <a:gd name="T1" fmla="*/ 64 h 64"/>
                    <a:gd name="T2" fmla="*/ 7 w 158"/>
                    <a:gd name="T3" fmla="*/ 64 h 64"/>
                    <a:gd name="T4" fmla="*/ 1 w 158"/>
                    <a:gd name="T5" fmla="*/ 58 h 64"/>
                    <a:gd name="T6" fmla="*/ 1 w 158"/>
                    <a:gd name="T7" fmla="*/ 45 h 64"/>
                    <a:gd name="T8" fmla="*/ 60 w 158"/>
                    <a:gd name="T9" fmla="*/ 14 h 64"/>
                    <a:gd name="T10" fmla="*/ 60 w 158"/>
                    <a:gd name="T11" fmla="*/ 6 h 64"/>
                    <a:gd name="T12" fmla="*/ 66 w 158"/>
                    <a:gd name="T13" fmla="*/ 0 h 64"/>
                    <a:gd name="T14" fmla="*/ 72 w 158"/>
                    <a:gd name="T15" fmla="*/ 6 h 64"/>
                    <a:gd name="T16" fmla="*/ 72 w 158"/>
                    <a:gd name="T17" fmla="*/ 19 h 64"/>
                    <a:gd name="T18" fmla="*/ 67 w 158"/>
                    <a:gd name="T19" fmla="*/ 25 h 64"/>
                    <a:gd name="T20" fmla="*/ 13 w 158"/>
                    <a:gd name="T21" fmla="*/ 45 h 64"/>
                    <a:gd name="T22" fmla="*/ 13 w 158"/>
                    <a:gd name="T23" fmla="*/ 52 h 64"/>
                    <a:gd name="T24" fmla="*/ 152 w 158"/>
                    <a:gd name="T25" fmla="*/ 52 h 64"/>
                    <a:gd name="T26" fmla="*/ 158 w 158"/>
                    <a:gd name="T27" fmla="*/ 58 h 64"/>
                    <a:gd name="T28" fmla="*/ 152 w 158"/>
                    <a:gd name="T29" fmla="*/ 64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58" h="64">
                      <a:moveTo>
                        <a:pt x="152" y="64"/>
                      </a:moveTo>
                      <a:cubicBezTo>
                        <a:pt x="7" y="64"/>
                        <a:pt x="7" y="64"/>
                        <a:pt x="7" y="64"/>
                      </a:cubicBezTo>
                      <a:cubicBezTo>
                        <a:pt x="3" y="64"/>
                        <a:pt x="1" y="62"/>
                        <a:pt x="1" y="58"/>
                      </a:cubicBezTo>
                      <a:cubicBezTo>
                        <a:pt x="1" y="45"/>
                        <a:pt x="1" y="45"/>
                        <a:pt x="1" y="45"/>
                      </a:cubicBezTo>
                      <a:cubicBezTo>
                        <a:pt x="0" y="31"/>
                        <a:pt x="32" y="21"/>
                        <a:pt x="60" y="14"/>
                      </a:cubicBezTo>
                      <a:cubicBezTo>
                        <a:pt x="60" y="6"/>
                        <a:pt x="60" y="6"/>
                        <a:pt x="60" y="6"/>
                      </a:cubicBezTo>
                      <a:cubicBezTo>
                        <a:pt x="60" y="2"/>
                        <a:pt x="63" y="0"/>
                        <a:pt x="66" y="0"/>
                      </a:cubicBezTo>
                      <a:cubicBezTo>
                        <a:pt x="69" y="0"/>
                        <a:pt x="72" y="2"/>
                        <a:pt x="72" y="6"/>
                      </a:cubicBezTo>
                      <a:cubicBezTo>
                        <a:pt x="72" y="19"/>
                        <a:pt x="72" y="19"/>
                        <a:pt x="72" y="19"/>
                      </a:cubicBezTo>
                      <a:cubicBezTo>
                        <a:pt x="72" y="22"/>
                        <a:pt x="70" y="24"/>
                        <a:pt x="67" y="25"/>
                      </a:cubicBezTo>
                      <a:cubicBezTo>
                        <a:pt x="41" y="31"/>
                        <a:pt x="15" y="40"/>
                        <a:pt x="13" y="45"/>
                      </a:cubicBezTo>
                      <a:cubicBezTo>
                        <a:pt x="13" y="52"/>
                        <a:pt x="13" y="52"/>
                        <a:pt x="13" y="52"/>
                      </a:cubicBezTo>
                      <a:cubicBezTo>
                        <a:pt x="152" y="52"/>
                        <a:pt x="152" y="52"/>
                        <a:pt x="152" y="52"/>
                      </a:cubicBezTo>
                      <a:cubicBezTo>
                        <a:pt x="156" y="52"/>
                        <a:pt x="158" y="55"/>
                        <a:pt x="158" y="58"/>
                      </a:cubicBezTo>
                      <a:cubicBezTo>
                        <a:pt x="158" y="62"/>
                        <a:pt x="156" y="64"/>
                        <a:pt x="152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" name="Freeform 279"/>
                <p:cNvSpPr>
                  <a:spLocks/>
                </p:cNvSpPr>
                <p:nvPr/>
              </p:nvSpPr>
              <p:spPr bwMode="auto">
                <a:xfrm>
                  <a:off x="3979863" y="2041525"/>
                  <a:ext cx="209550" cy="190500"/>
                </a:xfrm>
                <a:custGeom>
                  <a:avLst/>
                  <a:gdLst>
                    <a:gd name="T0" fmla="*/ 65 w 72"/>
                    <a:gd name="T1" fmla="*/ 65 h 65"/>
                    <a:gd name="T2" fmla="*/ 59 w 72"/>
                    <a:gd name="T3" fmla="*/ 59 h 65"/>
                    <a:gd name="T4" fmla="*/ 59 w 72"/>
                    <a:gd name="T5" fmla="*/ 46 h 65"/>
                    <a:gd name="T6" fmla="*/ 5 w 72"/>
                    <a:gd name="T7" fmla="*/ 26 h 65"/>
                    <a:gd name="T8" fmla="*/ 0 w 72"/>
                    <a:gd name="T9" fmla="*/ 20 h 65"/>
                    <a:gd name="T10" fmla="*/ 0 w 72"/>
                    <a:gd name="T11" fmla="*/ 6 h 65"/>
                    <a:gd name="T12" fmla="*/ 6 w 72"/>
                    <a:gd name="T13" fmla="*/ 0 h 65"/>
                    <a:gd name="T14" fmla="*/ 12 w 72"/>
                    <a:gd name="T15" fmla="*/ 6 h 65"/>
                    <a:gd name="T16" fmla="*/ 12 w 72"/>
                    <a:gd name="T17" fmla="*/ 15 h 65"/>
                    <a:gd name="T18" fmla="*/ 71 w 72"/>
                    <a:gd name="T19" fmla="*/ 47 h 65"/>
                    <a:gd name="T20" fmla="*/ 71 w 72"/>
                    <a:gd name="T21" fmla="*/ 59 h 65"/>
                    <a:gd name="T22" fmla="*/ 65 w 72"/>
                    <a:gd name="T23" fmla="*/ 65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2" h="65">
                      <a:moveTo>
                        <a:pt x="65" y="65"/>
                      </a:moveTo>
                      <a:cubicBezTo>
                        <a:pt x="62" y="65"/>
                        <a:pt x="59" y="63"/>
                        <a:pt x="59" y="59"/>
                      </a:cubicBezTo>
                      <a:cubicBezTo>
                        <a:pt x="59" y="46"/>
                        <a:pt x="59" y="46"/>
                        <a:pt x="59" y="46"/>
                      </a:cubicBezTo>
                      <a:cubicBezTo>
                        <a:pt x="57" y="41"/>
                        <a:pt x="31" y="32"/>
                        <a:pt x="5" y="26"/>
                      </a:cubicBezTo>
                      <a:cubicBezTo>
                        <a:pt x="2" y="25"/>
                        <a:pt x="0" y="23"/>
                        <a:pt x="0" y="20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" y="0"/>
                        <a:pt x="12" y="3"/>
                        <a:pt x="12" y="6"/>
                      </a:cubicBezTo>
                      <a:cubicBezTo>
                        <a:pt x="12" y="15"/>
                        <a:pt x="12" y="15"/>
                        <a:pt x="12" y="15"/>
                      </a:cubicBezTo>
                      <a:cubicBezTo>
                        <a:pt x="40" y="22"/>
                        <a:pt x="72" y="32"/>
                        <a:pt x="71" y="47"/>
                      </a:cubicBezTo>
                      <a:cubicBezTo>
                        <a:pt x="71" y="59"/>
                        <a:pt x="71" y="59"/>
                        <a:pt x="71" y="59"/>
                      </a:cubicBezTo>
                      <a:cubicBezTo>
                        <a:pt x="71" y="63"/>
                        <a:pt x="69" y="65"/>
                        <a:pt x="65" y="6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" name="Freeform 280"/>
                <p:cNvSpPr>
                  <a:spLocks noEditPoints="1"/>
                </p:cNvSpPr>
                <p:nvPr/>
              </p:nvSpPr>
              <p:spPr bwMode="auto">
                <a:xfrm>
                  <a:off x="4116388" y="1843088"/>
                  <a:ext cx="187325" cy="263525"/>
                </a:xfrm>
                <a:custGeom>
                  <a:avLst/>
                  <a:gdLst>
                    <a:gd name="T0" fmla="*/ 35 w 64"/>
                    <a:gd name="T1" fmla="*/ 90 h 90"/>
                    <a:gd name="T2" fmla="*/ 30 w 64"/>
                    <a:gd name="T3" fmla="*/ 90 h 90"/>
                    <a:gd name="T4" fmla="*/ 0 w 64"/>
                    <a:gd name="T5" fmla="*/ 60 h 90"/>
                    <a:gd name="T6" fmla="*/ 0 w 64"/>
                    <a:gd name="T7" fmla="*/ 30 h 90"/>
                    <a:gd name="T8" fmla="*/ 30 w 64"/>
                    <a:gd name="T9" fmla="*/ 0 h 90"/>
                    <a:gd name="T10" fmla="*/ 35 w 64"/>
                    <a:gd name="T11" fmla="*/ 0 h 90"/>
                    <a:gd name="T12" fmla="*/ 64 w 64"/>
                    <a:gd name="T13" fmla="*/ 30 h 90"/>
                    <a:gd name="T14" fmla="*/ 64 w 64"/>
                    <a:gd name="T15" fmla="*/ 60 h 90"/>
                    <a:gd name="T16" fmla="*/ 35 w 64"/>
                    <a:gd name="T17" fmla="*/ 90 h 90"/>
                    <a:gd name="T18" fmla="*/ 30 w 64"/>
                    <a:gd name="T19" fmla="*/ 12 h 90"/>
                    <a:gd name="T20" fmla="*/ 12 w 64"/>
                    <a:gd name="T21" fmla="*/ 30 h 90"/>
                    <a:gd name="T22" fmla="*/ 12 w 64"/>
                    <a:gd name="T23" fmla="*/ 60 h 90"/>
                    <a:gd name="T24" fmla="*/ 30 w 64"/>
                    <a:gd name="T25" fmla="*/ 78 h 90"/>
                    <a:gd name="T26" fmla="*/ 35 w 64"/>
                    <a:gd name="T27" fmla="*/ 78 h 90"/>
                    <a:gd name="T28" fmla="*/ 52 w 64"/>
                    <a:gd name="T29" fmla="*/ 60 h 90"/>
                    <a:gd name="T30" fmla="*/ 52 w 64"/>
                    <a:gd name="T31" fmla="*/ 30 h 90"/>
                    <a:gd name="T32" fmla="*/ 35 w 64"/>
                    <a:gd name="T33" fmla="*/ 12 h 90"/>
                    <a:gd name="T34" fmla="*/ 30 w 64"/>
                    <a:gd name="T35" fmla="*/ 12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64" h="90">
                      <a:moveTo>
                        <a:pt x="35" y="90"/>
                      </a:moveTo>
                      <a:cubicBezTo>
                        <a:pt x="30" y="90"/>
                        <a:pt x="30" y="90"/>
                        <a:pt x="30" y="90"/>
                      </a:cubicBezTo>
                      <a:cubicBezTo>
                        <a:pt x="13" y="90"/>
                        <a:pt x="0" y="76"/>
                        <a:pt x="0" y="60"/>
                      </a:cubicBezTo>
                      <a:cubicBezTo>
                        <a:pt x="0" y="30"/>
                        <a:pt x="0" y="30"/>
                        <a:pt x="0" y="30"/>
                      </a:cubicBezTo>
                      <a:cubicBezTo>
                        <a:pt x="0" y="14"/>
                        <a:pt x="13" y="0"/>
                        <a:pt x="30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51" y="0"/>
                        <a:pt x="64" y="14"/>
                        <a:pt x="64" y="30"/>
                      </a:cubicBezTo>
                      <a:cubicBezTo>
                        <a:pt x="64" y="60"/>
                        <a:pt x="64" y="60"/>
                        <a:pt x="64" y="60"/>
                      </a:cubicBezTo>
                      <a:cubicBezTo>
                        <a:pt x="64" y="76"/>
                        <a:pt x="51" y="90"/>
                        <a:pt x="35" y="90"/>
                      </a:cubicBezTo>
                      <a:close/>
                      <a:moveTo>
                        <a:pt x="30" y="12"/>
                      </a:moveTo>
                      <a:cubicBezTo>
                        <a:pt x="20" y="12"/>
                        <a:pt x="12" y="20"/>
                        <a:pt x="12" y="30"/>
                      </a:cubicBezTo>
                      <a:cubicBezTo>
                        <a:pt x="12" y="60"/>
                        <a:pt x="12" y="60"/>
                        <a:pt x="12" y="60"/>
                      </a:cubicBezTo>
                      <a:cubicBezTo>
                        <a:pt x="12" y="70"/>
                        <a:pt x="20" y="78"/>
                        <a:pt x="30" y="78"/>
                      </a:cubicBezTo>
                      <a:cubicBezTo>
                        <a:pt x="35" y="78"/>
                        <a:pt x="35" y="78"/>
                        <a:pt x="35" y="78"/>
                      </a:cubicBezTo>
                      <a:cubicBezTo>
                        <a:pt x="45" y="78"/>
                        <a:pt x="52" y="70"/>
                        <a:pt x="52" y="60"/>
                      </a:cubicBezTo>
                      <a:cubicBezTo>
                        <a:pt x="52" y="30"/>
                        <a:pt x="52" y="30"/>
                        <a:pt x="52" y="30"/>
                      </a:cubicBezTo>
                      <a:cubicBezTo>
                        <a:pt x="52" y="20"/>
                        <a:pt x="45" y="12"/>
                        <a:pt x="35" y="12"/>
                      </a:cubicBezTo>
                      <a:lnTo>
                        <a:pt x="30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" name="Freeform 281"/>
                <p:cNvSpPr>
                  <a:spLocks/>
                </p:cNvSpPr>
                <p:nvPr/>
              </p:nvSpPr>
              <p:spPr bwMode="auto">
                <a:xfrm>
                  <a:off x="4164013" y="2074863"/>
                  <a:ext cx="34925" cy="66675"/>
                </a:xfrm>
                <a:custGeom>
                  <a:avLst/>
                  <a:gdLst>
                    <a:gd name="T0" fmla="*/ 6 w 12"/>
                    <a:gd name="T1" fmla="*/ 23 h 23"/>
                    <a:gd name="T2" fmla="*/ 0 w 12"/>
                    <a:gd name="T3" fmla="*/ 17 h 23"/>
                    <a:gd name="T4" fmla="*/ 0 w 12"/>
                    <a:gd name="T5" fmla="*/ 6 h 23"/>
                    <a:gd name="T6" fmla="*/ 6 w 12"/>
                    <a:gd name="T7" fmla="*/ 0 h 23"/>
                    <a:gd name="T8" fmla="*/ 12 w 12"/>
                    <a:gd name="T9" fmla="*/ 6 h 23"/>
                    <a:gd name="T10" fmla="*/ 12 w 12"/>
                    <a:gd name="T11" fmla="*/ 17 h 23"/>
                    <a:gd name="T12" fmla="*/ 6 w 12"/>
                    <a:gd name="T13" fmla="*/ 2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" h="23">
                      <a:moveTo>
                        <a:pt x="6" y="23"/>
                      </a:moveTo>
                      <a:cubicBezTo>
                        <a:pt x="2" y="23"/>
                        <a:pt x="0" y="20"/>
                        <a:pt x="0" y="17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2" y="0"/>
                        <a:pt x="6" y="0"/>
                      </a:cubicBezTo>
                      <a:cubicBezTo>
                        <a:pt x="9" y="0"/>
                        <a:pt x="12" y="3"/>
                        <a:pt x="12" y="6"/>
                      </a:cubicBezTo>
                      <a:cubicBezTo>
                        <a:pt x="12" y="17"/>
                        <a:pt x="12" y="17"/>
                        <a:pt x="12" y="17"/>
                      </a:cubicBezTo>
                      <a:cubicBezTo>
                        <a:pt x="12" y="20"/>
                        <a:pt x="9" y="23"/>
                        <a:pt x="6" y="2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" name="Freeform 282"/>
                <p:cNvSpPr>
                  <a:spLocks/>
                </p:cNvSpPr>
                <p:nvPr/>
              </p:nvSpPr>
              <p:spPr bwMode="auto">
                <a:xfrm>
                  <a:off x="4227513" y="2197100"/>
                  <a:ext cx="173038" cy="34925"/>
                </a:xfrm>
                <a:custGeom>
                  <a:avLst/>
                  <a:gdLst>
                    <a:gd name="T0" fmla="*/ 53 w 59"/>
                    <a:gd name="T1" fmla="*/ 12 h 12"/>
                    <a:gd name="T2" fmla="*/ 6 w 59"/>
                    <a:gd name="T3" fmla="*/ 12 h 12"/>
                    <a:gd name="T4" fmla="*/ 0 w 59"/>
                    <a:gd name="T5" fmla="*/ 6 h 12"/>
                    <a:gd name="T6" fmla="*/ 6 w 59"/>
                    <a:gd name="T7" fmla="*/ 0 h 12"/>
                    <a:gd name="T8" fmla="*/ 53 w 59"/>
                    <a:gd name="T9" fmla="*/ 0 h 12"/>
                    <a:gd name="T10" fmla="*/ 59 w 59"/>
                    <a:gd name="T11" fmla="*/ 6 h 12"/>
                    <a:gd name="T12" fmla="*/ 53 w 59"/>
                    <a:gd name="T13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9" h="12">
                      <a:moveTo>
                        <a:pt x="53" y="12"/>
                      </a:moveTo>
                      <a:cubicBezTo>
                        <a:pt x="6" y="12"/>
                        <a:pt x="6" y="12"/>
                        <a:pt x="6" y="12"/>
                      </a:cubicBezTo>
                      <a:cubicBezTo>
                        <a:pt x="3" y="12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56" y="0"/>
                        <a:pt x="59" y="3"/>
                        <a:pt x="59" y="6"/>
                      </a:cubicBezTo>
                      <a:cubicBezTo>
                        <a:pt x="59" y="10"/>
                        <a:pt x="56" y="12"/>
                        <a:pt x="53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" name="Freeform 283"/>
                <p:cNvSpPr>
                  <a:spLocks/>
                </p:cNvSpPr>
                <p:nvPr/>
              </p:nvSpPr>
              <p:spPr bwMode="auto">
                <a:xfrm>
                  <a:off x="4225926" y="2074863"/>
                  <a:ext cx="174625" cy="157163"/>
                </a:xfrm>
                <a:custGeom>
                  <a:avLst/>
                  <a:gdLst>
                    <a:gd name="T0" fmla="*/ 54 w 60"/>
                    <a:gd name="T1" fmla="*/ 54 h 54"/>
                    <a:gd name="T2" fmla="*/ 48 w 60"/>
                    <a:gd name="T3" fmla="*/ 48 h 54"/>
                    <a:gd name="T4" fmla="*/ 48 w 60"/>
                    <a:gd name="T5" fmla="*/ 38 h 54"/>
                    <a:gd name="T6" fmla="*/ 5 w 60"/>
                    <a:gd name="T7" fmla="*/ 23 h 54"/>
                    <a:gd name="T8" fmla="*/ 0 w 60"/>
                    <a:gd name="T9" fmla="*/ 17 h 54"/>
                    <a:gd name="T10" fmla="*/ 0 w 60"/>
                    <a:gd name="T11" fmla="*/ 6 h 54"/>
                    <a:gd name="T12" fmla="*/ 6 w 60"/>
                    <a:gd name="T13" fmla="*/ 0 h 54"/>
                    <a:gd name="T14" fmla="*/ 12 w 60"/>
                    <a:gd name="T15" fmla="*/ 6 h 54"/>
                    <a:gd name="T16" fmla="*/ 12 w 60"/>
                    <a:gd name="T17" fmla="*/ 12 h 54"/>
                    <a:gd name="T18" fmla="*/ 60 w 60"/>
                    <a:gd name="T19" fmla="*/ 38 h 54"/>
                    <a:gd name="T20" fmla="*/ 60 w 60"/>
                    <a:gd name="T21" fmla="*/ 48 h 54"/>
                    <a:gd name="T22" fmla="*/ 54 w 60"/>
                    <a:gd name="T23" fmla="*/ 54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0" h="54">
                      <a:moveTo>
                        <a:pt x="54" y="54"/>
                      </a:moveTo>
                      <a:cubicBezTo>
                        <a:pt x="50" y="54"/>
                        <a:pt x="48" y="52"/>
                        <a:pt x="48" y="48"/>
                      </a:cubicBezTo>
                      <a:cubicBezTo>
                        <a:pt x="48" y="38"/>
                        <a:pt x="48" y="38"/>
                        <a:pt x="48" y="38"/>
                      </a:cubicBezTo>
                      <a:cubicBezTo>
                        <a:pt x="45" y="34"/>
                        <a:pt x="25" y="27"/>
                        <a:pt x="5" y="23"/>
                      </a:cubicBezTo>
                      <a:cubicBezTo>
                        <a:pt x="2" y="22"/>
                        <a:pt x="0" y="20"/>
                        <a:pt x="0" y="17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"/>
                        <a:pt x="3" y="0"/>
                        <a:pt x="6" y="0"/>
                      </a:cubicBezTo>
                      <a:cubicBezTo>
                        <a:pt x="9" y="0"/>
                        <a:pt x="12" y="2"/>
                        <a:pt x="12" y="6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44" y="20"/>
                        <a:pt x="60" y="28"/>
                        <a:pt x="60" y="38"/>
                      </a:cubicBezTo>
                      <a:cubicBezTo>
                        <a:pt x="60" y="48"/>
                        <a:pt x="60" y="48"/>
                        <a:pt x="60" y="48"/>
                      </a:cubicBezTo>
                      <a:cubicBezTo>
                        <a:pt x="60" y="52"/>
                        <a:pt x="57" y="54"/>
                        <a:pt x="54" y="5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19" name="Прямоугольник 18"/>
            <p:cNvSpPr/>
            <p:nvPr/>
          </p:nvSpPr>
          <p:spPr>
            <a:xfrm>
              <a:off x="633703" y="4819920"/>
              <a:ext cx="817227" cy="2443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клиент</a:t>
              </a: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982997" y="4054642"/>
            <a:ext cx="817227" cy="475253"/>
            <a:chOff x="-792725" y="4047737"/>
            <a:chExt cx="817227" cy="475253"/>
          </a:xfrm>
        </p:grpSpPr>
        <p:sp>
          <p:nvSpPr>
            <p:cNvPr id="34" name="Овал 33"/>
            <p:cNvSpPr/>
            <p:nvPr/>
          </p:nvSpPr>
          <p:spPr>
            <a:xfrm>
              <a:off x="-624029" y="4047737"/>
              <a:ext cx="475253" cy="475253"/>
            </a:xfrm>
            <a:prstGeom prst="ellipse">
              <a:avLst/>
            </a:prstGeom>
            <a:solidFill>
              <a:srgbClr val="2B60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-792725" y="4253256"/>
              <a:ext cx="817227" cy="2443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сумма</a:t>
              </a:r>
            </a:p>
          </p:txBody>
        </p:sp>
        <p:sp>
          <p:nvSpPr>
            <p:cNvPr id="36" name="Freeform 9"/>
            <p:cNvSpPr>
              <a:spLocks noEditPoints="1"/>
            </p:cNvSpPr>
            <p:nvPr/>
          </p:nvSpPr>
          <p:spPr bwMode="auto">
            <a:xfrm>
              <a:off x="-463612" y="4124529"/>
              <a:ext cx="164566" cy="173904"/>
            </a:xfrm>
            <a:custGeom>
              <a:avLst/>
              <a:gdLst>
                <a:gd name="T0" fmla="*/ 240 w 1477"/>
                <a:gd name="T1" fmla="*/ 188 h 1850"/>
                <a:gd name="T2" fmla="*/ 77 w 1477"/>
                <a:gd name="T3" fmla="*/ 577 h 1850"/>
                <a:gd name="T4" fmla="*/ 169 w 1477"/>
                <a:gd name="T5" fmla="*/ 970 h 1850"/>
                <a:gd name="T6" fmla="*/ 162 w 1477"/>
                <a:gd name="T7" fmla="*/ 1240 h 1850"/>
                <a:gd name="T8" fmla="*/ 0 w 1477"/>
                <a:gd name="T9" fmla="*/ 1631 h 1850"/>
                <a:gd name="T10" fmla="*/ 1243 w 1477"/>
                <a:gd name="T11" fmla="*/ 1396 h 1850"/>
                <a:gd name="T12" fmla="*/ 1399 w 1477"/>
                <a:gd name="T13" fmla="*/ 973 h 1850"/>
                <a:gd name="T14" fmla="*/ 1315 w 1477"/>
                <a:gd name="T15" fmla="*/ 611 h 1850"/>
                <a:gd name="T16" fmla="*/ 1472 w 1477"/>
                <a:gd name="T17" fmla="*/ 188 h 1850"/>
                <a:gd name="T18" fmla="*/ 386 w 1477"/>
                <a:gd name="T19" fmla="*/ 508 h 1850"/>
                <a:gd name="T20" fmla="*/ 271 w 1477"/>
                <a:gd name="T21" fmla="*/ 538 h 1850"/>
                <a:gd name="T22" fmla="*/ 693 w 1477"/>
                <a:gd name="T23" fmla="*/ 736 h 1850"/>
                <a:gd name="T24" fmla="*/ 477 w 1477"/>
                <a:gd name="T25" fmla="*/ 541 h 1850"/>
                <a:gd name="T26" fmla="*/ 598 w 1477"/>
                <a:gd name="T27" fmla="*/ 567 h 1850"/>
                <a:gd name="T28" fmla="*/ 689 w 1477"/>
                <a:gd name="T29" fmla="*/ 431 h 1850"/>
                <a:gd name="T30" fmla="*/ 689 w 1477"/>
                <a:gd name="T31" fmla="*/ 579 h 1850"/>
                <a:gd name="T32" fmla="*/ 1023 w 1477"/>
                <a:gd name="T33" fmla="*/ 431 h 1850"/>
                <a:gd name="T34" fmla="*/ 1163 w 1477"/>
                <a:gd name="T35" fmla="*/ 897 h 1850"/>
                <a:gd name="T36" fmla="*/ 1224 w 1477"/>
                <a:gd name="T37" fmla="*/ 846 h 1850"/>
                <a:gd name="T38" fmla="*/ 1113 w 1477"/>
                <a:gd name="T39" fmla="*/ 567 h 1850"/>
                <a:gd name="T40" fmla="*/ 1235 w 1477"/>
                <a:gd name="T41" fmla="*/ 541 h 1850"/>
                <a:gd name="T42" fmla="*/ 951 w 1477"/>
                <a:gd name="T43" fmla="*/ 956 h 1850"/>
                <a:gd name="T44" fmla="*/ 860 w 1477"/>
                <a:gd name="T45" fmla="*/ 820 h 1850"/>
                <a:gd name="T46" fmla="*/ 739 w 1477"/>
                <a:gd name="T47" fmla="*/ 826 h 1850"/>
                <a:gd name="T48" fmla="*/ 648 w 1477"/>
                <a:gd name="T49" fmla="*/ 974 h 1850"/>
                <a:gd name="T50" fmla="*/ 648 w 1477"/>
                <a:gd name="T51" fmla="*/ 826 h 1850"/>
                <a:gd name="T52" fmla="*/ 314 w 1477"/>
                <a:gd name="T53" fmla="*/ 930 h 1850"/>
                <a:gd name="T54" fmla="*/ 163 w 1477"/>
                <a:gd name="T55" fmla="*/ 729 h 1850"/>
                <a:gd name="T56" fmla="*/ 163 w 1477"/>
                <a:gd name="T57" fmla="*/ 846 h 1850"/>
                <a:gd name="T58" fmla="*/ 314 w 1477"/>
                <a:gd name="T59" fmla="*/ 1154 h 1850"/>
                <a:gd name="T60" fmla="*/ 253 w 1477"/>
                <a:gd name="T61" fmla="*/ 1126 h 1850"/>
                <a:gd name="T62" fmla="*/ 91 w 1477"/>
                <a:gd name="T63" fmla="*/ 1514 h 1850"/>
                <a:gd name="T64" fmla="*/ 364 w 1477"/>
                <a:gd name="T65" fmla="*/ 1741 h 1850"/>
                <a:gd name="T66" fmla="*/ 364 w 1477"/>
                <a:gd name="T67" fmla="*/ 1594 h 1850"/>
                <a:gd name="T68" fmla="*/ 454 w 1477"/>
                <a:gd name="T69" fmla="*/ 1752 h 1850"/>
                <a:gd name="T70" fmla="*/ 576 w 1477"/>
                <a:gd name="T71" fmla="*/ 1759 h 1850"/>
                <a:gd name="T72" fmla="*/ 784 w 1477"/>
                <a:gd name="T73" fmla="*/ 1462 h 1850"/>
                <a:gd name="T74" fmla="*/ 91 w 1477"/>
                <a:gd name="T75" fmla="*/ 1393 h 1850"/>
                <a:gd name="T76" fmla="*/ 526 w 1477"/>
                <a:gd name="T77" fmla="*/ 1206 h 1850"/>
                <a:gd name="T78" fmla="*/ 617 w 1477"/>
                <a:gd name="T79" fmla="*/ 1364 h 1850"/>
                <a:gd name="T80" fmla="*/ 738 w 1477"/>
                <a:gd name="T81" fmla="*/ 1370 h 1850"/>
                <a:gd name="T82" fmla="*/ 829 w 1477"/>
                <a:gd name="T83" fmla="*/ 1223 h 1850"/>
                <a:gd name="T84" fmla="*/ 829 w 1477"/>
                <a:gd name="T85" fmla="*/ 1370 h 1850"/>
                <a:gd name="T86" fmla="*/ 667 w 1477"/>
                <a:gd name="T87" fmla="*/ 1611 h 1850"/>
                <a:gd name="T88" fmla="*/ 1000 w 1477"/>
                <a:gd name="T89" fmla="*/ 1715 h 1850"/>
                <a:gd name="T90" fmla="*/ 1000 w 1477"/>
                <a:gd name="T91" fmla="*/ 1571 h 1850"/>
                <a:gd name="T92" fmla="*/ 1091 w 1477"/>
                <a:gd name="T93" fmla="*/ 1682 h 1850"/>
                <a:gd name="T94" fmla="*/ 1152 w 1477"/>
                <a:gd name="T95" fmla="*/ 1631 h 1850"/>
                <a:gd name="T96" fmla="*/ 1041 w 1477"/>
                <a:gd name="T97" fmla="*/ 1206 h 1850"/>
                <a:gd name="T98" fmla="*/ 1314 w 1477"/>
                <a:gd name="T99" fmla="*/ 1243 h 1850"/>
                <a:gd name="T100" fmla="*/ 1314 w 1477"/>
                <a:gd name="T101" fmla="*/ 1126 h 1850"/>
                <a:gd name="T102" fmla="*/ 254 w 1477"/>
                <a:gd name="T103" fmla="*/ 1006 h 1850"/>
                <a:gd name="T104" fmla="*/ 1314 w 1477"/>
                <a:gd name="T105" fmla="*/ 1005 h 1850"/>
                <a:gd name="T106" fmla="*/ 1326 w 1477"/>
                <a:gd name="T107" fmla="*/ 508 h 1850"/>
                <a:gd name="T108" fmla="*/ 1386 w 1477"/>
                <a:gd name="T109" fmla="*/ 458 h 1850"/>
                <a:gd name="T110" fmla="*/ 856 w 1477"/>
                <a:gd name="T111" fmla="*/ 91 h 1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77" h="1850">
                  <a:moveTo>
                    <a:pt x="1472" y="188"/>
                  </a:moveTo>
                  <a:cubicBezTo>
                    <a:pt x="1430" y="59"/>
                    <a:pt x="1133" y="0"/>
                    <a:pt x="856" y="0"/>
                  </a:cubicBezTo>
                  <a:cubicBezTo>
                    <a:pt x="578" y="0"/>
                    <a:pt x="282" y="59"/>
                    <a:pt x="240" y="188"/>
                  </a:cubicBezTo>
                  <a:cubicBezTo>
                    <a:pt x="237" y="194"/>
                    <a:pt x="234" y="201"/>
                    <a:pt x="234" y="208"/>
                  </a:cubicBezTo>
                  <a:cubicBezTo>
                    <a:pt x="234" y="455"/>
                    <a:pt x="234" y="455"/>
                    <a:pt x="234" y="455"/>
                  </a:cubicBezTo>
                  <a:cubicBezTo>
                    <a:pt x="131" y="493"/>
                    <a:pt x="90" y="538"/>
                    <a:pt x="77" y="577"/>
                  </a:cubicBezTo>
                  <a:cubicBezTo>
                    <a:pt x="74" y="583"/>
                    <a:pt x="72" y="590"/>
                    <a:pt x="72" y="597"/>
                  </a:cubicBezTo>
                  <a:cubicBezTo>
                    <a:pt x="72" y="846"/>
                    <a:pt x="72" y="846"/>
                    <a:pt x="72" y="846"/>
                  </a:cubicBezTo>
                  <a:cubicBezTo>
                    <a:pt x="72" y="897"/>
                    <a:pt x="109" y="938"/>
                    <a:pt x="169" y="970"/>
                  </a:cubicBezTo>
                  <a:cubicBezTo>
                    <a:pt x="168" y="971"/>
                    <a:pt x="168" y="972"/>
                    <a:pt x="168" y="973"/>
                  </a:cubicBezTo>
                  <a:cubicBezTo>
                    <a:pt x="164" y="980"/>
                    <a:pt x="162" y="986"/>
                    <a:pt x="162" y="993"/>
                  </a:cubicBezTo>
                  <a:cubicBezTo>
                    <a:pt x="162" y="1240"/>
                    <a:pt x="162" y="1240"/>
                    <a:pt x="162" y="1240"/>
                  </a:cubicBezTo>
                  <a:cubicBezTo>
                    <a:pt x="59" y="1278"/>
                    <a:pt x="18" y="1323"/>
                    <a:pt x="5" y="1362"/>
                  </a:cubicBezTo>
                  <a:cubicBezTo>
                    <a:pt x="2" y="1368"/>
                    <a:pt x="0" y="1375"/>
                    <a:pt x="0" y="1382"/>
                  </a:cubicBezTo>
                  <a:cubicBezTo>
                    <a:pt x="0" y="1631"/>
                    <a:pt x="0" y="1631"/>
                    <a:pt x="0" y="1631"/>
                  </a:cubicBezTo>
                  <a:cubicBezTo>
                    <a:pt x="0" y="1782"/>
                    <a:pt x="322" y="1850"/>
                    <a:pt x="621" y="1850"/>
                  </a:cubicBezTo>
                  <a:cubicBezTo>
                    <a:pt x="920" y="1850"/>
                    <a:pt x="1243" y="1782"/>
                    <a:pt x="1243" y="1631"/>
                  </a:cubicBezTo>
                  <a:cubicBezTo>
                    <a:pt x="1243" y="1396"/>
                    <a:pt x="1243" y="1396"/>
                    <a:pt x="1243" y="1396"/>
                  </a:cubicBezTo>
                  <a:cubicBezTo>
                    <a:pt x="1340" y="1361"/>
                    <a:pt x="1405" y="1310"/>
                    <a:pt x="1405" y="1243"/>
                  </a:cubicBezTo>
                  <a:cubicBezTo>
                    <a:pt x="1405" y="993"/>
                    <a:pt x="1405" y="993"/>
                    <a:pt x="1405" y="993"/>
                  </a:cubicBezTo>
                  <a:cubicBezTo>
                    <a:pt x="1405" y="986"/>
                    <a:pt x="1403" y="979"/>
                    <a:pt x="1399" y="973"/>
                  </a:cubicBezTo>
                  <a:cubicBezTo>
                    <a:pt x="1388" y="938"/>
                    <a:pt x="1358" y="907"/>
                    <a:pt x="1308" y="880"/>
                  </a:cubicBezTo>
                  <a:cubicBezTo>
                    <a:pt x="1312" y="869"/>
                    <a:pt x="1315" y="858"/>
                    <a:pt x="1315" y="846"/>
                  </a:cubicBezTo>
                  <a:cubicBezTo>
                    <a:pt x="1315" y="611"/>
                    <a:pt x="1315" y="611"/>
                    <a:pt x="1315" y="611"/>
                  </a:cubicBezTo>
                  <a:cubicBezTo>
                    <a:pt x="1413" y="576"/>
                    <a:pt x="1477" y="525"/>
                    <a:pt x="1477" y="458"/>
                  </a:cubicBezTo>
                  <a:cubicBezTo>
                    <a:pt x="1477" y="208"/>
                    <a:pt x="1477" y="208"/>
                    <a:pt x="1477" y="208"/>
                  </a:cubicBezTo>
                  <a:cubicBezTo>
                    <a:pt x="1477" y="201"/>
                    <a:pt x="1475" y="194"/>
                    <a:pt x="1472" y="188"/>
                  </a:cubicBezTo>
                  <a:close/>
                  <a:moveTo>
                    <a:pt x="325" y="341"/>
                  </a:moveTo>
                  <a:cubicBezTo>
                    <a:pt x="343" y="351"/>
                    <a:pt x="364" y="361"/>
                    <a:pt x="386" y="369"/>
                  </a:cubicBezTo>
                  <a:cubicBezTo>
                    <a:pt x="386" y="508"/>
                    <a:pt x="386" y="508"/>
                    <a:pt x="386" y="508"/>
                  </a:cubicBezTo>
                  <a:cubicBezTo>
                    <a:pt x="346" y="489"/>
                    <a:pt x="325" y="471"/>
                    <a:pt x="325" y="458"/>
                  </a:cubicBezTo>
                  <a:lnTo>
                    <a:pt x="325" y="341"/>
                  </a:lnTo>
                  <a:close/>
                  <a:moveTo>
                    <a:pt x="271" y="538"/>
                  </a:moveTo>
                  <a:cubicBezTo>
                    <a:pt x="363" y="633"/>
                    <a:pt x="616" y="677"/>
                    <a:pt x="856" y="677"/>
                  </a:cubicBezTo>
                  <a:cubicBezTo>
                    <a:pt x="969" y="677"/>
                    <a:pt x="1085" y="667"/>
                    <a:pt x="1186" y="647"/>
                  </a:cubicBezTo>
                  <a:cubicBezTo>
                    <a:pt x="1116" y="688"/>
                    <a:pt x="951" y="736"/>
                    <a:pt x="693" y="736"/>
                  </a:cubicBezTo>
                  <a:cubicBezTo>
                    <a:pt x="343" y="736"/>
                    <a:pt x="163" y="646"/>
                    <a:pt x="163" y="608"/>
                  </a:cubicBezTo>
                  <a:cubicBezTo>
                    <a:pt x="163" y="599"/>
                    <a:pt x="184" y="569"/>
                    <a:pt x="271" y="538"/>
                  </a:cubicBezTo>
                  <a:close/>
                  <a:moveTo>
                    <a:pt x="477" y="541"/>
                  </a:moveTo>
                  <a:cubicBezTo>
                    <a:pt x="477" y="397"/>
                    <a:pt x="477" y="397"/>
                    <a:pt x="477" y="397"/>
                  </a:cubicBezTo>
                  <a:cubicBezTo>
                    <a:pt x="515" y="407"/>
                    <a:pt x="556" y="415"/>
                    <a:pt x="598" y="421"/>
                  </a:cubicBezTo>
                  <a:cubicBezTo>
                    <a:pt x="598" y="567"/>
                    <a:pt x="598" y="567"/>
                    <a:pt x="598" y="567"/>
                  </a:cubicBezTo>
                  <a:cubicBezTo>
                    <a:pt x="552" y="560"/>
                    <a:pt x="511" y="551"/>
                    <a:pt x="477" y="541"/>
                  </a:cubicBezTo>
                  <a:close/>
                  <a:moveTo>
                    <a:pt x="689" y="579"/>
                  </a:moveTo>
                  <a:cubicBezTo>
                    <a:pt x="689" y="431"/>
                    <a:pt x="689" y="431"/>
                    <a:pt x="689" y="431"/>
                  </a:cubicBezTo>
                  <a:cubicBezTo>
                    <a:pt x="729" y="435"/>
                    <a:pt x="770" y="437"/>
                    <a:pt x="811" y="438"/>
                  </a:cubicBezTo>
                  <a:cubicBezTo>
                    <a:pt x="811" y="585"/>
                    <a:pt x="811" y="585"/>
                    <a:pt x="811" y="585"/>
                  </a:cubicBezTo>
                  <a:cubicBezTo>
                    <a:pt x="767" y="584"/>
                    <a:pt x="726" y="582"/>
                    <a:pt x="689" y="579"/>
                  </a:cubicBezTo>
                  <a:close/>
                  <a:moveTo>
                    <a:pt x="901" y="585"/>
                  </a:moveTo>
                  <a:cubicBezTo>
                    <a:pt x="901" y="438"/>
                    <a:pt x="901" y="438"/>
                    <a:pt x="901" y="438"/>
                  </a:cubicBezTo>
                  <a:cubicBezTo>
                    <a:pt x="942" y="437"/>
                    <a:pt x="983" y="435"/>
                    <a:pt x="1023" y="431"/>
                  </a:cubicBezTo>
                  <a:cubicBezTo>
                    <a:pt x="1023" y="579"/>
                    <a:pt x="1023" y="579"/>
                    <a:pt x="1023" y="579"/>
                  </a:cubicBezTo>
                  <a:cubicBezTo>
                    <a:pt x="985" y="582"/>
                    <a:pt x="945" y="584"/>
                    <a:pt x="901" y="585"/>
                  </a:cubicBezTo>
                  <a:close/>
                  <a:moveTo>
                    <a:pt x="1163" y="897"/>
                  </a:moveTo>
                  <a:cubicBezTo>
                    <a:pt x="1163" y="758"/>
                    <a:pt x="1163" y="758"/>
                    <a:pt x="1163" y="758"/>
                  </a:cubicBezTo>
                  <a:cubicBezTo>
                    <a:pt x="1186" y="749"/>
                    <a:pt x="1206" y="739"/>
                    <a:pt x="1224" y="729"/>
                  </a:cubicBezTo>
                  <a:cubicBezTo>
                    <a:pt x="1224" y="846"/>
                    <a:pt x="1224" y="846"/>
                    <a:pt x="1224" y="846"/>
                  </a:cubicBezTo>
                  <a:cubicBezTo>
                    <a:pt x="1224" y="859"/>
                    <a:pt x="1203" y="878"/>
                    <a:pt x="1163" y="897"/>
                  </a:cubicBezTo>
                  <a:close/>
                  <a:moveTo>
                    <a:pt x="1235" y="541"/>
                  </a:moveTo>
                  <a:cubicBezTo>
                    <a:pt x="1200" y="551"/>
                    <a:pt x="1160" y="560"/>
                    <a:pt x="1113" y="567"/>
                  </a:cubicBezTo>
                  <a:cubicBezTo>
                    <a:pt x="1113" y="421"/>
                    <a:pt x="1113" y="421"/>
                    <a:pt x="1113" y="421"/>
                  </a:cubicBezTo>
                  <a:cubicBezTo>
                    <a:pt x="1156" y="415"/>
                    <a:pt x="1197" y="407"/>
                    <a:pt x="1235" y="397"/>
                  </a:cubicBezTo>
                  <a:lnTo>
                    <a:pt x="1235" y="541"/>
                  </a:lnTo>
                  <a:close/>
                  <a:moveTo>
                    <a:pt x="1073" y="786"/>
                  </a:moveTo>
                  <a:cubicBezTo>
                    <a:pt x="1073" y="930"/>
                    <a:pt x="1073" y="930"/>
                    <a:pt x="1073" y="930"/>
                  </a:cubicBezTo>
                  <a:cubicBezTo>
                    <a:pt x="1038" y="939"/>
                    <a:pt x="997" y="948"/>
                    <a:pt x="951" y="956"/>
                  </a:cubicBezTo>
                  <a:cubicBezTo>
                    <a:pt x="951" y="809"/>
                    <a:pt x="951" y="809"/>
                    <a:pt x="951" y="809"/>
                  </a:cubicBezTo>
                  <a:cubicBezTo>
                    <a:pt x="994" y="803"/>
                    <a:pt x="1035" y="795"/>
                    <a:pt x="1073" y="786"/>
                  </a:cubicBezTo>
                  <a:close/>
                  <a:moveTo>
                    <a:pt x="860" y="820"/>
                  </a:moveTo>
                  <a:cubicBezTo>
                    <a:pt x="860" y="967"/>
                    <a:pt x="860" y="967"/>
                    <a:pt x="860" y="967"/>
                  </a:cubicBezTo>
                  <a:cubicBezTo>
                    <a:pt x="823" y="971"/>
                    <a:pt x="782" y="973"/>
                    <a:pt x="739" y="974"/>
                  </a:cubicBezTo>
                  <a:cubicBezTo>
                    <a:pt x="739" y="826"/>
                    <a:pt x="739" y="826"/>
                    <a:pt x="739" y="826"/>
                  </a:cubicBezTo>
                  <a:cubicBezTo>
                    <a:pt x="779" y="825"/>
                    <a:pt x="820" y="823"/>
                    <a:pt x="860" y="820"/>
                  </a:cubicBezTo>
                  <a:close/>
                  <a:moveTo>
                    <a:pt x="648" y="826"/>
                  </a:moveTo>
                  <a:cubicBezTo>
                    <a:pt x="648" y="974"/>
                    <a:pt x="648" y="974"/>
                    <a:pt x="648" y="974"/>
                  </a:cubicBezTo>
                  <a:cubicBezTo>
                    <a:pt x="605" y="973"/>
                    <a:pt x="564" y="971"/>
                    <a:pt x="526" y="967"/>
                  </a:cubicBezTo>
                  <a:cubicBezTo>
                    <a:pt x="526" y="820"/>
                    <a:pt x="526" y="820"/>
                    <a:pt x="526" y="820"/>
                  </a:cubicBezTo>
                  <a:cubicBezTo>
                    <a:pt x="566" y="823"/>
                    <a:pt x="607" y="825"/>
                    <a:pt x="648" y="826"/>
                  </a:cubicBezTo>
                  <a:close/>
                  <a:moveTo>
                    <a:pt x="436" y="809"/>
                  </a:moveTo>
                  <a:cubicBezTo>
                    <a:pt x="436" y="956"/>
                    <a:pt x="436" y="956"/>
                    <a:pt x="436" y="956"/>
                  </a:cubicBezTo>
                  <a:cubicBezTo>
                    <a:pt x="389" y="948"/>
                    <a:pt x="349" y="939"/>
                    <a:pt x="314" y="930"/>
                  </a:cubicBezTo>
                  <a:cubicBezTo>
                    <a:pt x="314" y="786"/>
                    <a:pt x="314" y="786"/>
                    <a:pt x="314" y="786"/>
                  </a:cubicBezTo>
                  <a:cubicBezTo>
                    <a:pt x="352" y="795"/>
                    <a:pt x="393" y="803"/>
                    <a:pt x="436" y="809"/>
                  </a:cubicBezTo>
                  <a:close/>
                  <a:moveTo>
                    <a:pt x="163" y="729"/>
                  </a:moveTo>
                  <a:cubicBezTo>
                    <a:pt x="181" y="739"/>
                    <a:pt x="201" y="749"/>
                    <a:pt x="223" y="758"/>
                  </a:cubicBezTo>
                  <a:cubicBezTo>
                    <a:pt x="223" y="897"/>
                    <a:pt x="223" y="897"/>
                    <a:pt x="223" y="897"/>
                  </a:cubicBezTo>
                  <a:cubicBezTo>
                    <a:pt x="183" y="878"/>
                    <a:pt x="163" y="859"/>
                    <a:pt x="163" y="846"/>
                  </a:cubicBezTo>
                  <a:lnTo>
                    <a:pt x="163" y="729"/>
                  </a:lnTo>
                  <a:close/>
                  <a:moveTo>
                    <a:pt x="253" y="1126"/>
                  </a:moveTo>
                  <a:cubicBezTo>
                    <a:pt x="271" y="1136"/>
                    <a:pt x="291" y="1146"/>
                    <a:pt x="314" y="1154"/>
                  </a:cubicBezTo>
                  <a:cubicBezTo>
                    <a:pt x="314" y="1293"/>
                    <a:pt x="314" y="1293"/>
                    <a:pt x="314" y="1293"/>
                  </a:cubicBezTo>
                  <a:cubicBezTo>
                    <a:pt x="274" y="1274"/>
                    <a:pt x="253" y="1256"/>
                    <a:pt x="253" y="1243"/>
                  </a:cubicBezTo>
                  <a:lnTo>
                    <a:pt x="253" y="1126"/>
                  </a:lnTo>
                  <a:close/>
                  <a:moveTo>
                    <a:pt x="151" y="1682"/>
                  </a:moveTo>
                  <a:cubicBezTo>
                    <a:pt x="111" y="1663"/>
                    <a:pt x="91" y="1644"/>
                    <a:pt x="91" y="1631"/>
                  </a:cubicBezTo>
                  <a:cubicBezTo>
                    <a:pt x="91" y="1514"/>
                    <a:pt x="91" y="1514"/>
                    <a:pt x="91" y="1514"/>
                  </a:cubicBezTo>
                  <a:cubicBezTo>
                    <a:pt x="109" y="1524"/>
                    <a:pt x="129" y="1534"/>
                    <a:pt x="151" y="1543"/>
                  </a:cubicBezTo>
                  <a:lnTo>
                    <a:pt x="151" y="1682"/>
                  </a:lnTo>
                  <a:close/>
                  <a:moveTo>
                    <a:pt x="364" y="1741"/>
                  </a:moveTo>
                  <a:cubicBezTo>
                    <a:pt x="317" y="1733"/>
                    <a:pt x="277" y="1724"/>
                    <a:pt x="242" y="1715"/>
                  </a:cubicBezTo>
                  <a:cubicBezTo>
                    <a:pt x="242" y="1571"/>
                    <a:pt x="242" y="1571"/>
                    <a:pt x="242" y="1571"/>
                  </a:cubicBezTo>
                  <a:cubicBezTo>
                    <a:pt x="280" y="1580"/>
                    <a:pt x="321" y="1588"/>
                    <a:pt x="364" y="1594"/>
                  </a:cubicBezTo>
                  <a:lnTo>
                    <a:pt x="364" y="1741"/>
                  </a:lnTo>
                  <a:close/>
                  <a:moveTo>
                    <a:pt x="576" y="1759"/>
                  </a:moveTo>
                  <a:cubicBezTo>
                    <a:pt x="533" y="1758"/>
                    <a:pt x="492" y="1756"/>
                    <a:pt x="454" y="1752"/>
                  </a:cubicBezTo>
                  <a:cubicBezTo>
                    <a:pt x="454" y="1605"/>
                    <a:pt x="454" y="1605"/>
                    <a:pt x="454" y="1605"/>
                  </a:cubicBezTo>
                  <a:cubicBezTo>
                    <a:pt x="494" y="1608"/>
                    <a:pt x="535" y="1610"/>
                    <a:pt x="576" y="1611"/>
                  </a:cubicBezTo>
                  <a:lnTo>
                    <a:pt x="576" y="1759"/>
                  </a:lnTo>
                  <a:close/>
                  <a:moveTo>
                    <a:pt x="91" y="1393"/>
                  </a:moveTo>
                  <a:cubicBezTo>
                    <a:pt x="91" y="1384"/>
                    <a:pt x="112" y="1354"/>
                    <a:pt x="199" y="1323"/>
                  </a:cubicBezTo>
                  <a:cubicBezTo>
                    <a:pt x="291" y="1418"/>
                    <a:pt x="544" y="1462"/>
                    <a:pt x="784" y="1462"/>
                  </a:cubicBezTo>
                  <a:cubicBezTo>
                    <a:pt x="897" y="1462"/>
                    <a:pt x="1013" y="1452"/>
                    <a:pt x="1114" y="1432"/>
                  </a:cubicBezTo>
                  <a:cubicBezTo>
                    <a:pt x="1044" y="1473"/>
                    <a:pt x="879" y="1521"/>
                    <a:pt x="621" y="1521"/>
                  </a:cubicBezTo>
                  <a:cubicBezTo>
                    <a:pt x="271" y="1521"/>
                    <a:pt x="91" y="1431"/>
                    <a:pt x="91" y="1393"/>
                  </a:cubicBezTo>
                  <a:close/>
                  <a:moveTo>
                    <a:pt x="404" y="1326"/>
                  </a:moveTo>
                  <a:cubicBezTo>
                    <a:pt x="404" y="1182"/>
                    <a:pt x="404" y="1182"/>
                    <a:pt x="404" y="1182"/>
                  </a:cubicBezTo>
                  <a:cubicBezTo>
                    <a:pt x="442" y="1192"/>
                    <a:pt x="483" y="1200"/>
                    <a:pt x="526" y="1206"/>
                  </a:cubicBezTo>
                  <a:cubicBezTo>
                    <a:pt x="526" y="1352"/>
                    <a:pt x="526" y="1352"/>
                    <a:pt x="526" y="1352"/>
                  </a:cubicBezTo>
                  <a:cubicBezTo>
                    <a:pt x="480" y="1345"/>
                    <a:pt x="439" y="1336"/>
                    <a:pt x="404" y="1326"/>
                  </a:cubicBezTo>
                  <a:close/>
                  <a:moveTo>
                    <a:pt x="617" y="1364"/>
                  </a:moveTo>
                  <a:cubicBezTo>
                    <a:pt x="617" y="1216"/>
                    <a:pt x="617" y="1216"/>
                    <a:pt x="617" y="1216"/>
                  </a:cubicBezTo>
                  <a:cubicBezTo>
                    <a:pt x="657" y="1220"/>
                    <a:pt x="698" y="1222"/>
                    <a:pt x="738" y="1223"/>
                  </a:cubicBezTo>
                  <a:cubicBezTo>
                    <a:pt x="738" y="1370"/>
                    <a:pt x="738" y="1370"/>
                    <a:pt x="738" y="1370"/>
                  </a:cubicBezTo>
                  <a:cubicBezTo>
                    <a:pt x="695" y="1369"/>
                    <a:pt x="654" y="1367"/>
                    <a:pt x="617" y="1364"/>
                  </a:cubicBezTo>
                  <a:close/>
                  <a:moveTo>
                    <a:pt x="829" y="1370"/>
                  </a:moveTo>
                  <a:cubicBezTo>
                    <a:pt x="829" y="1223"/>
                    <a:pt x="829" y="1223"/>
                    <a:pt x="829" y="1223"/>
                  </a:cubicBezTo>
                  <a:cubicBezTo>
                    <a:pt x="870" y="1222"/>
                    <a:pt x="911" y="1220"/>
                    <a:pt x="951" y="1216"/>
                  </a:cubicBezTo>
                  <a:cubicBezTo>
                    <a:pt x="951" y="1364"/>
                    <a:pt x="951" y="1364"/>
                    <a:pt x="951" y="1364"/>
                  </a:cubicBezTo>
                  <a:cubicBezTo>
                    <a:pt x="913" y="1367"/>
                    <a:pt x="872" y="1369"/>
                    <a:pt x="829" y="1370"/>
                  </a:cubicBezTo>
                  <a:close/>
                  <a:moveTo>
                    <a:pt x="788" y="1752"/>
                  </a:moveTo>
                  <a:cubicBezTo>
                    <a:pt x="751" y="1756"/>
                    <a:pt x="710" y="1758"/>
                    <a:pt x="667" y="1759"/>
                  </a:cubicBezTo>
                  <a:cubicBezTo>
                    <a:pt x="667" y="1611"/>
                    <a:pt x="667" y="1611"/>
                    <a:pt x="667" y="1611"/>
                  </a:cubicBezTo>
                  <a:cubicBezTo>
                    <a:pt x="707" y="1610"/>
                    <a:pt x="748" y="1608"/>
                    <a:pt x="788" y="1605"/>
                  </a:cubicBezTo>
                  <a:lnTo>
                    <a:pt x="788" y="1752"/>
                  </a:lnTo>
                  <a:close/>
                  <a:moveTo>
                    <a:pt x="1000" y="1715"/>
                  </a:moveTo>
                  <a:cubicBezTo>
                    <a:pt x="966" y="1724"/>
                    <a:pt x="925" y="1733"/>
                    <a:pt x="879" y="1741"/>
                  </a:cubicBezTo>
                  <a:cubicBezTo>
                    <a:pt x="879" y="1594"/>
                    <a:pt x="879" y="1594"/>
                    <a:pt x="879" y="1594"/>
                  </a:cubicBezTo>
                  <a:cubicBezTo>
                    <a:pt x="921" y="1588"/>
                    <a:pt x="963" y="1580"/>
                    <a:pt x="1000" y="1571"/>
                  </a:cubicBezTo>
                  <a:lnTo>
                    <a:pt x="1000" y="1715"/>
                  </a:lnTo>
                  <a:close/>
                  <a:moveTo>
                    <a:pt x="1152" y="1631"/>
                  </a:moveTo>
                  <a:cubicBezTo>
                    <a:pt x="1152" y="1644"/>
                    <a:pt x="1131" y="1663"/>
                    <a:pt x="1091" y="1682"/>
                  </a:cubicBezTo>
                  <a:cubicBezTo>
                    <a:pt x="1091" y="1543"/>
                    <a:pt x="1091" y="1543"/>
                    <a:pt x="1091" y="1543"/>
                  </a:cubicBezTo>
                  <a:cubicBezTo>
                    <a:pt x="1113" y="1534"/>
                    <a:pt x="1134" y="1524"/>
                    <a:pt x="1152" y="1514"/>
                  </a:cubicBezTo>
                  <a:lnTo>
                    <a:pt x="1152" y="1631"/>
                  </a:lnTo>
                  <a:close/>
                  <a:moveTo>
                    <a:pt x="1163" y="1326"/>
                  </a:moveTo>
                  <a:cubicBezTo>
                    <a:pt x="1128" y="1336"/>
                    <a:pt x="1088" y="1345"/>
                    <a:pt x="1041" y="1352"/>
                  </a:cubicBezTo>
                  <a:cubicBezTo>
                    <a:pt x="1041" y="1206"/>
                    <a:pt x="1041" y="1206"/>
                    <a:pt x="1041" y="1206"/>
                  </a:cubicBezTo>
                  <a:cubicBezTo>
                    <a:pt x="1084" y="1200"/>
                    <a:pt x="1125" y="1192"/>
                    <a:pt x="1163" y="1182"/>
                  </a:cubicBezTo>
                  <a:lnTo>
                    <a:pt x="1163" y="1326"/>
                  </a:lnTo>
                  <a:close/>
                  <a:moveTo>
                    <a:pt x="1314" y="1243"/>
                  </a:moveTo>
                  <a:cubicBezTo>
                    <a:pt x="1314" y="1256"/>
                    <a:pt x="1294" y="1274"/>
                    <a:pt x="1254" y="1293"/>
                  </a:cubicBezTo>
                  <a:cubicBezTo>
                    <a:pt x="1254" y="1154"/>
                    <a:pt x="1254" y="1154"/>
                    <a:pt x="1254" y="1154"/>
                  </a:cubicBezTo>
                  <a:cubicBezTo>
                    <a:pt x="1276" y="1146"/>
                    <a:pt x="1296" y="1136"/>
                    <a:pt x="1314" y="1126"/>
                  </a:cubicBezTo>
                  <a:lnTo>
                    <a:pt x="1314" y="1243"/>
                  </a:lnTo>
                  <a:close/>
                  <a:moveTo>
                    <a:pt x="784" y="1133"/>
                  </a:moveTo>
                  <a:cubicBezTo>
                    <a:pt x="439" y="1133"/>
                    <a:pt x="259" y="1046"/>
                    <a:pt x="254" y="1006"/>
                  </a:cubicBezTo>
                  <a:cubicBezTo>
                    <a:pt x="373" y="1046"/>
                    <a:pt x="536" y="1065"/>
                    <a:pt x="693" y="1065"/>
                  </a:cubicBezTo>
                  <a:cubicBezTo>
                    <a:pt x="911" y="1065"/>
                    <a:pt x="1139" y="1029"/>
                    <a:pt x="1249" y="951"/>
                  </a:cubicBezTo>
                  <a:cubicBezTo>
                    <a:pt x="1302" y="976"/>
                    <a:pt x="1314" y="998"/>
                    <a:pt x="1314" y="1005"/>
                  </a:cubicBezTo>
                  <a:cubicBezTo>
                    <a:pt x="1314" y="1043"/>
                    <a:pt x="1134" y="1133"/>
                    <a:pt x="784" y="1133"/>
                  </a:cubicBezTo>
                  <a:close/>
                  <a:moveTo>
                    <a:pt x="1386" y="458"/>
                  </a:moveTo>
                  <a:cubicBezTo>
                    <a:pt x="1386" y="471"/>
                    <a:pt x="1366" y="489"/>
                    <a:pt x="1326" y="508"/>
                  </a:cubicBezTo>
                  <a:cubicBezTo>
                    <a:pt x="1326" y="369"/>
                    <a:pt x="1326" y="369"/>
                    <a:pt x="1326" y="369"/>
                  </a:cubicBezTo>
                  <a:cubicBezTo>
                    <a:pt x="1348" y="361"/>
                    <a:pt x="1368" y="351"/>
                    <a:pt x="1386" y="341"/>
                  </a:cubicBezTo>
                  <a:lnTo>
                    <a:pt x="1386" y="458"/>
                  </a:lnTo>
                  <a:close/>
                  <a:moveTo>
                    <a:pt x="856" y="348"/>
                  </a:moveTo>
                  <a:cubicBezTo>
                    <a:pt x="506" y="348"/>
                    <a:pt x="325" y="258"/>
                    <a:pt x="325" y="220"/>
                  </a:cubicBezTo>
                  <a:cubicBezTo>
                    <a:pt x="325" y="181"/>
                    <a:pt x="506" y="91"/>
                    <a:pt x="856" y="91"/>
                  </a:cubicBezTo>
                  <a:cubicBezTo>
                    <a:pt x="1206" y="91"/>
                    <a:pt x="1386" y="181"/>
                    <a:pt x="1386" y="220"/>
                  </a:cubicBezTo>
                  <a:cubicBezTo>
                    <a:pt x="1386" y="258"/>
                    <a:pt x="1206" y="348"/>
                    <a:pt x="856" y="3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982997" y="5062754"/>
            <a:ext cx="817227" cy="475253"/>
            <a:chOff x="-795017" y="2692105"/>
            <a:chExt cx="817227" cy="475253"/>
          </a:xfrm>
        </p:grpSpPr>
        <p:grpSp>
          <p:nvGrpSpPr>
            <p:cNvPr id="38" name="Группа 37"/>
            <p:cNvGrpSpPr/>
            <p:nvPr/>
          </p:nvGrpSpPr>
          <p:grpSpPr>
            <a:xfrm>
              <a:off x="-795017" y="2692105"/>
              <a:ext cx="817227" cy="475253"/>
              <a:chOff x="-792725" y="4047737"/>
              <a:chExt cx="817227" cy="475253"/>
            </a:xfrm>
          </p:grpSpPr>
          <p:sp>
            <p:nvSpPr>
              <p:cNvPr id="46" name="Овал 45"/>
              <p:cNvSpPr/>
              <p:nvPr/>
            </p:nvSpPr>
            <p:spPr>
              <a:xfrm>
                <a:off x="-624029" y="4047737"/>
                <a:ext cx="475253" cy="475253"/>
              </a:xfrm>
              <a:prstGeom prst="ellipse">
                <a:avLst/>
              </a:prstGeom>
              <a:solidFill>
                <a:srgbClr val="2B603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Прямоугольник 46"/>
              <p:cNvSpPr/>
              <p:nvPr/>
            </p:nvSpPr>
            <p:spPr>
              <a:xfrm>
                <a:off x="-792725" y="4253256"/>
                <a:ext cx="817227" cy="24439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5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обеспечение</a:t>
                </a:r>
              </a:p>
            </p:txBody>
          </p:sp>
        </p:grpSp>
        <p:grpSp>
          <p:nvGrpSpPr>
            <p:cNvPr id="39" name="Group 1462"/>
            <p:cNvGrpSpPr/>
            <p:nvPr/>
          </p:nvGrpSpPr>
          <p:grpSpPr>
            <a:xfrm>
              <a:off x="-464841" y="2793202"/>
              <a:ext cx="153095" cy="161033"/>
              <a:chOff x="2489201" y="17492663"/>
              <a:chExt cx="379413" cy="500063"/>
            </a:xfrm>
            <a:solidFill>
              <a:schemeClr val="bg1"/>
            </a:solidFill>
          </p:grpSpPr>
          <p:sp>
            <p:nvSpPr>
              <p:cNvPr id="40" name="Freeform 584"/>
              <p:cNvSpPr>
                <a:spLocks/>
              </p:cNvSpPr>
              <p:nvPr/>
            </p:nvSpPr>
            <p:spPr bwMode="auto">
              <a:xfrm>
                <a:off x="2555876" y="17681575"/>
                <a:ext cx="246063" cy="36513"/>
              </a:xfrm>
              <a:custGeom>
                <a:avLst/>
                <a:gdLst>
                  <a:gd name="T0" fmla="*/ 78 w 84"/>
                  <a:gd name="T1" fmla="*/ 12 h 12"/>
                  <a:gd name="T2" fmla="*/ 6 w 84"/>
                  <a:gd name="T3" fmla="*/ 12 h 12"/>
                  <a:gd name="T4" fmla="*/ 0 w 84"/>
                  <a:gd name="T5" fmla="*/ 6 h 12"/>
                  <a:gd name="T6" fmla="*/ 6 w 84"/>
                  <a:gd name="T7" fmla="*/ 0 h 12"/>
                  <a:gd name="T8" fmla="*/ 78 w 84"/>
                  <a:gd name="T9" fmla="*/ 0 h 12"/>
                  <a:gd name="T10" fmla="*/ 84 w 84"/>
                  <a:gd name="T11" fmla="*/ 6 h 12"/>
                  <a:gd name="T12" fmla="*/ 78 w 84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12">
                    <a:moveTo>
                      <a:pt x="78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81" y="0"/>
                      <a:pt x="84" y="3"/>
                      <a:pt x="84" y="6"/>
                    </a:cubicBezTo>
                    <a:cubicBezTo>
                      <a:pt x="84" y="10"/>
                      <a:pt x="81" y="12"/>
                      <a:pt x="7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Freeform 585"/>
              <p:cNvSpPr>
                <a:spLocks/>
              </p:cNvSpPr>
              <p:nvPr/>
            </p:nvSpPr>
            <p:spPr bwMode="auto">
              <a:xfrm>
                <a:off x="2555876" y="17740313"/>
                <a:ext cx="246063" cy="34925"/>
              </a:xfrm>
              <a:custGeom>
                <a:avLst/>
                <a:gdLst>
                  <a:gd name="T0" fmla="*/ 78 w 84"/>
                  <a:gd name="T1" fmla="*/ 12 h 12"/>
                  <a:gd name="T2" fmla="*/ 6 w 84"/>
                  <a:gd name="T3" fmla="*/ 12 h 12"/>
                  <a:gd name="T4" fmla="*/ 0 w 84"/>
                  <a:gd name="T5" fmla="*/ 6 h 12"/>
                  <a:gd name="T6" fmla="*/ 6 w 84"/>
                  <a:gd name="T7" fmla="*/ 0 h 12"/>
                  <a:gd name="T8" fmla="*/ 78 w 84"/>
                  <a:gd name="T9" fmla="*/ 0 h 12"/>
                  <a:gd name="T10" fmla="*/ 84 w 84"/>
                  <a:gd name="T11" fmla="*/ 6 h 12"/>
                  <a:gd name="T12" fmla="*/ 78 w 84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12">
                    <a:moveTo>
                      <a:pt x="78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81" y="0"/>
                      <a:pt x="84" y="3"/>
                      <a:pt x="84" y="6"/>
                    </a:cubicBezTo>
                    <a:cubicBezTo>
                      <a:pt x="84" y="10"/>
                      <a:pt x="81" y="12"/>
                      <a:pt x="7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Freeform 586"/>
              <p:cNvSpPr>
                <a:spLocks/>
              </p:cNvSpPr>
              <p:nvPr/>
            </p:nvSpPr>
            <p:spPr bwMode="auto">
              <a:xfrm>
                <a:off x="2555876" y="17799050"/>
                <a:ext cx="246063" cy="34925"/>
              </a:xfrm>
              <a:custGeom>
                <a:avLst/>
                <a:gdLst>
                  <a:gd name="T0" fmla="*/ 78 w 84"/>
                  <a:gd name="T1" fmla="*/ 12 h 12"/>
                  <a:gd name="T2" fmla="*/ 6 w 84"/>
                  <a:gd name="T3" fmla="*/ 12 h 12"/>
                  <a:gd name="T4" fmla="*/ 0 w 84"/>
                  <a:gd name="T5" fmla="*/ 6 h 12"/>
                  <a:gd name="T6" fmla="*/ 6 w 84"/>
                  <a:gd name="T7" fmla="*/ 0 h 12"/>
                  <a:gd name="T8" fmla="*/ 78 w 84"/>
                  <a:gd name="T9" fmla="*/ 0 h 12"/>
                  <a:gd name="T10" fmla="*/ 84 w 84"/>
                  <a:gd name="T11" fmla="*/ 6 h 12"/>
                  <a:gd name="T12" fmla="*/ 78 w 84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12">
                    <a:moveTo>
                      <a:pt x="78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81" y="0"/>
                      <a:pt x="84" y="3"/>
                      <a:pt x="84" y="6"/>
                    </a:cubicBezTo>
                    <a:cubicBezTo>
                      <a:pt x="84" y="10"/>
                      <a:pt x="81" y="12"/>
                      <a:pt x="7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Freeform 587"/>
              <p:cNvSpPr>
                <a:spLocks/>
              </p:cNvSpPr>
              <p:nvPr/>
            </p:nvSpPr>
            <p:spPr bwMode="auto">
              <a:xfrm>
                <a:off x="2555876" y="17860963"/>
                <a:ext cx="141288" cy="34925"/>
              </a:xfrm>
              <a:custGeom>
                <a:avLst/>
                <a:gdLst>
                  <a:gd name="T0" fmla="*/ 42 w 48"/>
                  <a:gd name="T1" fmla="*/ 12 h 12"/>
                  <a:gd name="T2" fmla="*/ 6 w 48"/>
                  <a:gd name="T3" fmla="*/ 12 h 12"/>
                  <a:gd name="T4" fmla="*/ 0 w 48"/>
                  <a:gd name="T5" fmla="*/ 6 h 12"/>
                  <a:gd name="T6" fmla="*/ 6 w 48"/>
                  <a:gd name="T7" fmla="*/ 0 h 12"/>
                  <a:gd name="T8" fmla="*/ 42 w 48"/>
                  <a:gd name="T9" fmla="*/ 0 h 12"/>
                  <a:gd name="T10" fmla="*/ 48 w 48"/>
                  <a:gd name="T11" fmla="*/ 6 h 12"/>
                  <a:gd name="T12" fmla="*/ 42 w 48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12">
                    <a:moveTo>
                      <a:pt x="42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9"/>
                      <a:pt x="0" y="6"/>
                    </a:cubicBezTo>
                    <a:cubicBezTo>
                      <a:pt x="0" y="2"/>
                      <a:pt x="2" y="0"/>
                      <a:pt x="6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5" y="0"/>
                      <a:pt x="48" y="2"/>
                      <a:pt x="48" y="6"/>
                    </a:cubicBezTo>
                    <a:cubicBezTo>
                      <a:pt x="48" y="9"/>
                      <a:pt x="45" y="12"/>
                      <a:pt x="4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Freeform 588"/>
              <p:cNvSpPr>
                <a:spLocks/>
              </p:cNvSpPr>
              <p:nvPr/>
            </p:nvSpPr>
            <p:spPr bwMode="auto">
              <a:xfrm>
                <a:off x="2489201" y="17492663"/>
                <a:ext cx="379413" cy="500063"/>
              </a:xfrm>
              <a:custGeom>
                <a:avLst/>
                <a:gdLst>
                  <a:gd name="T0" fmla="*/ 112 w 130"/>
                  <a:gd name="T1" fmla="*/ 171 h 171"/>
                  <a:gd name="T2" fmla="*/ 17 w 130"/>
                  <a:gd name="T3" fmla="*/ 171 h 171"/>
                  <a:gd name="T4" fmla="*/ 0 w 130"/>
                  <a:gd name="T5" fmla="*/ 153 h 171"/>
                  <a:gd name="T6" fmla="*/ 0 w 130"/>
                  <a:gd name="T7" fmla="*/ 18 h 171"/>
                  <a:gd name="T8" fmla="*/ 17 w 130"/>
                  <a:gd name="T9" fmla="*/ 0 h 171"/>
                  <a:gd name="T10" fmla="*/ 23 w 130"/>
                  <a:gd name="T11" fmla="*/ 6 h 171"/>
                  <a:gd name="T12" fmla="*/ 17 w 130"/>
                  <a:gd name="T13" fmla="*/ 12 h 171"/>
                  <a:gd name="T14" fmla="*/ 12 w 130"/>
                  <a:gd name="T15" fmla="*/ 18 h 171"/>
                  <a:gd name="T16" fmla="*/ 12 w 130"/>
                  <a:gd name="T17" fmla="*/ 153 h 171"/>
                  <a:gd name="T18" fmla="*/ 17 w 130"/>
                  <a:gd name="T19" fmla="*/ 159 h 171"/>
                  <a:gd name="T20" fmla="*/ 112 w 130"/>
                  <a:gd name="T21" fmla="*/ 159 h 171"/>
                  <a:gd name="T22" fmla="*/ 118 w 130"/>
                  <a:gd name="T23" fmla="*/ 153 h 171"/>
                  <a:gd name="T24" fmla="*/ 118 w 130"/>
                  <a:gd name="T25" fmla="*/ 18 h 171"/>
                  <a:gd name="T26" fmla="*/ 112 w 130"/>
                  <a:gd name="T27" fmla="*/ 12 h 171"/>
                  <a:gd name="T28" fmla="*/ 89 w 130"/>
                  <a:gd name="T29" fmla="*/ 12 h 171"/>
                  <a:gd name="T30" fmla="*/ 83 w 130"/>
                  <a:gd name="T31" fmla="*/ 6 h 171"/>
                  <a:gd name="T32" fmla="*/ 89 w 130"/>
                  <a:gd name="T33" fmla="*/ 0 h 171"/>
                  <a:gd name="T34" fmla="*/ 112 w 130"/>
                  <a:gd name="T35" fmla="*/ 0 h 171"/>
                  <a:gd name="T36" fmla="*/ 130 w 130"/>
                  <a:gd name="T37" fmla="*/ 18 h 171"/>
                  <a:gd name="T38" fmla="*/ 130 w 130"/>
                  <a:gd name="T39" fmla="*/ 153 h 171"/>
                  <a:gd name="T40" fmla="*/ 112 w 130"/>
                  <a:gd name="T41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0" h="171">
                    <a:moveTo>
                      <a:pt x="112" y="171"/>
                    </a:moveTo>
                    <a:cubicBezTo>
                      <a:pt x="17" y="171"/>
                      <a:pt x="17" y="171"/>
                      <a:pt x="17" y="171"/>
                    </a:cubicBezTo>
                    <a:cubicBezTo>
                      <a:pt x="8" y="171"/>
                      <a:pt x="0" y="163"/>
                      <a:pt x="0" y="153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8" y="0"/>
                      <a:pt x="17" y="0"/>
                    </a:cubicBezTo>
                    <a:cubicBezTo>
                      <a:pt x="21" y="0"/>
                      <a:pt x="23" y="3"/>
                      <a:pt x="23" y="6"/>
                    </a:cubicBezTo>
                    <a:cubicBezTo>
                      <a:pt x="23" y="9"/>
                      <a:pt x="21" y="12"/>
                      <a:pt x="17" y="12"/>
                    </a:cubicBezTo>
                    <a:cubicBezTo>
                      <a:pt x="14" y="12"/>
                      <a:pt x="12" y="14"/>
                      <a:pt x="12" y="18"/>
                    </a:cubicBezTo>
                    <a:cubicBezTo>
                      <a:pt x="12" y="153"/>
                      <a:pt x="12" y="153"/>
                      <a:pt x="12" y="153"/>
                    </a:cubicBezTo>
                    <a:cubicBezTo>
                      <a:pt x="12" y="156"/>
                      <a:pt x="14" y="159"/>
                      <a:pt x="17" y="159"/>
                    </a:cubicBezTo>
                    <a:cubicBezTo>
                      <a:pt x="112" y="159"/>
                      <a:pt x="112" y="159"/>
                      <a:pt x="112" y="159"/>
                    </a:cubicBezTo>
                    <a:cubicBezTo>
                      <a:pt x="116" y="159"/>
                      <a:pt x="118" y="156"/>
                      <a:pt x="118" y="153"/>
                    </a:cubicBezTo>
                    <a:cubicBezTo>
                      <a:pt x="118" y="18"/>
                      <a:pt x="118" y="18"/>
                      <a:pt x="118" y="18"/>
                    </a:cubicBezTo>
                    <a:cubicBezTo>
                      <a:pt x="118" y="14"/>
                      <a:pt x="116" y="12"/>
                      <a:pt x="112" y="12"/>
                    </a:cubicBezTo>
                    <a:cubicBezTo>
                      <a:pt x="89" y="12"/>
                      <a:pt x="89" y="12"/>
                      <a:pt x="89" y="12"/>
                    </a:cubicBezTo>
                    <a:cubicBezTo>
                      <a:pt x="86" y="12"/>
                      <a:pt x="83" y="9"/>
                      <a:pt x="83" y="6"/>
                    </a:cubicBezTo>
                    <a:cubicBezTo>
                      <a:pt x="83" y="3"/>
                      <a:pt x="86" y="0"/>
                      <a:pt x="89" y="0"/>
                    </a:cubicBezTo>
                    <a:cubicBezTo>
                      <a:pt x="112" y="0"/>
                      <a:pt x="112" y="0"/>
                      <a:pt x="112" y="0"/>
                    </a:cubicBezTo>
                    <a:cubicBezTo>
                      <a:pt x="122" y="0"/>
                      <a:pt x="130" y="8"/>
                      <a:pt x="130" y="18"/>
                    </a:cubicBezTo>
                    <a:cubicBezTo>
                      <a:pt x="130" y="153"/>
                      <a:pt x="130" y="153"/>
                      <a:pt x="130" y="153"/>
                    </a:cubicBezTo>
                    <a:cubicBezTo>
                      <a:pt x="130" y="163"/>
                      <a:pt x="122" y="171"/>
                      <a:pt x="112" y="1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Freeform 589"/>
              <p:cNvSpPr>
                <a:spLocks/>
              </p:cNvSpPr>
              <p:nvPr/>
            </p:nvSpPr>
            <p:spPr bwMode="auto">
              <a:xfrm>
                <a:off x="2573338" y="17492663"/>
                <a:ext cx="141288" cy="142875"/>
              </a:xfrm>
              <a:custGeom>
                <a:avLst/>
                <a:gdLst>
                  <a:gd name="T0" fmla="*/ 32 w 48"/>
                  <a:gd name="T1" fmla="*/ 49 h 49"/>
                  <a:gd name="T2" fmla="*/ 16 w 48"/>
                  <a:gd name="T3" fmla="*/ 49 h 49"/>
                  <a:gd name="T4" fmla="*/ 0 w 48"/>
                  <a:gd name="T5" fmla="*/ 32 h 49"/>
                  <a:gd name="T6" fmla="*/ 0 w 48"/>
                  <a:gd name="T7" fmla="*/ 6 h 49"/>
                  <a:gd name="T8" fmla="*/ 6 w 48"/>
                  <a:gd name="T9" fmla="*/ 0 h 49"/>
                  <a:gd name="T10" fmla="*/ 12 w 48"/>
                  <a:gd name="T11" fmla="*/ 6 h 49"/>
                  <a:gd name="T12" fmla="*/ 12 w 48"/>
                  <a:gd name="T13" fmla="*/ 32 h 49"/>
                  <a:gd name="T14" fmla="*/ 16 w 48"/>
                  <a:gd name="T15" fmla="*/ 37 h 49"/>
                  <a:gd name="T16" fmla="*/ 32 w 48"/>
                  <a:gd name="T17" fmla="*/ 37 h 49"/>
                  <a:gd name="T18" fmla="*/ 36 w 48"/>
                  <a:gd name="T19" fmla="*/ 32 h 49"/>
                  <a:gd name="T20" fmla="*/ 36 w 48"/>
                  <a:gd name="T21" fmla="*/ 6 h 49"/>
                  <a:gd name="T22" fmla="*/ 42 w 48"/>
                  <a:gd name="T23" fmla="*/ 0 h 49"/>
                  <a:gd name="T24" fmla="*/ 48 w 48"/>
                  <a:gd name="T25" fmla="*/ 6 h 49"/>
                  <a:gd name="T26" fmla="*/ 48 w 48"/>
                  <a:gd name="T27" fmla="*/ 32 h 49"/>
                  <a:gd name="T28" fmla="*/ 32 w 48"/>
                  <a:gd name="T29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8" h="49">
                    <a:moveTo>
                      <a:pt x="32" y="49"/>
                    </a:moveTo>
                    <a:cubicBezTo>
                      <a:pt x="16" y="49"/>
                      <a:pt x="16" y="49"/>
                      <a:pt x="16" y="49"/>
                    </a:cubicBezTo>
                    <a:cubicBezTo>
                      <a:pt x="7" y="49"/>
                      <a:pt x="0" y="42"/>
                      <a:pt x="0" y="32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9" y="0"/>
                      <a:pt x="12" y="3"/>
                      <a:pt x="12" y="6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2" y="35"/>
                      <a:pt x="14" y="37"/>
                      <a:pt x="16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4" y="37"/>
                      <a:pt x="36" y="35"/>
                      <a:pt x="36" y="32"/>
                    </a:cubicBezTo>
                    <a:cubicBezTo>
                      <a:pt x="36" y="6"/>
                      <a:pt x="36" y="6"/>
                      <a:pt x="36" y="6"/>
                    </a:cubicBezTo>
                    <a:cubicBezTo>
                      <a:pt x="36" y="3"/>
                      <a:pt x="39" y="0"/>
                      <a:pt x="42" y="0"/>
                    </a:cubicBezTo>
                    <a:cubicBezTo>
                      <a:pt x="46" y="0"/>
                      <a:pt x="48" y="3"/>
                      <a:pt x="48" y="6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42"/>
                      <a:pt x="41" y="49"/>
                      <a:pt x="32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50" name="Группа 49"/>
          <p:cNvGrpSpPr/>
          <p:nvPr/>
        </p:nvGrpSpPr>
        <p:grpSpPr>
          <a:xfrm>
            <a:off x="982997" y="4558698"/>
            <a:ext cx="817227" cy="475253"/>
            <a:chOff x="2273440" y="5295480"/>
            <a:chExt cx="817227" cy="475253"/>
          </a:xfrm>
        </p:grpSpPr>
        <p:grpSp>
          <p:nvGrpSpPr>
            <p:cNvPr id="51" name="Группа 50"/>
            <p:cNvGrpSpPr/>
            <p:nvPr/>
          </p:nvGrpSpPr>
          <p:grpSpPr>
            <a:xfrm>
              <a:off x="2273440" y="5295480"/>
              <a:ext cx="817227" cy="475253"/>
              <a:chOff x="-792725" y="4047737"/>
              <a:chExt cx="817227" cy="475253"/>
            </a:xfrm>
          </p:grpSpPr>
          <p:sp>
            <p:nvSpPr>
              <p:cNvPr id="56" name="Овал 55"/>
              <p:cNvSpPr/>
              <p:nvPr/>
            </p:nvSpPr>
            <p:spPr>
              <a:xfrm>
                <a:off x="-624029" y="4047737"/>
                <a:ext cx="475253" cy="475253"/>
              </a:xfrm>
              <a:prstGeom prst="ellipse">
                <a:avLst/>
              </a:prstGeom>
              <a:solidFill>
                <a:srgbClr val="2B603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Прямоугольник 56"/>
              <p:cNvSpPr/>
              <p:nvPr/>
            </p:nvSpPr>
            <p:spPr>
              <a:xfrm>
                <a:off x="-792725" y="4253256"/>
                <a:ext cx="817227" cy="24439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срок</a:t>
                </a:r>
              </a:p>
            </p:txBody>
          </p:sp>
        </p:grpSp>
        <p:grpSp>
          <p:nvGrpSpPr>
            <p:cNvPr id="52" name="Group 39"/>
            <p:cNvGrpSpPr>
              <a:grpSpLocks noChangeAspect="1"/>
            </p:cNvGrpSpPr>
            <p:nvPr/>
          </p:nvGrpSpPr>
          <p:grpSpPr bwMode="auto">
            <a:xfrm>
              <a:off x="2615575" y="5399902"/>
              <a:ext cx="131234" cy="143868"/>
              <a:chOff x="-186" y="1572"/>
              <a:chExt cx="374" cy="410"/>
            </a:xfrm>
            <a:solidFill>
              <a:schemeClr val="bg1"/>
            </a:solidFill>
          </p:grpSpPr>
          <p:sp>
            <p:nvSpPr>
              <p:cNvPr id="53" name="Freeform 40"/>
              <p:cNvSpPr>
                <a:spLocks noEditPoints="1"/>
              </p:cNvSpPr>
              <p:nvPr/>
            </p:nvSpPr>
            <p:spPr bwMode="auto">
              <a:xfrm>
                <a:off x="-186" y="1572"/>
                <a:ext cx="374" cy="410"/>
              </a:xfrm>
              <a:custGeom>
                <a:avLst/>
                <a:gdLst>
                  <a:gd name="T0" fmla="*/ 148 w 155"/>
                  <a:gd name="T1" fmla="*/ 0 h 170"/>
                  <a:gd name="T2" fmla="*/ 142 w 155"/>
                  <a:gd name="T3" fmla="*/ 16 h 170"/>
                  <a:gd name="T4" fmla="*/ 108 w 155"/>
                  <a:gd name="T5" fmla="*/ 85 h 170"/>
                  <a:gd name="T6" fmla="*/ 142 w 155"/>
                  <a:gd name="T7" fmla="*/ 153 h 170"/>
                  <a:gd name="T8" fmla="*/ 149 w 155"/>
                  <a:gd name="T9" fmla="*/ 156 h 170"/>
                  <a:gd name="T10" fmla="*/ 152 w 155"/>
                  <a:gd name="T11" fmla="*/ 163 h 170"/>
                  <a:gd name="T12" fmla="*/ 146 w 155"/>
                  <a:gd name="T13" fmla="*/ 169 h 170"/>
                  <a:gd name="T14" fmla="*/ 141 w 155"/>
                  <a:gd name="T15" fmla="*/ 169 h 170"/>
                  <a:gd name="T16" fmla="*/ 15 w 155"/>
                  <a:gd name="T17" fmla="*/ 169 h 170"/>
                  <a:gd name="T18" fmla="*/ 3 w 155"/>
                  <a:gd name="T19" fmla="*/ 162 h 170"/>
                  <a:gd name="T20" fmla="*/ 13 w 155"/>
                  <a:gd name="T21" fmla="*/ 153 h 170"/>
                  <a:gd name="T22" fmla="*/ 47 w 155"/>
                  <a:gd name="T23" fmla="*/ 85 h 170"/>
                  <a:gd name="T24" fmla="*/ 13 w 155"/>
                  <a:gd name="T25" fmla="*/ 16 h 170"/>
                  <a:gd name="T26" fmla="*/ 8 w 155"/>
                  <a:gd name="T27" fmla="*/ 0 h 170"/>
                  <a:gd name="T28" fmla="*/ 148 w 155"/>
                  <a:gd name="T29" fmla="*/ 0 h 170"/>
                  <a:gd name="T30" fmla="*/ 127 w 155"/>
                  <a:gd name="T31" fmla="*/ 153 h 170"/>
                  <a:gd name="T32" fmla="*/ 126 w 155"/>
                  <a:gd name="T33" fmla="*/ 146 h 170"/>
                  <a:gd name="T34" fmla="*/ 96 w 155"/>
                  <a:gd name="T35" fmla="*/ 93 h 170"/>
                  <a:gd name="T36" fmla="*/ 96 w 155"/>
                  <a:gd name="T37" fmla="*/ 76 h 170"/>
                  <a:gd name="T38" fmla="*/ 124 w 155"/>
                  <a:gd name="T39" fmla="*/ 32 h 170"/>
                  <a:gd name="T40" fmla="*/ 128 w 155"/>
                  <a:gd name="T41" fmla="*/ 16 h 170"/>
                  <a:gd name="T42" fmla="*/ 28 w 155"/>
                  <a:gd name="T43" fmla="*/ 16 h 170"/>
                  <a:gd name="T44" fmla="*/ 29 w 155"/>
                  <a:gd name="T45" fmla="*/ 23 h 170"/>
                  <a:gd name="T46" fmla="*/ 59 w 155"/>
                  <a:gd name="T47" fmla="*/ 76 h 170"/>
                  <a:gd name="T48" fmla="*/ 59 w 155"/>
                  <a:gd name="T49" fmla="*/ 93 h 170"/>
                  <a:gd name="T50" fmla="*/ 32 w 155"/>
                  <a:gd name="T51" fmla="*/ 137 h 170"/>
                  <a:gd name="T52" fmla="*/ 28 w 155"/>
                  <a:gd name="T53" fmla="*/ 153 h 170"/>
                  <a:gd name="T54" fmla="*/ 127 w 155"/>
                  <a:gd name="T55" fmla="*/ 153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55" h="170">
                    <a:moveTo>
                      <a:pt x="148" y="0"/>
                    </a:moveTo>
                    <a:cubicBezTo>
                      <a:pt x="155" y="8"/>
                      <a:pt x="153" y="13"/>
                      <a:pt x="142" y="16"/>
                    </a:cubicBezTo>
                    <a:cubicBezTo>
                      <a:pt x="139" y="43"/>
                      <a:pt x="126" y="64"/>
                      <a:pt x="108" y="85"/>
                    </a:cubicBezTo>
                    <a:cubicBezTo>
                      <a:pt x="125" y="105"/>
                      <a:pt x="139" y="126"/>
                      <a:pt x="142" y="153"/>
                    </a:cubicBezTo>
                    <a:cubicBezTo>
                      <a:pt x="145" y="154"/>
                      <a:pt x="147" y="154"/>
                      <a:pt x="149" y="156"/>
                    </a:cubicBezTo>
                    <a:cubicBezTo>
                      <a:pt x="150" y="158"/>
                      <a:pt x="152" y="161"/>
                      <a:pt x="152" y="163"/>
                    </a:cubicBezTo>
                    <a:cubicBezTo>
                      <a:pt x="151" y="165"/>
                      <a:pt x="148" y="167"/>
                      <a:pt x="146" y="169"/>
                    </a:cubicBezTo>
                    <a:cubicBezTo>
                      <a:pt x="144" y="170"/>
                      <a:pt x="142" y="169"/>
                      <a:pt x="141" y="169"/>
                    </a:cubicBezTo>
                    <a:cubicBezTo>
                      <a:pt x="99" y="169"/>
                      <a:pt x="57" y="169"/>
                      <a:pt x="15" y="169"/>
                    </a:cubicBezTo>
                    <a:cubicBezTo>
                      <a:pt x="9" y="169"/>
                      <a:pt x="4" y="169"/>
                      <a:pt x="3" y="162"/>
                    </a:cubicBezTo>
                    <a:cubicBezTo>
                      <a:pt x="3" y="156"/>
                      <a:pt x="8" y="154"/>
                      <a:pt x="13" y="153"/>
                    </a:cubicBezTo>
                    <a:cubicBezTo>
                      <a:pt x="16" y="127"/>
                      <a:pt x="30" y="105"/>
                      <a:pt x="47" y="85"/>
                    </a:cubicBezTo>
                    <a:cubicBezTo>
                      <a:pt x="30" y="65"/>
                      <a:pt x="16" y="43"/>
                      <a:pt x="13" y="16"/>
                    </a:cubicBezTo>
                    <a:cubicBezTo>
                      <a:pt x="2" y="13"/>
                      <a:pt x="0" y="8"/>
                      <a:pt x="8" y="0"/>
                    </a:cubicBezTo>
                    <a:cubicBezTo>
                      <a:pt x="54" y="0"/>
                      <a:pt x="101" y="0"/>
                      <a:pt x="148" y="0"/>
                    </a:cubicBezTo>
                    <a:close/>
                    <a:moveTo>
                      <a:pt x="127" y="153"/>
                    </a:moveTo>
                    <a:cubicBezTo>
                      <a:pt x="127" y="151"/>
                      <a:pt x="127" y="149"/>
                      <a:pt x="126" y="146"/>
                    </a:cubicBezTo>
                    <a:cubicBezTo>
                      <a:pt x="122" y="125"/>
                      <a:pt x="110" y="109"/>
                      <a:pt x="96" y="93"/>
                    </a:cubicBezTo>
                    <a:cubicBezTo>
                      <a:pt x="90" y="86"/>
                      <a:pt x="90" y="83"/>
                      <a:pt x="96" y="76"/>
                    </a:cubicBezTo>
                    <a:cubicBezTo>
                      <a:pt x="107" y="63"/>
                      <a:pt x="118" y="49"/>
                      <a:pt x="124" y="32"/>
                    </a:cubicBezTo>
                    <a:cubicBezTo>
                      <a:pt x="125" y="27"/>
                      <a:pt x="126" y="22"/>
                      <a:pt x="128" y="16"/>
                    </a:cubicBezTo>
                    <a:cubicBezTo>
                      <a:pt x="94" y="16"/>
                      <a:pt x="61" y="16"/>
                      <a:pt x="28" y="16"/>
                    </a:cubicBezTo>
                    <a:cubicBezTo>
                      <a:pt x="28" y="19"/>
                      <a:pt x="29" y="21"/>
                      <a:pt x="29" y="23"/>
                    </a:cubicBezTo>
                    <a:cubicBezTo>
                      <a:pt x="33" y="44"/>
                      <a:pt x="46" y="60"/>
                      <a:pt x="59" y="76"/>
                    </a:cubicBezTo>
                    <a:cubicBezTo>
                      <a:pt x="65" y="84"/>
                      <a:pt x="65" y="86"/>
                      <a:pt x="59" y="93"/>
                    </a:cubicBezTo>
                    <a:cubicBezTo>
                      <a:pt x="48" y="106"/>
                      <a:pt x="37" y="120"/>
                      <a:pt x="32" y="137"/>
                    </a:cubicBezTo>
                    <a:cubicBezTo>
                      <a:pt x="30" y="142"/>
                      <a:pt x="29" y="148"/>
                      <a:pt x="28" y="153"/>
                    </a:cubicBezTo>
                    <a:cubicBezTo>
                      <a:pt x="61" y="153"/>
                      <a:pt x="94" y="153"/>
                      <a:pt x="127" y="1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4" name="Freeform 41"/>
              <p:cNvSpPr>
                <a:spLocks/>
              </p:cNvSpPr>
              <p:nvPr/>
            </p:nvSpPr>
            <p:spPr bwMode="auto">
              <a:xfrm>
                <a:off x="-99" y="1796"/>
                <a:ext cx="200" cy="133"/>
              </a:xfrm>
              <a:custGeom>
                <a:avLst/>
                <a:gdLst>
                  <a:gd name="T0" fmla="*/ 41 w 83"/>
                  <a:gd name="T1" fmla="*/ 55 h 55"/>
                  <a:gd name="T2" fmla="*/ 8 w 83"/>
                  <a:gd name="T3" fmla="*/ 55 h 55"/>
                  <a:gd name="T4" fmla="*/ 0 w 83"/>
                  <a:gd name="T5" fmla="*/ 53 h 55"/>
                  <a:gd name="T6" fmla="*/ 3 w 83"/>
                  <a:gd name="T7" fmla="*/ 45 h 55"/>
                  <a:gd name="T8" fmla="*/ 25 w 83"/>
                  <a:gd name="T9" fmla="*/ 22 h 55"/>
                  <a:gd name="T10" fmla="*/ 38 w 83"/>
                  <a:gd name="T11" fmla="*/ 4 h 55"/>
                  <a:gd name="T12" fmla="*/ 41 w 83"/>
                  <a:gd name="T13" fmla="*/ 0 h 55"/>
                  <a:gd name="T14" fmla="*/ 45 w 83"/>
                  <a:gd name="T15" fmla="*/ 4 h 55"/>
                  <a:gd name="T16" fmla="*/ 58 w 83"/>
                  <a:gd name="T17" fmla="*/ 22 h 55"/>
                  <a:gd name="T18" fmla="*/ 81 w 83"/>
                  <a:gd name="T19" fmla="*/ 46 h 55"/>
                  <a:gd name="T20" fmla="*/ 83 w 83"/>
                  <a:gd name="T21" fmla="*/ 53 h 55"/>
                  <a:gd name="T22" fmla="*/ 77 w 83"/>
                  <a:gd name="T23" fmla="*/ 55 h 55"/>
                  <a:gd name="T24" fmla="*/ 41 w 83"/>
                  <a:gd name="T2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55">
                    <a:moveTo>
                      <a:pt x="41" y="55"/>
                    </a:moveTo>
                    <a:cubicBezTo>
                      <a:pt x="30" y="55"/>
                      <a:pt x="19" y="55"/>
                      <a:pt x="8" y="55"/>
                    </a:cubicBezTo>
                    <a:cubicBezTo>
                      <a:pt x="5" y="55"/>
                      <a:pt x="3" y="53"/>
                      <a:pt x="0" y="53"/>
                    </a:cubicBezTo>
                    <a:cubicBezTo>
                      <a:pt x="1" y="50"/>
                      <a:pt x="1" y="47"/>
                      <a:pt x="3" y="45"/>
                    </a:cubicBezTo>
                    <a:cubicBezTo>
                      <a:pt x="10" y="37"/>
                      <a:pt x="17" y="29"/>
                      <a:pt x="25" y="22"/>
                    </a:cubicBezTo>
                    <a:cubicBezTo>
                      <a:pt x="31" y="16"/>
                      <a:pt x="37" y="12"/>
                      <a:pt x="38" y="4"/>
                    </a:cubicBezTo>
                    <a:cubicBezTo>
                      <a:pt x="39" y="2"/>
                      <a:pt x="40" y="1"/>
                      <a:pt x="41" y="0"/>
                    </a:cubicBezTo>
                    <a:cubicBezTo>
                      <a:pt x="43" y="1"/>
                      <a:pt x="45" y="2"/>
                      <a:pt x="45" y="4"/>
                    </a:cubicBezTo>
                    <a:cubicBezTo>
                      <a:pt x="46" y="12"/>
                      <a:pt x="52" y="16"/>
                      <a:pt x="58" y="22"/>
                    </a:cubicBezTo>
                    <a:cubicBezTo>
                      <a:pt x="66" y="29"/>
                      <a:pt x="74" y="38"/>
                      <a:pt x="81" y="46"/>
                    </a:cubicBezTo>
                    <a:cubicBezTo>
                      <a:pt x="82" y="48"/>
                      <a:pt x="83" y="51"/>
                      <a:pt x="83" y="53"/>
                    </a:cubicBezTo>
                    <a:cubicBezTo>
                      <a:pt x="82" y="54"/>
                      <a:pt x="79" y="55"/>
                      <a:pt x="77" y="55"/>
                    </a:cubicBezTo>
                    <a:cubicBezTo>
                      <a:pt x="65" y="55"/>
                      <a:pt x="53" y="55"/>
                      <a:pt x="41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5" name="Freeform 42"/>
              <p:cNvSpPr>
                <a:spLocks/>
              </p:cNvSpPr>
              <p:nvPr/>
            </p:nvSpPr>
            <p:spPr bwMode="auto">
              <a:xfrm>
                <a:off x="-55" y="1666"/>
                <a:ext cx="115" cy="109"/>
              </a:xfrm>
              <a:custGeom>
                <a:avLst/>
                <a:gdLst>
                  <a:gd name="T0" fmla="*/ 24 w 48"/>
                  <a:gd name="T1" fmla="*/ 0 h 45"/>
                  <a:gd name="T2" fmla="*/ 41 w 48"/>
                  <a:gd name="T3" fmla="*/ 0 h 45"/>
                  <a:gd name="T4" fmla="*/ 45 w 48"/>
                  <a:gd name="T5" fmla="*/ 7 h 45"/>
                  <a:gd name="T6" fmla="*/ 35 w 48"/>
                  <a:gd name="T7" fmla="*/ 25 h 45"/>
                  <a:gd name="T8" fmla="*/ 27 w 48"/>
                  <a:gd name="T9" fmla="*/ 41 h 45"/>
                  <a:gd name="T10" fmla="*/ 24 w 48"/>
                  <a:gd name="T11" fmla="*/ 45 h 45"/>
                  <a:gd name="T12" fmla="*/ 21 w 48"/>
                  <a:gd name="T13" fmla="*/ 43 h 45"/>
                  <a:gd name="T14" fmla="*/ 7 w 48"/>
                  <a:gd name="T15" fmla="*/ 18 h 45"/>
                  <a:gd name="T16" fmla="*/ 2 w 48"/>
                  <a:gd name="T17" fmla="*/ 7 h 45"/>
                  <a:gd name="T18" fmla="*/ 6 w 48"/>
                  <a:gd name="T19" fmla="*/ 0 h 45"/>
                  <a:gd name="T20" fmla="*/ 24 w 48"/>
                  <a:gd name="T2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8" h="45">
                    <a:moveTo>
                      <a:pt x="24" y="0"/>
                    </a:moveTo>
                    <a:cubicBezTo>
                      <a:pt x="30" y="0"/>
                      <a:pt x="35" y="0"/>
                      <a:pt x="41" y="0"/>
                    </a:cubicBezTo>
                    <a:cubicBezTo>
                      <a:pt x="45" y="0"/>
                      <a:pt x="48" y="2"/>
                      <a:pt x="45" y="7"/>
                    </a:cubicBezTo>
                    <a:cubicBezTo>
                      <a:pt x="42" y="13"/>
                      <a:pt x="39" y="19"/>
                      <a:pt x="35" y="25"/>
                    </a:cubicBezTo>
                    <a:cubicBezTo>
                      <a:pt x="33" y="30"/>
                      <a:pt x="30" y="36"/>
                      <a:pt x="27" y="41"/>
                    </a:cubicBezTo>
                    <a:cubicBezTo>
                      <a:pt x="26" y="43"/>
                      <a:pt x="25" y="44"/>
                      <a:pt x="24" y="45"/>
                    </a:cubicBezTo>
                    <a:cubicBezTo>
                      <a:pt x="23" y="45"/>
                      <a:pt x="21" y="43"/>
                      <a:pt x="21" y="43"/>
                    </a:cubicBezTo>
                    <a:cubicBezTo>
                      <a:pt x="20" y="32"/>
                      <a:pt x="12" y="26"/>
                      <a:pt x="7" y="18"/>
                    </a:cubicBezTo>
                    <a:cubicBezTo>
                      <a:pt x="5" y="14"/>
                      <a:pt x="4" y="10"/>
                      <a:pt x="2" y="7"/>
                    </a:cubicBezTo>
                    <a:cubicBezTo>
                      <a:pt x="0" y="2"/>
                      <a:pt x="2" y="0"/>
                      <a:pt x="6" y="0"/>
                    </a:cubicBezTo>
                    <a:cubicBezTo>
                      <a:pt x="12" y="0"/>
                      <a:pt x="18" y="0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59" name="Прямоугольник 58"/>
          <p:cNvSpPr/>
          <p:nvPr/>
        </p:nvSpPr>
        <p:spPr>
          <a:xfrm>
            <a:off x="1743773" y="4607986"/>
            <a:ext cx="2270260" cy="3766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206"/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84 МЕСЯЦЕВ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743773" y="4103930"/>
            <a:ext cx="2270260" cy="3766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206"/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20 МЛН РУБ.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1743773" y="5250680"/>
            <a:ext cx="3231466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2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ПРИОБРЕТАЕМОЕ ИМУЩЕСТВО +</a:t>
            </a:r>
          </a:p>
          <a:p>
            <a:pPr defTabSz="9142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ДОПОЛНИТЕЛЬНОЕ ОБЕСПЕЧЕНИЕ</a:t>
            </a:r>
            <a:b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ru-RU" sz="900" dirty="0">
                <a:solidFill>
                  <a:srgbClr val="2B603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(недвижимость, транспорт и с/х техника, оборудование, земельные участки с/х назначения, а также гарантии Корпорации МСП, поручительство гарантийного фонда, поручительство бенефициаров (для </a:t>
            </a:r>
            <a:r>
              <a:rPr lang="ru-RU" sz="900" dirty="0" err="1">
                <a:solidFill>
                  <a:srgbClr val="2B603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юр.лиц</a:t>
            </a:r>
            <a:r>
              <a:rPr lang="ru-RU" sz="900" dirty="0">
                <a:solidFill>
                  <a:srgbClr val="2B603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))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1724724" y="3501009"/>
            <a:ext cx="3348049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2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МАЛЫЕ ФОРМЫ ХОЗЯЙСТВОВАНИЯ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4774654" y="6085166"/>
            <a:ext cx="492787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indent="-361950" defTabSz="871888"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800" dirty="0">
                <a:latin typeface="Arial" panose="020B0604020202020204" pitchFamily="34" charset="0"/>
              </a:rPr>
              <a:t>Расширение отраслей кредитования</a:t>
            </a:r>
          </a:p>
          <a:p>
            <a:pPr marL="361950" lvl="1" indent="-361950" defTabSz="871888"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800" dirty="0">
                <a:latin typeface="Arial" panose="020B0604020202020204" pitchFamily="34" charset="0"/>
              </a:rPr>
              <a:t>Расширение организационно-правовой формы (возможность рассматривать </a:t>
            </a:r>
            <a:r>
              <a:rPr lang="ru-RU" sz="800" dirty="0" err="1">
                <a:latin typeface="Arial" panose="020B0604020202020204" pitchFamily="34" charset="0"/>
              </a:rPr>
              <a:t>СПК</a:t>
            </a:r>
            <a:r>
              <a:rPr lang="ru-RU" sz="800" dirty="0">
                <a:latin typeface="Arial" panose="020B0604020202020204" pitchFamily="34" charset="0"/>
              </a:rPr>
              <a:t>)</a:t>
            </a:r>
          </a:p>
          <a:p>
            <a:pPr marL="361950" lvl="1" indent="-361950" defTabSz="871888"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800" dirty="0">
                <a:latin typeface="Arial" panose="020B0604020202020204" pitchFamily="34" charset="0"/>
              </a:rPr>
              <a:t>Снижение размера собственного участия клиента в кредитной сделке</a:t>
            </a:r>
          </a:p>
          <a:p>
            <a:pPr marL="361950" lvl="1" indent="-361950" defTabSz="871888"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endParaRPr lang="ru-RU" sz="800" dirty="0">
              <a:latin typeface="Arial" panose="020B0604020202020204" pitchFamily="34" charset="0"/>
            </a:endParaRPr>
          </a:p>
          <a:p>
            <a:pPr marL="0" lvl="1" defTabSz="871888">
              <a:buClr>
                <a:srgbClr val="000000"/>
              </a:buClr>
              <a:buSzPct val="125000"/>
            </a:pPr>
            <a:endParaRPr lang="ru-RU" sz="1200" b="1" dirty="0">
              <a:latin typeface="Arial" panose="020B0604020202020204" pitchFamily="34" charset="0"/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V="1">
            <a:off x="2647492" y="6021289"/>
            <a:ext cx="6986029" cy="695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4" name="Блок-схема: данные 63"/>
          <p:cNvSpPr/>
          <p:nvPr/>
        </p:nvSpPr>
        <p:spPr>
          <a:xfrm>
            <a:off x="-1277366" y="6033435"/>
            <a:ext cx="5868982" cy="997551"/>
          </a:xfrm>
          <a:prstGeom prst="flowChartInputOutpu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TextBox 64"/>
          <p:cNvSpPr txBox="1"/>
          <p:nvPr/>
        </p:nvSpPr>
        <p:spPr>
          <a:xfrm>
            <a:off x="3708527" y="6021171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To be</a:t>
            </a: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5025009" y="3400252"/>
            <a:ext cx="462775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indent="-361950" defTabSz="871888">
              <a:spcBef>
                <a:spcPts val="6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000" b="1" dirty="0">
                <a:latin typeface="Arial" panose="020B0604020202020204" pitchFamily="34" charset="0"/>
              </a:rPr>
              <a:t>ИНВЕСТИЦИОННЫЕ ЦЕЛИ</a:t>
            </a:r>
            <a:br>
              <a:rPr lang="ru-RU" sz="1000" b="1" dirty="0">
                <a:latin typeface="Arial" panose="020B0604020202020204" pitchFamily="34" charset="0"/>
              </a:rPr>
            </a:br>
            <a:r>
              <a:rPr lang="ru-RU" sz="1000" dirty="0">
                <a:latin typeface="Arial" panose="020B0604020202020204" pitchFamily="34" charset="0"/>
              </a:rPr>
              <a:t>(приобретение с/х техники, транспорта, оборудования, с/х животных, в т.ч. НЕПЛЕМЕННЫХ и з/у с/х назначения)</a:t>
            </a:r>
          </a:p>
          <a:p>
            <a:pPr marL="361950" lvl="1" indent="-361950" defTabSz="871888">
              <a:spcBef>
                <a:spcPts val="6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000" b="1" dirty="0">
                <a:latin typeface="Arial" panose="020B0604020202020204" pitchFamily="34" charset="0"/>
              </a:rPr>
              <a:t>ПРОГРАММЫ ГОСУДАРСТВЕННОЙ ПОДДЕРЖКИ (Пост. Правительства РФ от 29.12.2016 № 1528, от 30.12.2018 № 1764)</a:t>
            </a:r>
          </a:p>
          <a:p>
            <a:pPr marL="361950" lvl="1" indent="-361950" defTabSz="871888">
              <a:spcBef>
                <a:spcPts val="6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000" b="1" dirty="0">
                <a:latin typeface="Arial" panose="020B0604020202020204" pitchFamily="34" charset="0"/>
              </a:rPr>
              <a:t>ДО 10 МЛН РУБ</a:t>
            </a:r>
            <a:br>
              <a:rPr lang="ru-RU" sz="1000" b="1" dirty="0">
                <a:latin typeface="Arial" panose="020B0604020202020204" pitchFamily="34" charset="0"/>
              </a:rPr>
            </a:br>
            <a:r>
              <a:rPr lang="ru-RU" sz="1000" b="1" dirty="0">
                <a:latin typeface="Arial" panose="020B0604020202020204" pitchFamily="34" charset="0"/>
              </a:rPr>
              <a:t>УПРОЩЕННЫЙ ПОРЯДОК РАССМОТРЕНИЯ </a:t>
            </a:r>
          </a:p>
          <a:p>
            <a:pPr marL="361950" lvl="1" indent="-361950" defTabSz="871888">
              <a:spcBef>
                <a:spcPts val="6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000" b="1" dirty="0">
                <a:latin typeface="Arial" panose="020B0604020202020204" pitchFamily="34" charset="0"/>
              </a:rPr>
              <a:t>СОКРАЩЕННЫЙ ПАКЕТ ДОКУМЕНТОВ</a:t>
            </a:r>
          </a:p>
          <a:p>
            <a:pPr marL="361950" lvl="1" indent="-361950" defTabSz="871888">
              <a:spcBef>
                <a:spcPts val="6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000" b="1" dirty="0">
                <a:latin typeface="Arial" panose="020B0604020202020204" pitchFamily="34" charset="0"/>
              </a:rPr>
              <a:t>СРОК ПРИНЯТИЯ РЕШЕНИЯ</a:t>
            </a:r>
            <a:br>
              <a:rPr lang="ru-RU" sz="1000" b="1" dirty="0">
                <a:latin typeface="Arial" panose="020B0604020202020204" pitchFamily="34" charset="0"/>
              </a:rPr>
            </a:br>
            <a:r>
              <a:rPr lang="ru-RU" sz="1000" b="1" dirty="0">
                <a:latin typeface="Arial" panose="020B0604020202020204" pitchFamily="34" charset="0"/>
              </a:rPr>
              <a:t>ОТ 4 ДНЕЙ</a:t>
            </a:r>
          </a:p>
          <a:p>
            <a:pPr marL="361950" lvl="1" indent="-361950" defTabSz="871888">
              <a:spcBef>
                <a:spcPts val="6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000" dirty="0">
                <a:latin typeface="Arial" panose="020B0604020202020204" pitchFamily="34" charset="0"/>
              </a:rPr>
              <a:t>До 24 месяцев льготный период</a:t>
            </a:r>
            <a:br>
              <a:rPr lang="ru-RU" sz="1000" dirty="0">
                <a:latin typeface="Arial" panose="020B0604020202020204" pitchFamily="34" charset="0"/>
              </a:rPr>
            </a:br>
            <a:r>
              <a:rPr lang="ru-RU" sz="1000" dirty="0">
                <a:latin typeface="Arial" panose="020B0604020202020204" pitchFamily="34" charset="0"/>
              </a:rPr>
              <a:t>по погашению основного долга</a:t>
            </a:r>
          </a:p>
          <a:p>
            <a:pPr marL="361950" lvl="1" indent="-361950" defTabSz="871888">
              <a:spcBef>
                <a:spcPts val="6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000" dirty="0">
                <a:latin typeface="Arial" panose="020B0604020202020204" pitchFamily="34" charset="0"/>
              </a:rPr>
              <a:t>Льготная ставка кредитования от </a:t>
            </a:r>
            <a:r>
              <a:rPr lang="en-US" sz="1000" dirty="0">
                <a:latin typeface="Arial" panose="020B0604020202020204" pitchFamily="34" charset="0"/>
              </a:rPr>
              <a:t>4,5</a:t>
            </a:r>
            <a:r>
              <a:rPr lang="ru-RU" sz="1000" dirty="0">
                <a:latin typeface="Arial" panose="020B0604020202020204" pitchFamily="34" charset="0"/>
              </a:rPr>
              <a:t>% годовых</a:t>
            </a:r>
          </a:p>
        </p:txBody>
      </p:sp>
    </p:spTree>
    <p:extLst>
      <p:ext uri="{BB962C8B-B14F-4D97-AF65-F5344CB8AC3E}">
        <p14:creationId xmlns:p14="http://schemas.microsoft.com/office/powerpoint/2010/main" val="318794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Прямоугольный треугольник 70"/>
          <p:cNvSpPr/>
          <p:nvPr/>
        </p:nvSpPr>
        <p:spPr>
          <a:xfrm rot="17524258">
            <a:off x="3137554" y="2588207"/>
            <a:ext cx="2621332" cy="1138253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0" y="6394029"/>
            <a:ext cx="8697416" cy="5460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41"/>
          <p:cNvSpPr>
            <a:spLocks noChangeArrowheads="1"/>
          </p:cNvSpPr>
          <p:nvPr/>
        </p:nvSpPr>
        <p:spPr bwMode="auto">
          <a:xfrm>
            <a:off x="729599" y="285097"/>
            <a:ext cx="59249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Arial" panose="020B0604020202020204" pitchFamily="34" charset="0"/>
              </a:rPr>
              <a:t>Приоритетная</a:t>
            </a:r>
            <a:br>
              <a:rPr lang="ru-RU" sz="3200" dirty="0">
                <a:latin typeface="Arial" panose="020B0604020202020204" pitchFamily="34" charset="0"/>
              </a:rPr>
            </a:br>
            <a:r>
              <a:rPr lang="ru-RU" sz="3200" dirty="0">
                <a:latin typeface="Arial" panose="020B0604020202020204" pitchFamily="34" charset="0"/>
              </a:rPr>
              <a:t>поддержка фермерства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61C1-2457-E848-BB6B-E1DA9A549776}" type="slidenum">
              <a:rPr lang="en-US" sz="1000"/>
              <a:pPr/>
              <a:t>9</a:t>
            </a:fld>
            <a:endParaRPr lang="en-US" sz="10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430506" y="1950370"/>
            <a:ext cx="4788024" cy="936104"/>
          </a:xfrm>
          <a:prstGeom prst="homePlate">
            <a:avLst/>
          </a:prstGeom>
          <a:solidFill>
            <a:srgbClr val="2B6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/>
          <p:cNvSpPr/>
          <p:nvPr/>
        </p:nvSpPr>
        <p:spPr>
          <a:xfrm flipH="1">
            <a:off x="4808984" y="2448124"/>
            <a:ext cx="4788024" cy="936104"/>
          </a:xfrm>
          <a:prstGeom prst="homePlate">
            <a:avLst/>
          </a:prstGeom>
          <a:solidFill>
            <a:srgbClr val="F8D3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6238" y="1172371"/>
            <a:ext cx="127856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9481852" y="1858579"/>
            <a:ext cx="127856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40433" y="1538734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918" y="1442333"/>
            <a:ext cx="829117" cy="966996"/>
          </a:xfrm>
          <a:prstGeom prst="rect">
            <a:avLst/>
          </a:prstGeom>
        </p:spPr>
      </p:pic>
      <p:sp>
        <p:nvSpPr>
          <p:cNvPr id="32" name="Freeform 50"/>
          <p:cNvSpPr>
            <a:spLocks noEditPoints="1"/>
          </p:cNvSpPr>
          <p:nvPr/>
        </p:nvSpPr>
        <p:spPr bwMode="auto">
          <a:xfrm>
            <a:off x="5399157" y="2563996"/>
            <a:ext cx="528160" cy="527184"/>
          </a:xfrm>
          <a:custGeom>
            <a:avLst/>
            <a:gdLst>
              <a:gd name="T0" fmla="*/ 4593 w 5497"/>
              <a:gd name="T1" fmla="*/ 1614 h 5487"/>
              <a:gd name="T2" fmla="*/ 5457 w 5497"/>
              <a:gd name="T3" fmla="*/ 750 h 5487"/>
              <a:gd name="T4" fmla="*/ 5458 w 5497"/>
              <a:gd name="T5" fmla="*/ 608 h 5487"/>
              <a:gd name="T6" fmla="*/ 5390 w 5497"/>
              <a:gd name="T7" fmla="*/ 579 h 5487"/>
              <a:gd name="T8" fmla="*/ 5393 w 5497"/>
              <a:gd name="T9" fmla="*/ 585 h 5487"/>
              <a:gd name="T10" fmla="*/ 4923 w 5497"/>
              <a:gd name="T11" fmla="*/ 569 h 5487"/>
              <a:gd name="T12" fmla="*/ 4907 w 5497"/>
              <a:gd name="T13" fmla="*/ 99 h 5487"/>
              <a:gd name="T14" fmla="*/ 4804 w 5497"/>
              <a:gd name="T15" fmla="*/ 2 h 5487"/>
              <a:gd name="T16" fmla="*/ 4736 w 5497"/>
              <a:gd name="T17" fmla="*/ 32 h 5487"/>
              <a:gd name="T18" fmla="*/ 3873 w 5497"/>
              <a:gd name="T19" fmla="*/ 891 h 5487"/>
              <a:gd name="T20" fmla="*/ 3844 w 5497"/>
              <a:gd name="T21" fmla="*/ 965 h 5487"/>
              <a:gd name="T22" fmla="*/ 3844 w 5497"/>
              <a:gd name="T23" fmla="*/ 1065 h 5487"/>
              <a:gd name="T24" fmla="*/ 706 w 5497"/>
              <a:gd name="T25" fmla="*/ 1643 h 5487"/>
              <a:gd name="T26" fmla="*/ 1284 w 5497"/>
              <a:gd name="T27" fmla="*/ 4780 h 5487"/>
              <a:gd name="T28" fmla="*/ 4422 w 5497"/>
              <a:gd name="T29" fmla="*/ 4202 h 5487"/>
              <a:gd name="T30" fmla="*/ 4422 w 5497"/>
              <a:gd name="T31" fmla="*/ 1643 h 5487"/>
              <a:gd name="T32" fmla="*/ 4522 w 5497"/>
              <a:gd name="T33" fmla="*/ 1643 h 5487"/>
              <a:gd name="T34" fmla="*/ 4593 w 5497"/>
              <a:gd name="T35" fmla="*/ 1614 h 5487"/>
              <a:gd name="T36" fmla="*/ 4623 w 5497"/>
              <a:gd name="T37" fmla="*/ 2924 h 5487"/>
              <a:gd name="T38" fmla="*/ 2568 w 5497"/>
              <a:gd name="T39" fmla="*/ 4984 h 5487"/>
              <a:gd name="T40" fmla="*/ 507 w 5497"/>
              <a:gd name="T41" fmla="*/ 2929 h 5487"/>
              <a:gd name="T42" fmla="*/ 2562 w 5497"/>
              <a:gd name="T43" fmla="*/ 868 h 5487"/>
              <a:gd name="T44" fmla="*/ 3856 w 5497"/>
              <a:gd name="T45" fmla="*/ 1324 h 5487"/>
              <a:gd name="T46" fmla="*/ 3861 w 5497"/>
              <a:gd name="T47" fmla="*/ 1491 h 5487"/>
              <a:gd name="T48" fmla="*/ 3461 w 5497"/>
              <a:gd name="T49" fmla="*/ 1891 h 5487"/>
              <a:gd name="T50" fmla="*/ 1528 w 5497"/>
              <a:gd name="T51" fmla="*/ 2018 h 5487"/>
              <a:gd name="T52" fmla="*/ 1655 w 5497"/>
              <a:gd name="T53" fmla="*/ 3951 h 5487"/>
              <a:gd name="T54" fmla="*/ 3588 w 5497"/>
              <a:gd name="T55" fmla="*/ 3824 h 5487"/>
              <a:gd name="T56" fmla="*/ 3601 w 5497"/>
              <a:gd name="T57" fmla="*/ 2033 h 5487"/>
              <a:gd name="T58" fmla="*/ 4001 w 5497"/>
              <a:gd name="T59" fmla="*/ 1633 h 5487"/>
              <a:gd name="T60" fmla="*/ 4166 w 5497"/>
              <a:gd name="T61" fmla="*/ 1639 h 5487"/>
              <a:gd name="T62" fmla="*/ 4623 w 5497"/>
              <a:gd name="T63" fmla="*/ 2924 h 5487"/>
              <a:gd name="T64" fmla="*/ 2501 w 5497"/>
              <a:gd name="T65" fmla="*/ 2991 h 5487"/>
              <a:gd name="T66" fmla="*/ 2642 w 5497"/>
              <a:gd name="T67" fmla="*/ 2991 h 5487"/>
              <a:gd name="T68" fmla="*/ 2842 w 5497"/>
              <a:gd name="T69" fmla="*/ 2791 h 5487"/>
              <a:gd name="T70" fmla="*/ 2872 w 5497"/>
              <a:gd name="T71" fmla="*/ 2920 h 5487"/>
              <a:gd name="T72" fmla="*/ 2572 w 5497"/>
              <a:gd name="T73" fmla="*/ 3220 h 5487"/>
              <a:gd name="T74" fmla="*/ 2272 w 5497"/>
              <a:gd name="T75" fmla="*/ 2920 h 5487"/>
              <a:gd name="T76" fmla="*/ 2572 w 5497"/>
              <a:gd name="T77" fmla="*/ 2620 h 5487"/>
              <a:gd name="T78" fmla="*/ 2701 w 5497"/>
              <a:gd name="T79" fmla="*/ 2650 h 5487"/>
              <a:gd name="T80" fmla="*/ 2501 w 5497"/>
              <a:gd name="T81" fmla="*/ 2850 h 5487"/>
              <a:gd name="T82" fmla="*/ 2501 w 5497"/>
              <a:gd name="T83" fmla="*/ 2991 h 5487"/>
              <a:gd name="T84" fmla="*/ 2847 w 5497"/>
              <a:gd name="T85" fmla="*/ 2503 h 5487"/>
              <a:gd name="T86" fmla="*/ 2154 w 5497"/>
              <a:gd name="T87" fmla="*/ 2644 h 5487"/>
              <a:gd name="T88" fmla="*/ 2295 w 5497"/>
              <a:gd name="T89" fmla="*/ 3337 h 5487"/>
              <a:gd name="T90" fmla="*/ 2988 w 5497"/>
              <a:gd name="T91" fmla="*/ 3196 h 5487"/>
              <a:gd name="T92" fmla="*/ 2988 w 5497"/>
              <a:gd name="T93" fmla="*/ 2644 h 5487"/>
              <a:gd name="T94" fmla="*/ 3462 w 5497"/>
              <a:gd name="T95" fmla="*/ 2170 h 5487"/>
              <a:gd name="T96" fmla="*/ 3321 w 5497"/>
              <a:gd name="T97" fmla="*/ 3815 h 5487"/>
              <a:gd name="T98" fmla="*/ 1675 w 5497"/>
              <a:gd name="T99" fmla="*/ 3674 h 5487"/>
              <a:gd name="T100" fmla="*/ 1816 w 5497"/>
              <a:gd name="T101" fmla="*/ 2029 h 5487"/>
              <a:gd name="T102" fmla="*/ 3321 w 5497"/>
              <a:gd name="T103" fmla="*/ 2029 h 5487"/>
              <a:gd name="T104" fmla="*/ 2847 w 5497"/>
              <a:gd name="T105" fmla="*/ 2503 h 5487"/>
              <a:gd name="T106" fmla="*/ 4063 w 5497"/>
              <a:gd name="T107" fmla="*/ 1429 h 5487"/>
              <a:gd name="T108" fmla="*/ 4049 w 5497"/>
              <a:gd name="T109" fmla="*/ 1003 h 5487"/>
              <a:gd name="T110" fmla="*/ 4719 w 5497"/>
              <a:gd name="T111" fmla="*/ 333 h 5487"/>
              <a:gd name="T112" fmla="*/ 4730 w 5497"/>
              <a:gd name="T113" fmla="*/ 666 h 5487"/>
              <a:gd name="T114" fmla="*/ 4830 w 5497"/>
              <a:gd name="T115" fmla="*/ 766 h 5487"/>
              <a:gd name="T116" fmla="*/ 5163 w 5497"/>
              <a:gd name="T117" fmla="*/ 777 h 5487"/>
              <a:gd name="T118" fmla="*/ 4489 w 5497"/>
              <a:gd name="T119" fmla="*/ 1443 h 5487"/>
              <a:gd name="T120" fmla="*/ 4063 w 5497"/>
              <a:gd name="T121" fmla="*/ 1429 h 5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497" h="5487">
                <a:moveTo>
                  <a:pt x="4593" y="1614"/>
                </a:moveTo>
                <a:lnTo>
                  <a:pt x="5457" y="750"/>
                </a:lnTo>
                <a:cubicBezTo>
                  <a:pt x="5496" y="711"/>
                  <a:pt x="5497" y="647"/>
                  <a:pt x="5458" y="608"/>
                </a:cubicBezTo>
                <a:cubicBezTo>
                  <a:pt x="5440" y="590"/>
                  <a:pt x="5416" y="579"/>
                  <a:pt x="5390" y="579"/>
                </a:cubicBezTo>
                <a:lnTo>
                  <a:pt x="5393" y="585"/>
                </a:lnTo>
                <a:lnTo>
                  <a:pt x="4923" y="569"/>
                </a:lnTo>
                <a:lnTo>
                  <a:pt x="4907" y="99"/>
                </a:lnTo>
                <a:cubicBezTo>
                  <a:pt x="4905" y="43"/>
                  <a:pt x="4859" y="0"/>
                  <a:pt x="4804" y="2"/>
                </a:cubicBezTo>
                <a:cubicBezTo>
                  <a:pt x="4778" y="3"/>
                  <a:pt x="4754" y="13"/>
                  <a:pt x="4736" y="32"/>
                </a:cubicBezTo>
                <a:lnTo>
                  <a:pt x="3873" y="891"/>
                </a:lnTo>
                <a:cubicBezTo>
                  <a:pt x="3854" y="910"/>
                  <a:pt x="3843" y="937"/>
                  <a:pt x="3844" y="965"/>
                </a:cubicBezTo>
                <a:lnTo>
                  <a:pt x="3844" y="1065"/>
                </a:lnTo>
                <a:cubicBezTo>
                  <a:pt x="2818" y="358"/>
                  <a:pt x="1413" y="617"/>
                  <a:pt x="706" y="1643"/>
                </a:cubicBezTo>
                <a:cubicBezTo>
                  <a:pt x="0" y="2669"/>
                  <a:pt x="258" y="4073"/>
                  <a:pt x="1284" y="4780"/>
                </a:cubicBezTo>
                <a:cubicBezTo>
                  <a:pt x="2310" y="5487"/>
                  <a:pt x="3715" y="5228"/>
                  <a:pt x="4422" y="4202"/>
                </a:cubicBezTo>
                <a:cubicBezTo>
                  <a:pt x="4953" y="3432"/>
                  <a:pt x="4953" y="2413"/>
                  <a:pt x="4422" y="1643"/>
                </a:cubicBezTo>
                <a:lnTo>
                  <a:pt x="4522" y="1643"/>
                </a:lnTo>
                <a:cubicBezTo>
                  <a:pt x="4549" y="1643"/>
                  <a:pt x="4574" y="1632"/>
                  <a:pt x="4593" y="1614"/>
                </a:cubicBezTo>
                <a:close/>
                <a:moveTo>
                  <a:pt x="4623" y="2924"/>
                </a:moveTo>
                <a:cubicBezTo>
                  <a:pt x="4625" y="4060"/>
                  <a:pt x="3704" y="4983"/>
                  <a:pt x="2568" y="4984"/>
                </a:cubicBezTo>
                <a:cubicBezTo>
                  <a:pt x="1431" y="4986"/>
                  <a:pt x="509" y="4066"/>
                  <a:pt x="507" y="2929"/>
                </a:cubicBezTo>
                <a:cubicBezTo>
                  <a:pt x="506" y="1792"/>
                  <a:pt x="1426" y="870"/>
                  <a:pt x="2562" y="868"/>
                </a:cubicBezTo>
                <a:cubicBezTo>
                  <a:pt x="3033" y="868"/>
                  <a:pt x="3490" y="1028"/>
                  <a:pt x="3856" y="1324"/>
                </a:cubicBezTo>
                <a:lnTo>
                  <a:pt x="3861" y="1491"/>
                </a:lnTo>
                <a:lnTo>
                  <a:pt x="3461" y="1891"/>
                </a:lnTo>
                <a:cubicBezTo>
                  <a:pt x="2892" y="1392"/>
                  <a:pt x="2026" y="1449"/>
                  <a:pt x="1528" y="2018"/>
                </a:cubicBezTo>
                <a:cubicBezTo>
                  <a:pt x="1029" y="2587"/>
                  <a:pt x="1086" y="3453"/>
                  <a:pt x="1655" y="3951"/>
                </a:cubicBezTo>
                <a:cubicBezTo>
                  <a:pt x="2224" y="4450"/>
                  <a:pt x="3090" y="4393"/>
                  <a:pt x="3588" y="3824"/>
                </a:cubicBezTo>
                <a:cubicBezTo>
                  <a:pt x="4036" y="3313"/>
                  <a:pt x="4042" y="2550"/>
                  <a:pt x="3601" y="2033"/>
                </a:cubicBezTo>
                <a:lnTo>
                  <a:pt x="4001" y="1633"/>
                </a:lnTo>
                <a:lnTo>
                  <a:pt x="4166" y="1639"/>
                </a:lnTo>
                <a:cubicBezTo>
                  <a:pt x="4460" y="2003"/>
                  <a:pt x="4621" y="2456"/>
                  <a:pt x="4623" y="2924"/>
                </a:cubicBezTo>
                <a:close/>
                <a:moveTo>
                  <a:pt x="2501" y="2991"/>
                </a:moveTo>
                <a:cubicBezTo>
                  <a:pt x="2540" y="3029"/>
                  <a:pt x="2603" y="3029"/>
                  <a:pt x="2642" y="2991"/>
                </a:cubicBezTo>
                <a:lnTo>
                  <a:pt x="2842" y="2791"/>
                </a:lnTo>
                <a:cubicBezTo>
                  <a:pt x="2862" y="2831"/>
                  <a:pt x="2872" y="2875"/>
                  <a:pt x="2872" y="2920"/>
                </a:cubicBezTo>
                <a:cubicBezTo>
                  <a:pt x="2872" y="3085"/>
                  <a:pt x="2738" y="3220"/>
                  <a:pt x="2572" y="3220"/>
                </a:cubicBezTo>
                <a:cubicBezTo>
                  <a:pt x="2406" y="3220"/>
                  <a:pt x="2272" y="3085"/>
                  <a:pt x="2272" y="2920"/>
                </a:cubicBezTo>
                <a:cubicBezTo>
                  <a:pt x="2272" y="2754"/>
                  <a:pt x="2406" y="2620"/>
                  <a:pt x="2572" y="2620"/>
                </a:cubicBezTo>
                <a:cubicBezTo>
                  <a:pt x="2617" y="2620"/>
                  <a:pt x="2661" y="2630"/>
                  <a:pt x="2701" y="2650"/>
                </a:cubicBezTo>
                <a:lnTo>
                  <a:pt x="2501" y="2850"/>
                </a:lnTo>
                <a:cubicBezTo>
                  <a:pt x="2462" y="2889"/>
                  <a:pt x="2462" y="2952"/>
                  <a:pt x="2501" y="2991"/>
                </a:cubicBezTo>
                <a:close/>
                <a:moveTo>
                  <a:pt x="2847" y="2503"/>
                </a:moveTo>
                <a:cubicBezTo>
                  <a:pt x="2617" y="2350"/>
                  <a:pt x="2307" y="2413"/>
                  <a:pt x="2154" y="2644"/>
                </a:cubicBezTo>
                <a:cubicBezTo>
                  <a:pt x="2002" y="2874"/>
                  <a:pt x="2065" y="3184"/>
                  <a:pt x="2295" y="3337"/>
                </a:cubicBezTo>
                <a:cubicBezTo>
                  <a:pt x="2525" y="3489"/>
                  <a:pt x="2836" y="3426"/>
                  <a:pt x="2988" y="3196"/>
                </a:cubicBezTo>
                <a:cubicBezTo>
                  <a:pt x="3099" y="3028"/>
                  <a:pt x="3099" y="2811"/>
                  <a:pt x="2988" y="2644"/>
                </a:cubicBezTo>
                <a:lnTo>
                  <a:pt x="3462" y="2170"/>
                </a:lnTo>
                <a:cubicBezTo>
                  <a:pt x="3878" y="2663"/>
                  <a:pt x="3814" y="3400"/>
                  <a:pt x="3321" y="3815"/>
                </a:cubicBezTo>
                <a:cubicBezTo>
                  <a:pt x="2828" y="4231"/>
                  <a:pt x="2091" y="4168"/>
                  <a:pt x="1675" y="3674"/>
                </a:cubicBezTo>
                <a:cubicBezTo>
                  <a:pt x="1260" y="3181"/>
                  <a:pt x="1323" y="2444"/>
                  <a:pt x="1816" y="2029"/>
                </a:cubicBezTo>
                <a:cubicBezTo>
                  <a:pt x="2251" y="1662"/>
                  <a:pt x="2886" y="1662"/>
                  <a:pt x="3321" y="2029"/>
                </a:cubicBezTo>
                <a:lnTo>
                  <a:pt x="2847" y="2503"/>
                </a:lnTo>
                <a:close/>
                <a:moveTo>
                  <a:pt x="4063" y="1429"/>
                </a:moveTo>
                <a:lnTo>
                  <a:pt x="4049" y="1003"/>
                </a:lnTo>
                <a:lnTo>
                  <a:pt x="4719" y="333"/>
                </a:lnTo>
                <a:lnTo>
                  <a:pt x="4730" y="666"/>
                </a:lnTo>
                <a:cubicBezTo>
                  <a:pt x="4730" y="721"/>
                  <a:pt x="4775" y="766"/>
                  <a:pt x="4830" y="766"/>
                </a:cubicBezTo>
                <a:lnTo>
                  <a:pt x="5163" y="777"/>
                </a:lnTo>
                <a:lnTo>
                  <a:pt x="4489" y="1443"/>
                </a:lnTo>
                <a:lnTo>
                  <a:pt x="4063" y="1429"/>
                </a:lnTo>
                <a:close/>
              </a:path>
            </a:pathLst>
          </a:custGeom>
          <a:solidFill>
            <a:schemeClr val="tx1"/>
          </a:solidFill>
          <a:ln w="12700">
            <a:noFill/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271431" y="3068960"/>
            <a:ext cx="7836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latin typeface="Arial Black" panose="020B0A04020102020204" pitchFamily="34" charset="0"/>
              </a:rPr>
              <a:t>цель</a:t>
            </a:r>
          </a:p>
        </p:txBody>
      </p:sp>
      <p:pic>
        <p:nvPicPr>
          <p:cNvPr id="69" name="Picture 6" descr="http://irkobl.ru/sites/agroline/legal_base/norma%20exp/msh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862" y="1619642"/>
            <a:ext cx="668635" cy="69179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Прямоугольник 47"/>
          <p:cNvSpPr/>
          <p:nvPr/>
        </p:nvSpPr>
        <p:spPr>
          <a:xfrm>
            <a:off x="646530" y="294175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Кредитное решение</a:t>
            </a:r>
            <a:b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фермеров «Овердрафт»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33120" y="2775779"/>
            <a:ext cx="3312368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</a:rPr>
              <a:t>Покрытие кассовых разрывов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703649" y="1987332"/>
            <a:ext cx="2999532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</a:rPr>
              <a:t>Концепция внедрения целевого продуктового ряда и оптимизация кредитного процесса по продуктам для </a:t>
            </a:r>
            <a:r>
              <a:rPr lang="ru-RU" sz="1200" dirty="0" err="1">
                <a:solidFill>
                  <a:schemeClr val="bg1"/>
                </a:solidFill>
                <a:latin typeface="Arial" panose="020B0604020202020204" pitchFamily="34" charset="0"/>
              </a:rPr>
              <a:t>микробизнеса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982997" y="3573017"/>
            <a:ext cx="817227" cy="475253"/>
            <a:chOff x="633703" y="4595227"/>
            <a:chExt cx="817227" cy="475253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791277" y="4595227"/>
              <a:ext cx="475253" cy="475253"/>
              <a:chOff x="-588233" y="5080746"/>
              <a:chExt cx="475253" cy="475253"/>
            </a:xfrm>
          </p:grpSpPr>
          <p:sp>
            <p:nvSpPr>
              <p:cNvPr id="20" name="Овал 19"/>
              <p:cNvSpPr/>
              <p:nvPr/>
            </p:nvSpPr>
            <p:spPr>
              <a:xfrm>
                <a:off x="-588233" y="5080746"/>
                <a:ext cx="475253" cy="475253"/>
              </a:xfrm>
              <a:prstGeom prst="ellipse">
                <a:avLst/>
              </a:prstGeom>
              <a:solidFill>
                <a:srgbClr val="2B603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1" name="Group 411"/>
              <p:cNvGrpSpPr/>
              <p:nvPr/>
            </p:nvGrpSpPr>
            <p:grpSpPr>
              <a:xfrm>
                <a:off x="-470367" y="5183446"/>
                <a:ext cx="239520" cy="183160"/>
                <a:chOff x="3725863" y="1755775"/>
                <a:chExt cx="674688" cy="476251"/>
              </a:xfrm>
              <a:solidFill>
                <a:schemeClr val="bg1"/>
              </a:solidFill>
            </p:grpSpPr>
            <p:sp>
              <p:nvSpPr>
                <p:cNvPr id="23" name="Freeform 277"/>
                <p:cNvSpPr>
                  <a:spLocks noEditPoints="1"/>
                </p:cNvSpPr>
                <p:nvPr/>
              </p:nvSpPr>
              <p:spPr bwMode="auto">
                <a:xfrm>
                  <a:off x="3844926" y="1755775"/>
                  <a:ext cx="225425" cy="319088"/>
                </a:xfrm>
                <a:custGeom>
                  <a:avLst/>
                  <a:gdLst>
                    <a:gd name="T0" fmla="*/ 42 w 77"/>
                    <a:gd name="T1" fmla="*/ 109 h 109"/>
                    <a:gd name="T2" fmla="*/ 35 w 77"/>
                    <a:gd name="T3" fmla="*/ 109 h 109"/>
                    <a:gd name="T4" fmla="*/ 0 w 77"/>
                    <a:gd name="T5" fmla="*/ 74 h 109"/>
                    <a:gd name="T6" fmla="*/ 0 w 77"/>
                    <a:gd name="T7" fmla="*/ 36 h 109"/>
                    <a:gd name="T8" fmla="*/ 35 w 77"/>
                    <a:gd name="T9" fmla="*/ 0 h 109"/>
                    <a:gd name="T10" fmla="*/ 42 w 77"/>
                    <a:gd name="T11" fmla="*/ 0 h 109"/>
                    <a:gd name="T12" fmla="*/ 77 w 77"/>
                    <a:gd name="T13" fmla="*/ 36 h 109"/>
                    <a:gd name="T14" fmla="*/ 77 w 77"/>
                    <a:gd name="T15" fmla="*/ 74 h 109"/>
                    <a:gd name="T16" fmla="*/ 42 w 77"/>
                    <a:gd name="T17" fmla="*/ 109 h 109"/>
                    <a:gd name="T18" fmla="*/ 35 w 77"/>
                    <a:gd name="T19" fmla="*/ 12 h 109"/>
                    <a:gd name="T20" fmla="*/ 12 w 77"/>
                    <a:gd name="T21" fmla="*/ 36 h 109"/>
                    <a:gd name="T22" fmla="*/ 12 w 77"/>
                    <a:gd name="T23" fmla="*/ 74 h 109"/>
                    <a:gd name="T24" fmla="*/ 35 w 77"/>
                    <a:gd name="T25" fmla="*/ 97 h 109"/>
                    <a:gd name="T26" fmla="*/ 42 w 77"/>
                    <a:gd name="T27" fmla="*/ 97 h 109"/>
                    <a:gd name="T28" fmla="*/ 65 w 77"/>
                    <a:gd name="T29" fmla="*/ 74 h 109"/>
                    <a:gd name="T30" fmla="*/ 65 w 77"/>
                    <a:gd name="T31" fmla="*/ 36 h 109"/>
                    <a:gd name="T32" fmla="*/ 42 w 77"/>
                    <a:gd name="T33" fmla="*/ 12 h 109"/>
                    <a:gd name="T34" fmla="*/ 35 w 77"/>
                    <a:gd name="T35" fmla="*/ 12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7" h="109">
                      <a:moveTo>
                        <a:pt x="42" y="109"/>
                      </a:moveTo>
                      <a:cubicBezTo>
                        <a:pt x="35" y="109"/>
                        <a:pt x="35" y="109"/>
                        <a:pt x="35" y="109"/>
                      </a:cubicBezTo>
                      <a:cubicBezTo>
                        <a:pt x="16" y="109"/>
                        <a:pt x="0" y="93"/>
                        <a:pt x="0" y="74"/>
                      </a:cubicBezTo>
                      <a:cubicBezTo>
                        <a:pt x="0" y="36"/>
                        <a:pt x="0" y="36"/>
                        <a:pt x="0" y="36"/>
                      </a:cubicBezTo>
                      <a:cubicBezTo>
                        <a:pt x="0" y="16"/>
                        <a:pt x="16" y="0"/>
                        <a:pt x="35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61" y="0"/>
                        <a:pt x="77" y="16"/>
                        <a:pt x="77" y="36"/>
                      </a:cubicBezTo>
                      <a:cubicBezTo>
                        <a:pt x="77" y="74"/>
                        <a:pt x="77" y="74"/>
                        <a:pt x="77" y="74"/>
                      </a:cubicBezTo>
                      <a:cubicBezTo>
                        <a:pt x="77" y="93"/>
                        <a:pt x="61" y="109"/>
                        <a:pt x="42" y="109"/>
                      </a:cubicBezTo>
                      <a:close/>
                      <a:moveTo>
                        <a:pt x="35" y="12"/>
                      </a:moveTo>
                      <a:cubicBezTo>
                        <a:pt x="22" y="12"/>
                        <a:pt x="12" y="23"/>
                        <a:pt x="12" y="36"/>
                      </a:cubicBezTo>
                      <a:cubicBezTo>
                        <a:pt x="12" y="74"/>
                        <a:pt x="12" y="74"/>
                        <a:pt x="12" y="74"/>
                      </a:cubicBezTo>
                      <a:cubicBezTo>
                        <a:pt x="12" y="86"/>
                        <a:pt x="22" y="97"/>
                        <a:pt x="35" y="97"/>
                      </a:cubicBezTo>
                      <a:cubicBezTo>
                        <a:pt x="42" y="97"/>
                        <a:pt x="42" y="97"/>
                        <a:pt x="42" y="97"/>
                      </a:cubicBezTo>
                      <a:cubicBezTo>
                        <a:pt x="55" y="97"/>
                        <a:pt x="65" y="86"/>
                        <a:pt x="65" y="74"/>
                      </a:cubicBezTo>
                      <a:cubicBezTo>
                        <a:pt x="65" y="36"/>
                        <a:pt x="65" y="36"/>
                        <a:pt x="65" y="36"/>
                      </a:cubicBezTo>
                      <a:cubicBezTo>
                        <a:pt x="65" y="23"/>
                        <a:pt x="55" y="12"/>
                        <a:pt x="42" y="12"/>
                      </a:cubicBezTo>
                      <a:lnTo>
                        <a:pt x="35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" name="Freeform 278"/>
                <p:cNvSpPr>
                  <a:spLocks/>
                </p:cNvSpPr>
                <p:nvPr/>
              </p:nvSpPr>
              <p:spPr bwMode="auto">
                <a:xfrm>
                  <a:off x="3725863" y="2044700"/>
                  <a:ext cx="461963" cy="187325"/>
                </a:xfrm>
                <a:custGeom>
                  <a:avLst/>
                  <a:gdLst>
                    <a:gd name="T0" fmla="*/ 152 w 158"/>
                    <a:gd name="T1" fmla="*/ 64 h 64"/>
                    <a:gd name="T2" fmla="*/ 7 w 158"/>
                    <a:gd name="T3" fmla="*/ 64 h 64"/>
                    <a:gd name="T4" fmla="*/ 1 w 158"/>
                    <a:gd name="T5" fmla="*/ 58 h 64"/>
                    <a:gd name="T6" fmla="*/ 1 w 158"/>
                    <a:gd name="T7" fmla="*/ 45 h 64"/>
                    <a:gd name="T8" fmla="*/ 60 w 158"/>
                    <a:gd name="T9" fmla="*/ 14 h 64"/>
                    <a:gd name="T10" fmla="*/ 60 w 158"/>
                    <a:gd name="T11" fmla="*/ 6 h 64"/>
                    <a:gd name="T12" fmla="*/ 66 w 158"/>
                    <a:gd name="T13" fmla="*/ 0 h 64"/>
                    <a:gd name="T14" fmla="*/ 72 w 158"/>
                    <a:gd name="T15" fmla="*/ 6 h 64"/>
                    <a:gd name="T16" fmla="*/ 72 w 158"/>
                    <a:gd name="T17" fmla="*/ 19 h 64"/>
                    <a:gd name="T18" fmla="*/ 67 w 158"/>
                    <a:gd name="T19" fmla="*/ 25 h 64"/>
                    <a:gd name="T20" fmla="*/ 13 w 158"/>
                    <a:gd name="T21" fmla="*/ 45 h 64"/>
                    <a:gd name="T22" fmla="*/ 13 w 158"/>
                    <a:gd name="T23" fmla="*/ 52 h 64"/>
                    <a:gd name="T24" fmla="*/ 152 w 158"/>
                    <a:gd name="T25" fmla="*/ 52 h 64"/>
                    <a:gd name="T26" fmla="*/ 158 w 158"/>
                    <a:gd name="T27" fmla="*/ 58 h 64"/>
                    <a:gd name="T28" fmla="*/ 152 w 158"/>
                    <a:gd name="T29" fmla="*/ 64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58" h="64">
                      <a:moveTo>
                        <a:pt x="152" y="64"/>
                      </a:moveTo>
                      <a:cubicBezTo>
                        <a:pt x="7" y="64"/>
                        <a:pt x="7" y="64"/>
                        <a:pt x="7" y="64"/>
                      </a:cubicBezTo>
                      <a:cubicBezTo>
                        <a:pt x="3" y="64"/>
                        <a:pt x="1" y="62"/>
                        <a:pt x="1" y="58"/>
                      </a:cubicBezTo>
                      <a:cubicBezTo>
                        <a:pt x="1" y="45"/>
                        <a:pt x="1" y="45"/>
                        <a:pt x="1" y="45"/>
                      </a:cubicBezTo>
                      <a:cubicBezTo>
                        <a:pt x="0" y="31"/>
                        <a:pt x="32" y="21"/>
                        <a:pt x="60" y="14"/>
                      </a:cubicBezTo>
                      <a:cubicBezTo>
                        <a:pt x="60" y="6"/>
                        <a:pt x="60" y="6"/>
                        <a:pt x="60" y="6"/>
                      </a:cubicBezTo>
                      <a:cubicBezTo>
                        <a:pt x="60" y="2"/>
                        <a:pt x="63" y="0"/>
                        <a:pt x="66" y="0"/>
                      </a:cubicBezTo>
                      <a:cubicBezTo>
                        <a:pt x="69" y="0"/>
                        <a:pt x="72" y="2"/>
                        <a:pt x="72" y="6"/>
                      </a:cubicBezTo>
                      <a:cubicBezTo>
                        <a:pt x="72" y="19"/>
                        <a:pt x="72" y="19"/>
                        <a:pt x="72" y="19"/>
                      </a:cubicBezTo>
                      <a:cubicBezTo>
                        <a:pt x="72" y="22"/>
                        <a:pt x="70" y="24"/>
                        <a:pt x="67" y="25"/>
                      </a:cubicBezTo>
                      <a:cubicBezTo>
                        <a:pt x="41" y="31"/>
                        <a:pt x="15" y="40"/>
                        <a:pt x="13" y="45"/>
                      </a:cubicBezTo>
                      <a:cubicBezTo>
                        <a:pt x="13" y="52"/>
                        <a:pt x="13" y="52"/>
                        <a:pt x="13" y="52"/>
                      </a:cubicBezTo>
                      <a:cubicBezTo>
                        <a:pt x="152" y="52"/>
                        <a:pt x="152" y="52"/>
                        <a:pt x="152" y="52"/>
                      </a:cubicBezTo>
                      <a:cubicBezTo>
                        <a:pt x="156" y="52"/>
                        <a:pt x="158" y="55"/>
                        <a:pt x="158" y="58"/>
                      </a:cubicBezTo>
                      <a:cubicBezTo>
                        <a:pt x="158" y="62"/>
                        <a:pt x="156" y="64"/>
                        <a:pt x="152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" name="Freeform 279"/>
                <p:cNvSpPr>
                  <a:spLocks/>
                </p:cNvSpPr>
                <p:nvPr/>
              </p:nvSpPr>
              <p:spPr bwMode="auto">
                <a:xfrm>
                  <a:off x="3979863" y="2041525"/>
                  <a:ext cx="209550" cy="190500"/>
                </a:xfrm>
                <a:custGeom>
                  <a:avLst/>
                  <a:gdLst>
                    <a:gd name="T0" fmla="*/ 65 w 72"/>
                    <a:gd name="T1" fmla="*/ 65 h 65"/>
                    <a:gd name="T2" fmla="*/ 59 w 72"/>
                    <a:gd name="T3" fmla="*/ 59 h 65"/>
                    <a:gd name="T4" fmla="*/ 59 w 72"/>
                    <a:gd name="T5" fmla="*/ 46 h 65"/>
                    <a:gd name="T6" fmla="*/ 5 w 72"/>
                    <a:gd name="T7" fmla="*/ 26 h 65"/>
                    <a:gd name="T8" fmla="*/ 0 w 72"/>
                    <a:gd name="T9" fmla="*/ 20 h 65"/>
                    <a:gd name="T10" fmla="*/ 0 w 72"/>
                    <a:gd name="T11" fmla="*/ 6 h 65"/>
                    <a:gd name="T12" fmla="*/ 6 w 72"/>
                    <a:gd name="T13" fmla="*/ 0 h 65"/>
                    <a:gd name="T14" fmla="*/ 12 w 72"/>
                    <a:gd name="T15" fmla="*/ 6 h 65"/>
                    <a:gd name="T16" fmla="*/ 12 w 72"/>
                    <a:gd name="T17" fmla="*/ 15 h 65"/>
                    <a:gd name="T18" fmla="*/ 71 w 72"/>
                    <a:gd name="T19" fmla="*/ 47 h 65"/>
                    <a:gd name="T20" fmla="*/ 71 w 72"/>
                    <a:gd name="T21" fmla="*/ 59 h 65"/>
                    <a:gd name="T22" fmla="*/ 65 w 72"/>
                    <a:gd name="T23" fmla="*/ 65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2" h="65">
                      <a:moveTo>
                        <a:pt x="65" y="65"/>
                      </a:moveTo>
                      <a:cubicBezTo>
                        <a:pt x="62" y="65"/>
                        <a:pt x="59" y="63"/>
                        <a:pt x="59" y="59"/>
                      </a:cubicBezTo>
                      <a:cubicBezTo>
                        <a:pt x="59" y="46"/>
                        <a:pt x="59" y="46"/>
                        <a:pt x="59" y="46"/>
                      </a:cubicBezTo>
                      <a:cubicBezTo>
                        <a:pt x="57" y="41"/>
                        <a:pt x="31" y="32"/>
                        <a:pt x="5" y="26"/>
                      </a:cubicBezTo>
                      <a:cubicBezTo>
                        <a:pt x="2" y="25"/>
                        <a:pt x="0" y="23"/>
                        <a:pt x="0" y="20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" y="0"/>
                        <a:pt x="12" y="3"/>
                        <a:pt x="12" y="6"/>
                      </a:cubicBezTo>
                      <a:cubicBezTo>
                        <a:pt x="12" y="15"/>
                        <a:pt x="12" y="15"/>
                        <a:pt x="12" y="15"/>
                      </a:cubicBezTo>
                      <a:cubicBezTo>
                        <a:pt x="40" y="22"/>
                        <a:pt x="72" y="32"/>
                        <a:pt x="71" y="47"/>
                      </a:cubicBezTo>
                      <a:cubicBezTo>
                        <a:pt x="71" y="59"/>
                        <a:pt x="71" y="59"/>
                        <a:pt x="71" y="59"/>
                      </a:cubicBezTo>
                      <a:cubicBezTo>
                        <a:pt x="71" y="63"/>
                        <a:pt x="69" y="65"/>
                        <a:pt x="65" y="6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" name="Freeform 280"/>
                <p:cNvSpPr>
                  <a:spLocks noEditPoints="1"/>
                </p:cNvSpPr>
                <p:nvPr/>
              </p:nvSpPr>
              <p:spPr bwMode="auto">
                <a:xfrm>
                  <a:off x="4116388" y="1843088"/>
                  <a:ext cx="187325" cy="263525"/>
                </a:xfrm>
                <a:custGeom>
                  <a:avLst/>
                  <a:gdLst>
                    <a:gd name="T0" fmla="*/ 35 w 64"/>
                    <a:gd name="T1" fmla="*/ 90 h 90"/>
                    <a:gd name="T2" fmla="*/ 30 w 64"/>
                    <a:gd name="T3" fmla="*/ 90 h 90"/>
                    <a:gd name="T4" fmla="*/ 0 w 64"/>
                    <a:gd name="T5" fmla="*/ 60 h 90"/>
                    <a:gd name="T6" fmla="*/ 0 w 64"/>
                    <a:gd name="T7" fmla="*/ 30 h 90"/>
                    <a:gd name="T8" fmla="*/ 30 w 64"/>
                    <a:gd name="T9" fmla="*/ 0 h 90"/>
                    <a:gd name="T10" fmla="*/ 35 w 64"/>
                    <a:gd name="T11" fmla="*/ 0 h 90"/>
                    <a:gd name="T12" fmla="*/ 64 w 64"/>
                    <a:gd name="T13" fmla="*/ 30 h 90"/>
                    <a:gd name="T14" fmla="*/ 64 w 64"/>
                    <a:gd name="T15" fmla="*/ 60 h 90"/>
                    <a:gd name="T16" fmla="*/ 35 w 64"/>
                    <a:gd name="T17" fmla="*/ 90 h 90"/>
                    <a:gd name="T18" fmla="*/ 30 w 64"/>
                    <a:gd name="T19" fmla="*/ 12 h 90"/>
                    <a:gd name="T20" fmla="*/ 12 w 64"/>
                    <a:gd name="T21" fmla="*/ 30 h 90"/>
                    <a:gd name="T22" fmla="*/ 12 w 64"/>
                    <a:gd name="T23" fmla="*/ 60 h 90"/>
                    <a:gd name="T24" fmla="*/ 30 w 64"/>
                    <a:gd name="T25" fmla="*/ 78 h 90"/>
                    <a:gd name="T26" fmla="*/ 35 w 64"/>
                    <a:gd name="T27" fmla="*/ 78 h 90"/>
                    <a:gd name="T28" fmla="*/ 52 w 64"/>
                    <a:gd name="T29" fmla="*/ 60 h 90"/>
                    <a:gd name="T30" fmla="*/ 52 w 64"/>
                    <a:gd name="T31" fmla="*/ 30 h 90"/>
                    <a:gd name="T32" fmla="*/ 35 w 64"/>
                    <a:gd name="T33" fmla="*/ 12 h 90"/>
                    <a:gd name="T34" fmla="*/ 30 w 64"/>
                    <a:gd name="T35" fmla="*/ 12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64" h="90">
                      <a:moveTo>
                        <a:pt x="35" y="90"/>
                      </a:moveTo>
                      <a:cubicBezTo>
                        <a:pt x="30" y="90"/>
                        <a:pt x="30" y="90"/>
                        <a:pt x="30" y="90"/>
                      </a:cubicBezTo>
                      <a:cubicBezTo>
                        <a:pt x="13" y="90"/>
                        <a:pt x="0" y="76"/>
                        <a:pt x="0" y="60"/>
                      </a:cubicBezTo>
                      <a:cubicBezTo>
                        <a:pt x="0" y="30"/>
                        <a:pt x="0" y="30"/>
                        <a:pt x="0" y="30"/>
                      </a:cubicBezTo>
                      <a:cubicBezTo>
                        <a:pt x="0" y="14"/>
                        <a:pt x="13" y="0"/>
                        <a:pt x="30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51" y="0"/>
                        <a:pt x="64" y="14"/>
                        <a:pt x="64" y="30"/>
                      </a:cubicBezTo>
                      <a:cubicBezTo>
                        <a:pt x="64" y="60"/>
                        <a:pt x="64" y="60"/>
                        <a:pt x="64" y="60"/>
                      </a:cubicBezTo>
                      <a:cubicBezTo>
                        <a:pt x="64" y="76"/>
                        <a:pt x="51" y="90"/>
                        <a:pt x="35" y="90"/>
                      </a:cubicBezTo>
                      <a:close/>
                      <a:moveTo>
                        <a:pt x="30" y="12"/>
                      </a:moveTo>
                      <a:cubicBezTo>
                        <a:pt x="20" y="12"/>
                        <a:pt x="12" y="20"/>
                        <a:pt x="12" y="30"/>
                      </a:cubicBezTo>
                      <a:cubicBezTo>
                        <a:pt x="12" y="60"/>
                        <a:pt x="12" y="60"/>
                        <a:pt x="12" y="60"/>
                      </a:cubicBezTo>
                      <a:cubicBezTo>
                        <a:pt x="12" y="70"/>
                        <a:pt x="20" y="78"/>
                        <a:pt x="30" y="78"/>
                      </a:cubicBezTo>
                      <a:cubicBezTo>
                        <a:pt x="35" y="78"/>
                        <a:pt x="35" y="78"/>
                        <a:pt x="35" y="78"/>
                      </a:cubicBezTo>
                      <a:cubicBezTo>
                        <a:pt x="45" y="78"/>
                        <a:pt x="52" y="70"/>
                        <a:pt x="52" y="60"/>
                      </a:cubicBezTo>
                      <a:cubicBezTo>
                        <a:pt x="52" y="30"/>
                        <a:pt x="52" y="30"/>
                        <a:pt x="52" y="30"/>
                      </a:cubicBezTo>
                      <a:cubicBezTo>
                        <a:pt x="52" y="20"/>
                        <a:pt x="45" y="12"/>
                        <a:pt x="35" y="12"/>
                      </a:cubicBezTo>
                      <a:lnTo>
                        <a:pt x="30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" name="Freeform 281"/>
                <p:cNvSpPr>
                  <a:spLocks/>
                </p:cNvSpPr>
                <p:nvPr/>
              </p:nvSpPr>
              <p:spPr bwMode="auto">
                <a:xfrm>
                  <a:off x="4164013" y="2074863"/>
                  <a:ext cx="34925" cy="66675"/>
                </a:xfrm>
                <a:custGeom>
                  <a:avLst/>
                  <a:gdLst>
                    <a:gd name="T0" fmla="*/ 6 w 12"/>
                    <a:gd name="T1" fmla="*/ 23 h 23"/>
                    <a:gd name="T2" fmla="*/ 0 w 12"/>
                    <a:gd name="T3" fmla="*/ 17 h 23"/>
                    <a:gd name="T4" fmla="*/ 0 w 12"/>
                    <a:gd name="T5" fmla="*/ 6 h 23"/>
                    <a:gd name="T6" fmla="*/ 6 w 12"/>
                    <a:gd name="T7" fmla="*/ 0 h 23"/>
                    <a:gd name="T8" fmla="*/ 12 w 12"/>
                    <a:gd name="T9" fmla="*/ 6 h 23"/>
                    <a:gd name="T10" fmla="*/ 12 w 12"/>
                    <a:gd name="T11" fmla="*/ 17 h 23"/>
                    <a:gd name="T12" fmla="*/ 6 w 12"/>
                    <a:gd name="T13" fmla="*/ 2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" h="23">
                      <a:moveTo>
                        <a:pt x="6" y="23"/>
                      </a:moveTo>
                      <a:cubicBezTo>
                        <a:pt x="2" y="23"/>
                        <a:pt x="0" y="20"/>
                        <a:pt x="0" y="17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2" y="0"/>
                        <a:pt x="6" y="0"/>
                      </a:cubicBezTo>
                      <a:cubicBezTo>
                        <a:pt x="9" y="0"/>
                        <a:pt x="12" y="3"/>
                        <a:pt x="12" y="6"/>
                      </a:cubicBezTo>
                      <a:cubicBezTo>
                        <a:pt x="12" y="17"/>
                        <a:pt x="12" y="17"/>
                        <a:pt x="12" y="17"/>
                      </a:cubicBezTo>
                      <a:cubicBezTo>
                        <a:pt x="12" y="20"/>
                        <a:pt x="9" y="23"/>
                        <a:pt x="6" y="2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" name="Freeform 282"/>
                <p:cNvSpPr>
                  <a:spLocks/>
                </p:cNvSpPr>
                <p:nvPr/>
              </p:nvSpPr>
              <p:spPr bwMode="auto">
                <a:xfrm>
                  <a:off x="4227513" y="2197100"/>
                  <a:ext cx="173038" cy="34925"/>
                </a:xfrm>
                <a:custGeom>
                  <a:avLst/>
                  <a:gdLst>
                    <a:gd name="T0" fmla="*/ 53 w 59"/>
                    <a:gd name="T1" fmla="*/ 12 h 12"/>
                    <a:gd name="T2" fmla="*/ 6 w 59"/>
                    <a:gd name="T3" fmla="*/ 12 h 12"/>
                    <a:gd name="T4" fmla="*/ 0 w 59"/>
                    <a:gd name="T5" fmla="*/ 6 h 12"/>
                    <a:gd name="T6" fmla="*/ 6 w 59"/>
                    <a:gd name="T7" fmla="*/ 0 h 12"/>
                    <a:gd name="T8" fmla="*/ 53 w 59"/>
                    <a:gd name="T9" fmla="*/ 0 h 12"/>
                    <a:gd name="T10" fmla="*/ 59 w 59"/>
                    <a:gd name="T11" fmla="*/ 6 h 12"/>
                    <a:gd name="T12" fmla="*/ 53 w 59"/>
                    <a:gd name="T13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9" h="12">
                      <a:moveTo>
                        <a:pt x="53" y="12"/>
                      </a:moveTo>
                      <a:cubicBezTo>
                        <a:pt x="6" y="12"/>
                        <a:pt x="6" y="12"/>
                        <a:pt x="6" y="12"/>
                      </a:cubicBezTo>
                      <a:cubicBezTo>
                        <a:pt x="3" y="12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56" y="0"/>
                        <a:pt x="59" y="3"/>
                        <a:pt x="59" y="6"/>
                      </a:cubicBezTo>
                      <a:cubicBezTo>
                        <a:pt x="59" y="10"/>
                        <a:pt x="56" y="12"/>
                        <a:pt x="53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" name="Freeform 283"/>
                <p:cNvSpPr>
                  <a:spLocks/>
                </p:cNvSpPr>
                <p:nvPr/>
              </p:nvSpPr>
              <p:spPr bwMode="auto">
                <a:xfrm>
                  <a:off x="4225926" y="2074863"/>
                  <a:ext cx="174625" cy="157163"/>
                </a:xfrm>
                <a:custGeom>
                  <a:avLst/>
                  <a:gdLst>
                    <a:gd name="T0" fmla="*/ 54 w 60"/>
                    <a:gd name="T1" fmla="*/ 54 h 54"/>
                    <a:gd name="T2" fmla="*/ 48 w 60"/>
                    <a:gd name="T3" fmla="*/ 48 h 54"/>
                    <a:gd name="T4" fmla="*/ 48 w 60"/>
                    <a:gd name="T5" fmla="*/ 38 h 54"/>
                    <a:gd name="T6" fmla="*/ 5 w 60"/>
                    <a:gd name="T7" fmla="*/ 23 h 54"/>
                    <a:gd name="T8" fmla="*/ 0 w 60"/>
                    <a:gd name="T9" fmla="*/ 17 h 54"/>
                    <a:gd name="T10" fmla="*/ 0 w 60"/>
                    <a:gd name="T11" fmla="*/ 6 h 54"/>
                    <a:gd name="T12" fmla="*/ 6 w 60"/>
                    <a:gd name="T13" fmla="*/ 0 h 54"/>
                    <a:gd name="T14" fmla="*/ 12 w 60"/>
                    <a:gd name="T15" fmla="*/ 6 h 54"/>
                    <a:gd name="T16" fmla="*/ 12 w 60"/>
                    <a:gd name="T17" fmla="*/ 12 h 54"/>
                    <a:gd name="T18" fmla="*/ 60 w 60"/>
                    <a:gd name="T19" fmla="*/ 38 h 54"/>
                    <a:gd name="T20" fmla="*/ 60 w 60"/>
                    <a:gd name="T21" fmla="*/ 48 h 54"/>
                    <a:gd name="T22" fmla="*/ 54 w 60"/>
                    <a:gd name="T23" fmla="*/ 54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0" h="54">
                      <a:moveTo>
                        <a:pt x="54" y="54"/>
                      </a:moveTo>
                      <a:cubicBezTo>
                        <a:pt x="50" y="54"/>
                        <a:pt x="48" y="52"/>
                        <a:pt x="48" y="48"/>
                      </a:cubicBezTo>
                      <a:cubicBezTo>
                        <a:pt x="48" y="38"/>
                        <a:pt x="48" y="38"/>
                        <a:pt x="48" y="38"/>
                      </a:cubicBezTo>
                      <a:cubicBezTo>
                        <a:pt x="45" y="34"/>
                        <a:pt x="25" y="27"/>
                        <a:pt x="5" y="23"/>
                      </a:cubicBezTo>
                      <a:cubicBezTo>
                        <a:pt x="2" y="22"/>
                        <a:pt x="0" y="20"/>
                        <a:pt x="0" y="17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"/>
                        <a:pt x="3" y="0"/>
                        <a:pt x="6" y="0"/>
                      </a:cubicBezTo>
                      <a:cubicBezTo>
                        <a:pt x="9" y="0"/>
                        <a:pt x="12" y="2"/>
                        <a:pt x="12" y="6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44" y="20"/>
                        <a:pt x="60" y="28"/>
                        <a:pt x="60" y="38"/>
                      </a:cubicBezTo>
                      <a:cubicBezTo>
                        <a:pt x="60" y="48"/>
                        <a:pt x="60" y="48"/>
                        <a:pt x="60" y="48"/>
                      </a:cubicBezTo>
                      <a:cubicBezTo>
                        <a:pt x="60" y="52"/>
                        <a:pt x="57" y="54"/>
                        <a:pt x="54" y="5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533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19" name="Прямоугольник 18"/>
            <p:cNvSpPr/>
            <p:nvPr/>
          </p:nvSpPr>
          <p:spPr>
            <a:xfrm>
              <a:off x="633703" y="4819920"/>
              <a:ext cx="817227" cy="2443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клиент</a:t>
              </a: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982997" y="4105876"/>
            <a:ext cx="817227" cy="475253"/>
            <a:chOff x="-792725" y="4047737"/>
            <a:chExt cx="817227" cy="475253"/>
          </a:xfrm>
        </p:grpSpPr>
        <p:sp>
          <p:nvSpPr>
            <p:cNvPr id="34" name="Овал 33"/>
            <p:cNvSpPr/>
            <p:nvPr/>
          </p:nvSpPr>
          <p:spPr>
            <a:xfrm>
              <a:off x="-624029" y="4047737"/>
              <a:ext cx="475253" cy="475253"/>
            </a:xfrm>
            <a:prstGeom prst="ellipse">
              <a:avLst/>
            </a:prstGeom>
            <a:solidFill>
              <a:srgbClr val="2B60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-792725" y="4253256"/>
              <a:ext cx="817227" cy="2443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сумма</a:t>
              </a:r>
            </a:p>
          </p:txBody>
        </p:sp>
        <p:sp>
          <p:nvSpPr>
            <p:cNvPr id="36" name="Freeform 9"/>
            <p:cNvSpPr>
              <a:spLocks noEditPoints="1"/>
            </p:cNvSpPr>
            <p:nvPr/>
          </p:nvSpPr>
          <p:spPr bwMode="auto">
            <a:xfrm>
              <a:off x="-463612" y="4124529"/>
              <a:ext cx="164566" cy="173904"/>
            </a:xfrm>
            <a:custGeom>
              <a:avLst/>
              <a:gdLst>
                <a:gd name="T0" fmla="*/ 240 w 1477"/>
                <a:gd name="T1" fmla="*/ 188 h 1850"/>
                <a:gd name="T2" fmla="*/ 77 w 1477"/>
                <a:gd name="T3" fmla="*/ 577 h 1850"/>
                <a:gd name="T4" fmla="*/ 169 w 1477"/>
                <a:gd name="T5" fmla="*/ 970 h 1850"/>
                <a:gd name="T6" fmla="*/ 162 w 1477"/>
                <a:gd name="T7" fmla="*/ 1240 h 1850"/>
                <a:gd name="T8" fmla="*/ 0 w 1477"/>
                <a:gd name="T9" fmla="*/ 1631 h 1850"/>
                <a:gd name="T10" fmla="*/ 1243 w 1477"/>
                <a:gd name="T11" fmla="*/ 1396 h 1850"/>
                <a:gd name="T12" fmla="*/ 1399 w 1477"/>
                <a:gd name="T13" fmla="*/ 973 h 1850"/>
                <a:gd name="T14" fmla="*/ 1315 w 1477"/>
                <a:gd name="T15" fmla="*/ 611 h 1850"/>
                <a:gd name="T16" fmla="*/ 1472 w 1477"/>
                <a:gd name="T17" fmla="*/ 188 h 1850"/>
                <a:gd name="T18" fmla="*/ 386 w 1477"/>
                <a:gd name="T19" fmla="*/ 508 h 1850"/>
                <a:gd name="T20" fmla="*/ 271 w 1477"/>
                <a:gd name="T21" fmla="*/ 538 h 1850"/>
                <a:gd name="T22" fmla="*/ 693 w 1477"/>
                <a:gd name="T23" fmla="*/ 736 h 1850"/>
                <a:gd name="T24" fmla="*/ 477 w 1477"/>
                <a:gd name="T25" fmla="*/ 541 h 1850"/>
                <a:gd name="T26" fmla="*/ 598 w 1477"/>
                <a:gd name="T27" fmla="*/ 567 h 1850"/>
                <a:gd name="T28" fmla="*/ 689 w 1477"/>
                <a:gd name="T29" fmla="*/ 431 h 1850"/>
                <a:gd name="T30" fmla="*/ 689 w 1477"/>
                <a:gd name="T31" fmla="*/ 579 h 1850"/>
                <a:gd name="T32" fmla="*/ 1023 w 1477"/>
                <a:gd name="T33" fmla="*/ 431 h 1850"/>
                <a:gd name="T34" fmla="*/ 1163 w 1477"/>
                <a:gd name="T35" fmla="*/ 897 h 1850"/>
                <a:gd name="T36" fmla="*/ 1224 w 1477"/>
                <a:gd name="T37" fmla="*/ 846 h 1850"/>
                <a:gd name="T38" fmla="*/ 1113 w 1477"/>
                <a:gd name="T39" fmla="*/ 567 h 1850"/>
                <a:gd name="T40" fmla="*/ 1235 w 1477"/>
                <a:gd name="T41" fmla="*/ 541 h 1850"/>
                <a:gd name="T42" fmla="*/ 951 w 1477"/>
                <a:gd name="T43" fmla="*/ 956 h 1850"/>
                <a:gd name="T44" fmla="*/ 860 w 1477"/>
                <a:gd name="T45" fmla="*/ 820 h 1850"/>
                <a:gd name="T46" fmla="*/ 739 w 1477"/>
                <a:gd name="T47" fmla="*/ 826 h 1850"/>
                <a:gd name="T48" fmla="*/ 648 w 1477"/>
                <a:gd name="T49" fmla="*/ 974 h 1850"/>
                <a:gd name="T50" fmla="*/ 648 w 1477"/>
                <a:gd name="T51" fmla="*/ 826 h 1850"/>
                <a:gd name="T52" fmla="*/ 314 w 1477"/>
                <a:gd name="T53" fmla="*/ 930 h 1850"/>
                <a:gd name="T54" fmla="*/ 163 w 1477"/>
                <a:gd name="T55" fmla="*/ 729 h 1850"/>
                <a:gd name="T56" fmla="*/ 163 w 1477"/>
                <a:gd name="T57" fmla="*/ 846 h 1850"/>
                <a:gd name="T58" fmla="*/ 314 w 1477"/>
                <a:gd name="T59" fmla="*/ 1154 h 1850"/>
                <a:gd name="T60" fmla="*/ 253 w 1477"/>
                <a:gd name="T61" fmla="*/ 1126 h 1850"/>
                <a:gd name="T62" fmla="*/ 91 w 1477"/>
                <a:gd name="T63" fmla="*/ 1514 h 1850"/>
                <a:gd name="T64" fmla="*/ 364 w 1477"/>
                <a:gd name="T65" fmla="*/ 1741 h 1850"/>
                <a:gd name="T66" fmla="*/ 364 w 1477"/>
                <a:gd name="T67" fmla="*/ 1594 h 1850"/>
                <a:gd name="T68" fmla="*/ 454 w 1477"/>
                <a:gd name="T69" fmla="*/ 1752 h 1850"/>
                <a:gd name="T70" fmla="*/ 576 w 1477"/>
                <a:gd name="T71" fmla="*/ 1759 h 1850"/>
                <a:gd name="T72" fmla="*/ 784 w 1477"/>
                <a:gd name="T73" fmla="*/ 1462 h 1850"/>
                <a:gd name="T74" fmla="*/ 91 w 1477"/>
                <a:gd name="T75" fmla="*/ 1393 h 1850"/>
                <a:gd name="T76" fmla="*/ 526 w 1477"/>
                <a:gd name="T77" fmla="*/ 1206 h 1850"/>
                <a:gd name="T78" fmla="*/ 617 w 1477"/>
                <a:gd name="T79" fmla="*/ 1364 h 1850"/>
                <a:gd name="T80" fmla="*/ 738 w 1477"/>
                <a:gd name="T81" fmla="*/ 1370 h 1850"/>
                <a:gd name="T82" fmla="*/ 829 w 1477"/>
                <a:gd name="T83" fmla="*/ 1223 h 1850"/>
                <a:gd name="T84" fmla="*/ 829 w 1477"/>
                <a:gd name="T85" fmla="*/ 1370 h 1850"/>
                <a:gd name="T86" fmla="*/ 667 w 1477"/>
                <a:gd name="T87" fmla="*/ 1611 h 1850"/>
                <a:gd name="T88" fmla="*/ 1000 w 1477"/>
                <a:gd name="T89" fmla="*/ 1715 h 1850"/>
                <a:gd name="T90" fmla="*/ 1000 w 1477"/>
                <a:gd name="T91" fmla="*/ 1571 h 1850"/>
                <a:gd name="T92" fmla="*/ 1091 w 1477"/>
                <a:gd name="T93" fmla="*/ 1682 h 1850"/>
                <a:gd name="T94" fmla="*/ 1152 w 1477"/>
                <a:gd name="T95" fmla="*/ 1631 h 1850"/>
                <a:gd name="T96" fmla="*/ 1041 w 1477"/>
                <a:gd name="T97" fmla="*/ 1206 h 1850"/>
                <a:gd name="T98" fmla="*/ 1314 w 1477"/>
                <a:gd name="T99" fmla="*/ 1243 h 1850"/>
                <a:gd name="T100" fmla="*/ 1314 w 1477"/>
                <a:gd name="T101" fmla="*/ 1126 h 1850"/>
                <a:gd name="T102" fmla="*/ 254 w 1477"/>
                <a:gd name="T103" fmla="*/ 1006 h 1850"/>
                <a:gd name="T104" fmla="*/ 1314 w 1477"/>
                <a:gd name="T105" fmla="*/ 1005 h 1850"/>
                <a:gd name="T106" fmla="*/ 1326 w 1477"/>
                <a:gd name="T107" fmla="*/ 508 h 1850"/>
                <a:gd name="T108" fmla="*/ 1386 w 1477"/>
                <a:gd name="T109" fmla="*/ 458 h 1850"/>
                <a:gd name="T110" fmla="*/ 856 w 1477"/>
                <a:gd name="T111" fmla="*/ 91 h 1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77" h="1850">
                  <a:moveTo>
                    <a:pt x="1472" y="188"/>
                  </a:moveTo>
                  <a:cubicBezTo>
                    <a:pt x="1430" y="59"/>
                    <a:pt x="1133" y="0"/>
                    <a:pt x="856" y="0"/>
                  </a:cubicBezTo>
                  <a:cubicBezTo>
                    <a:pt x="578" y="0"/>
                    <a:pt x="282" y="59"/>
                    <a:pt x="240" y="188"/>
                  </a:cubicBezTo>
                  <a:cubicBezTo>
                    <a:pt x="237" y="194"/>
                    <a:pt x="234" y="201"/>
                    <a:pt x="234" y="208"/>
                  </a:cubicBezTo>
                  <a:cubicBezTo>
                    <a:pt x="234" y="455"/>
                    <a:pt x="234" y="455"/>
                    <a:pt x="234" y="455"/>
                  </a:cubicBezTo>
                  <a:cubicBezTo>
                    <a:pt x="131" y="493"/>
                    <a:pt x="90" y="538"/>
                    <a:pt x="77" y="577"/>
                  </a:cubicBezTo>
                  <a:cubicBezTo>
                    <a:pt x="74" y="583"/>
                    <a:pt x="72" y="590"/>
                    <a:pt x="72" y="597"/>
                  </a:cubicBezTo>
                  <a:cubicBezTo>
                    <a:pt x="72" y="846"/>
                    <a:pt x="72" y="846"/>
                    <a:pt x="72" y="846"/>
                  </a:cubicBezTo>
                  <a:cubicBezTo>
                    <a:pt x="72" y="897"/>
                    <a:pt x="109" y="938"/>
                    <a:pt x="169" y="970"/>
                  </a:cubicBezTo>
                  <a:cubicBezTo>
                    <a:pt x="168" y="971"/>
                    <a:pt x="168" y="972"/>
                    <a:pt x="168" y="973"/>
                  </a:cubicBezTo>
                  <a:cubicBezTo>
                    <a:pt x="164" y="980"/>
                    <a:pt x="162" y="986"/>
                    <a:pt x="162" y="993"/>
                  </a:cubicBezTo>
                  <a:cubicBezTo>
                    <a:pt x="162" y="1240"/>
                    <a:pt x="162" y="1240"/>
                    <a:pt x="162" y="1240"/>
                  </a:cubicBezTo>
                  <a:cubicBezTo>
                    <a:pt x="59" y="1278"/>
                    <a:pt x="18" y="1323"/>
                    <a:pt x="5" y="1362"/>
                  </a:cubicBezTo>
                  <a:cubicBezTo>
                    <a:pt x="2" y="1368"/>
                    <a:pt x="0" y="1375"/>
                    <a:pt x="0" y="1382"/>
                  </a:cubicBezTo>
                  <a:cubicBezTo>
                    <a:pt x="0" y="1631"/>
                    <a:pt x="0" y="1631"/>
                    <a:pt x="0" y="1631"/>
                  </a:cubicBezTo>
                  <a:cubicBezTo>
                    <a:pt x="0" y="1782"/>
                    <a:pt x="322" y="1850"/>
                    <a:pt x="621" y="1850"/>
                  </a:cubicBezTo>
                  <a:cubicBezTo>
                    <a:pt x="920" y="1850"/>
                    <a:pt x="1243" y="1782"/>
                    <a:pt x="1243" y="1631"/>
                  </a:cubicBezTo>
                  <a:cubicBezTo>
                    <a:pt x="1243" y="1396"/>
                    <a:pt x="1243" y="1396"/>
                    <a:pt x="1243" y="1396"/>
                  </a:cubicBezTo>
                  <a:cubicBezTo>
                    <a:pt x="1340" y="1361"/>
                    <a:pt x="1405" y="1310"/>
                    <a:pt x="1405" y="1243"/>
                  </a:cubicBezTo>
                  <a:cubicBezTo>
                    <a:pt x="1405" y="993"/>
                    <a:pt x="1405" y="993"/>
                    <a:pt x="1405" y="993"/>
                  </a:cubicBezTo>
                  <a:cubicBezTo>
                    <a:pt x="1405" y="986"/>
                    <a:pt x="1403" y="979"/>
                    <a:pt x="1399" y="973"/>
                  </a:cubicBezTo>
                  <a:cubicBezTo>
                    <a:pt x="1388" y="938"/>
                    <a:pt x="1358" y="907"/>
                    <a:pt x="1308" y="880"/>
                  </a:cubicBezTo>
                  <a:cubicBezTo>
                    <a:pt x="1312" y="869"/>
                    <a:pt x="1315" y="858"/>
                    <a:pt x="1315" y="846"/>
                  </a:cubicBezTo>
                  <a:cubicBezTo>
                    <a:pt x="1315" y="611"/>
                    <a:pt x="1315" y="611"/>
                    <a:pt x="1315" y="611"/>
                  </a:cubicBezTo>
                  <a:cubicBezTo>
                    <a:pt x="1413" y="576"/>
                    <a:pt x="1477" y="525"/>
                    <a:pt x="1477" y="458"/>
                  </a:cubicBezTo>
                  <a:cubicBezTo>
                    <a:pt x="1477" y="208"/>
                    <a:pt x="1477" y="208"/>
                    <a:pt x="1477" y="208"/>
                  </a:cubicBezTo>
                  <a:cubicBezTo>
                    <a:pt x="1477" y="201"/>
                    <a:pt x="1475" y="194"/>
                    <a:pt x="1472" y="188"/>
                  </a:cubicBezTo>
                  <a:close/>
                  <a:moveTo>
                    <a:pt x="325" y="341"/>
                  </a:moveTo>
                  <a:cubicBezTo>
                    <a:pt x="343" y="351"/>
                    <a:pt x="364" y="361"/>
                    <a:pt x="386" y="369"/>
                  </a:cubicBezTo>
                  <a:cubicBezTo>
                    <a:pt x="386" y="508"/>
                    <a:pt x="386" y="508"/>
                    <a:pt x="386" y="508"/>
                  </a:cubicBezTo>
                  <a:cubicBezTo>
                    <a:pt x="346" y="489"/>
                    <a:pt x="325" y="471"/>
                    <a:pt x="325" y="458"/>
                  </a:cubicBezTo>
                  <a:lnTo>
                    <a:pt x="325" y="341"/>
                  </a:lnTo>
                  <a:close/>
                  <a:moveTo>
                    <a:pt x="271" y="538"/>
                  </a:moveTo>
                  <a:cubicBezTo>
                    <a:pt x="363" y="633"/>
                    <a:pt x="616" y="677"/>
                    <a:pt x="856" y="677"/>
                  </a:cubicBezTo>
                  <a:cubicBezTo>
                    <a:pt x="969" y="677"/>
                    <a:pt x="1085" y="667"/>
                    <a:pt x="1186" y="647"/>
                  </a:cubicBezTo>
                  <a:cubicBezTo>
                    <a:pt x="1116" y="688"/>
                    <a:pt x="951" y="736"/>
                    <a:pt x="693" y="736"/>
                  </a:cubicBezTo>
                  <a:cubicBezTo>
                    <a:pt x="343" y="736"/>
                    <a:pt x="163" y="646"/>
                    <a:pt x="163" y="608"/>
                  </a:cubicBezTo>
                  <a:cubicBezTo>
                    <a:pt x="163" y="599"/>
                    <a:pt x="184" y="569"/>
                    <a:pt x="271" y="538"/>
                  </a:cubicBezTo>
                  <a:close/>
                  <a:moveTo>
                    <a:pt x="477" y="541"/>
                  </a:moveTo>
                  <a:cubicBezTo>
                    <a:pt x="477" y="397"/>
                    <a:pt x="477" y="397"/>
                    <a:pt x="477" y="397"/>
                  </a:cubicBezTo>
                  <a:cubicBezTo>
                    <a:pt x="515" y="407"/>
                    <a:pt x="556" y="415"/>
                    <a:pt x="598" y="421"/>
                  </a:cubicBezTo>
                  <a:cubicBezTo>
                    <a:pt x="598" y="567"/>
                    <a:pt x="598" y="567"/>
                    <a:pt x="598" y="567"/>
                  </a:cubicBezTo>
                  <a:cubicBezTo>
                    <a:pt x="552" y="560"/>
                    <a:pt x="511" y="551"/>
                    <a:pt x="477" y="541"/>
                  </a:cubicBezTo>
                  <a:close/>
                  <a:moveTo>
                    <a:pt x="689" y="579"/>
                  </a:moveTo>
                  <a:cubicBezTo>
                    <a:pt x="689" y="431"/>
                    <a:pt x="689" y="431"/>
                    <a:pt x="689" y="431"/>
                  </a:cubicBezTo>
                  <a:cubicBezTo>
                    <a:pt x="729" y="435"/>
                    <a:pt x="770" y="437"/>
                    <a:pt x="811" y="438"/>
                  </a:cubicBezTo>
                  <a:cubicBezTo>
                    <a:pt x="811" y="585"/>
                    <a:pt x="811" y="585"/>
                    <a:pt x="811" y="585"/>
                  </a:cubicBezTo>
                  <a:cubicBezTo>
                    <a:pt x="767" y="584"/>
                    <a:pt x="726" y="582"/>
                    <a:pt x="689" y="579"/>
                  </a:cubicBezTo>
                  <a:close/>
                  <a:moveTo>
                    <a:pt x="901" y="585"/>
                  </a:moveTo>
                  <a:cubicBezTo>
                    <a:pt x="901" y="438"/>
                    <a:pt x="901" y="438"/>
                    <a:pt x="901" y="438"/>
                  </a:cubicBezTo>
                  <a:cubicBezTo>
                    <a:pt x="942" y="437"/>
                    <a:pt x="983" y="435"/>
                    <a:pt x="1023" y="431"/>
                  </a:cubicBezTo>
                  <a:cubicBezTo>
                    <a:pt x="1023" y="579"/>
                    <a:pt x="1023" y="579"/>
                    <a:pt x="1023" y="579"/>
                  </a:cubicBezTo>
                  <a:cubicBezTo>
                    <a:pt x="985" y="582"/>
                    <a:pt x="945" y="584"/>
                    <a:pt x="901" y="585"/>
                  </a:cubicBezTo>
                  <a:close/>
                  <a:moveTo>
                    <a:pt x="1163" y="897"/>
                  </a:moveTo>
                  <a:cubicBezTo>
                    <a:pt x="1163" y="758"/>
                    <a:pt x="1163" y="758"/>
                    <a:pt x="1163" y="758"/>
                  </a:cubicBezTo>
                  <a:cubicBezTo>
                    <a:pt x="1186" y="749"/>
                    <a:pt x="1206" y="739"/>
                    <a:pt x="1224" y="729"/>
                  </a:cubicBezTo>
                  <a:cubicBezTo>
                    <a:pt x="1224" y="846"/>
                    <a:pt x="1224" y="846"/>
                    <a:pt x="1224" y="846"/>
                  </a:cubicBezTo>
                  <a:cubicBezTo>
                    <a:pt x="1224" y="859"/>
                    <a:pt x="1203" y="878"/>
                    <a:pt x="1163" y="897"/>
                  </a:cubicBezTo>
                  <a:close/>
                  <a:moveTo>
                    <a:pt x="1235" y="541"/>
                  </a:moveTo>
                  <a:cubicBezTo>
                    <a:pt x="1200" y="551"/>
                    <a:pt x="1160" y="560"/>
                    <a:pt x="1113" y="567"/>
                  </a:cubicBezTo>
                  <a:cubicBezTo>
                    <a:pt x="1113" y="421"/>
                    <a:pt x="1113" y="421"/>
                    <a:pt x="1113" y="421"/>
                  </a:cubicBezTo>
                  <a:cubicBezTo>
                    <a:pt x="1156" y="415"/>
                    <a:pt x="1197" y="407"/>
                    <a:pt x="1235" y="397"/>
                  </a:cubicBezTo>
                  <a:lnTo>
                    <a:pt x="1235" y="541"/>
                  </a:lnTo>
                  <a:close/>
                  <a:moveTo>
                    <a:pt x="1073" y="786"/>
                  </a:moveTo>
                  <a:cubicBezTo>
                    <a:pt x="1073" y="930"/>
                    <a:pt x="1073" y="930"/>
                    <a:pt x="1073" y="930"/>
                  </a:cubicBezTo>
                  <a:cubicBezTo>
                    <a:pt x="1038" y="939"/>
                    <a:pt x="997" y="948"/>
                    <a:pt x="951" y="956"/>
                  </a:cubicBezTo>
                  <a:cubicBezTo>
                    <a:pt x="951" y="809"/>
                    <a:pt x="951" y="809"/>
                    <a:pt x="951" y="809"/>
                  </a:cubicBezTo>
                  <a:cubicBezTo>
                    <a:pt x="994" y="803"/>
                    <a:pt x="1035" y="795"/>
                    <a:pt x="1073" y="786"/>
                  </a:cubicBezTo>
                  <a:close/>
                  <a:moveTo>
                    <a:pt x="860" y="820"/>
                  </a:moveTo>
                  <a:cubicBezTo>
                    <a:pt x="860" y="967"/>
                    <a:pt x="860" y="967"/>
                    <a:pt x="860" y="967"/>
                  </a:cubicBezTo>
                  <a:cubicBezTo>
                    <a:pt x="823" y="971"/>
                    <a:pt x="782" y="973"/>
                    <a:pt x="739" y="974"/>
                  </a:cubicBezTo>
                  <a:cubicBezTo>
                    <a:pt x="739" y="826"/>
                    <a:pt x="739" y="826"/>
                    <a:pt x="739" y="826"/>
                  </a:cubicBezTo>
                  <a:cubicBezTo>
                    <a:pt x="779" y="825"/>
                    <a:pt x="820" y="823"/>
                    <a:pt x="860" y="820"/>
                  </a:cubicBezTo>
                  <a:close/>
                  <a:moveTo>
                    <a:pt x="648" y="826"/>
                  </a:moveTo>
                  <a:cubicBezTo>
                    <a:pt x="648" y="974"/>
                    <a:pt x="648" y="974"/>
                    <a:pt x="648" y="974"/>
                  </a:cubicBezTo>
                  <a:cubicBezTo>
                    <a:pt x="605" y="973"/>
                    <a:pt x="564" y="971"/>
                    <a:pt x="526" y="967"/>
                  </a:cubicBezTo>
                  <a:cubicBezTo>
                    <a:pt x="526" y="820"/>
                    <a:pt x="526" y="820"/>
                    <a:pt x="526" y="820"/>
                  </a:cubicBezTo>
                  <a:cubicBezTo>
                    <a:pt x="566" y="823"/>
                    <a:pt x="607" y="825"/>
                    <a:pt x="648" y="826"/>
                  </a:cubicBezTo>
                  <a:close/>
                  <a:moveTo>
                    <a:pt x="436" y="809"/>
                  </a:moveTo>
                  <a:cubicBezTo>
                    <a:pt x="436" y="956"/>
                    <a:pt x="436" y="956"/>
                    <a:pt x="436" y="956"/>
                  </a:cubicBezTo>
                  <a:cubicBezTo>
                    <a:pt x="389" y="948"/>
                    <a:pt x="349" y="939"/>
                    <a:pt x="314" y="930"/>
                  </a:cubicBezTo>
                  <a:cubicBezTo>
                    <a:pt x="314" y="786"/>
                    <a:pt x="314" y="786"/>
                    <a:pt x="314" y="786"/>
                  </a:cubicBezTo>
                  <a:cubicBezTo>
                    <a:pt x="352" y="795"/>
                    <a:pt x="393" y="803"/>
                    <a:pt x="436" y="809"/>
                  </a:cubicBezTo>
                  <a:close/>
                  <a:moveTo>
                    <a:pt x="163" y="729"/>
                  </a:moveTo>
                  <a:cubicBezTo>
                    <a:pt x="181" y="739"/>
                    <a:pt x="201" y="749"/>
                    <a:pt x="223" y="758"/>
                  </a:cubicBezTo>
                  <a:cubicBezTo>
                    <a:pt x="223" y="897"/>
                    <a:pt x="223" y="897"/>
                    <a:pt x="223" y="897"/>
                  </a:cubicBezTo>
                  <a:cubicBezTo>
                    <a:pt x="183" y="878"/>
                    <a:pt x="163" y="859"/>
                    <a:pt x="163" y="846"/>
                  </a:cubicBezTo>
                  <a:lnTo>
                    <a:pt x="163" y="729"/>
                  </a:lnTo>
                  <a:close/>
                  <a:moveTo>
                    <a:pt x="253" y="1126"/>
                  </a:moveTo>
                  <a:cubicBezTo>
                    <a:pt x="271" y="1136"/>
                    <a:pt x="291" y="1146"/>
                    <a:pt x="314" y="1154"/>
                  </a:cubicBezTo>
                  <a:cubicBezTo>
                    <a:pt x="314" y="1293"/>
                    <a:pt x="314" y="1293"/>
                    <a:pt x="314" y="1293"/>
                  </a:cubicBezTo>
                  <a:cubicBezTo>
                    <a:pt x="274" y="1274"/>
                    <a:pt x="253" y="1256"/>
                    <a:pt x="253" y="1243"/>
                  </a:cubicBezTo>
                  <a:lnTo>
                    <a:pt x="253" y="1126"/>
                  </a:lnTo>
                  <a:close/>
                  <a:moveTo>
                    <a:pt x="151" y="1682"/>
                  </a:moveTo>
                  <a:cubicBezTo>
                    <a:pt x="111" y="1663"/>
                    <a:pt x="91" y="1644"/>
                    <a:pt x="91" y="1631"/>
                  </a:cubicBezTo>
                  <a:cubicBezTo>
                    <a:pt x="91" y="1514"/>
                    <a:pt x="91" y="1514"/>
                    <a:pt x="91" y="1514"/>
                  </a:cubicBezTo>
                  <a:cubicBezTo>
                    <a:pt x="109" y="1524"/>
                    <a:pt x="129" y="1534"/>
                    <a:pt x="151" y="1543"/>
                  </a:cubicBezTo>
                  <a:lnTo>
                    <a:pt x="151" y="1682"/>
                  </a:lnTo>
                  <a:close/>
                  <a:moveTo>
                    <a:pt x="364" y="1741"/>
                  </a:moveTo>
                  <a:cubicBezTo>
                    <a:pt x="317" y="1733"/>
                    <a:pt x="277" y="1724"/>
                    <a:pt x="242" y="1715"/>
                  </a:cubicBezTo>
                  <a:cubicBezTo>
                    <a:pt x="242" y="1571"/>
                    <a:pt x="242" y="1571"/>
                    <a:pt x="242" y="1571"/>
                  </a:cubicBezTo>
                  <a:cubicBezTo>
                    <a:pt x="280" y="1580"/>
                    <a:pt x="321" y="1588"/>
                    <a:pt x="364" y="1594"/>
                  </a:cubicBezTo>
                  <a:lnTo>
                    <a:pt x="364" y="1741"/>
                  </a:lnTo>
                  <a:close/>
                  <a:moveTo>
                    <a:pt x="576" y="1759"/>
                  </a:moveTo>
                  <a:cubicBezTo>
                    <a:pt x="533" y="1758"/>
                    <a:pt x="492" y="1756"/>
                    <a:pt x="454" y="1752"/>
                  </a:cubicBezTo>
                  <a:cubicBezTo>
                    <a:pt x="454" y="1605"/>
                    <a:pt x="454" y="1605"/>
                    <a:pt x="454" y="1605"/>
                  </a:cubicBezTo>
                  <a:cubicBezTo>
                    <a:pt x="494" y="1608"/>
                    <a:pt x="535" y="1610"/>
                    <a:pt x="576" y="1611"/>
                  </a:cubicBezTo>
                  <a:lnTo>
                    <a:pt x="576" y="1759"/>
                  </a:lnTo>
                  <a:close/>
                  <a:moveTo>
                    <a:pt x="91" y="1393"/>
                  </a:moveTo>
                  <a:cubicBezTo>
                    <a:pt x="91" y="1384"/>
                    <a:pt x="112" y="1354"/>
                    <a:pt x="199" y="1323"/>
                  </a:cubicBezTo>
                  <a:cubicBezTo>
                    <a:pt x="291" y="1418"/>
                    <a:pt x="544" y="1462"/>
                    <a:pt x="784" y="1462"/>
                  </a:cubicBezTo>
                  <a:cubicBezTo>
                    <a:pt x="897" y="1462"/>
                    <a:pt x="1013" y="1452"/>
                    <a:pt x="1114" y="1432"/>
                  </a:cubicBezTo>
                  <a:cubicBezTo>
                    <a:pt x="1044" y="1473"/>
                    <a:pt x="879" y="1521"/>
                    <a:pt x="621" y="1521"/>
                  </a:cubicBezTo>
                  <a:cubicBezTo>
                    <a:pt x="271" y="1521"/>
                    <a:pt x="91" y="1431"/>
                    <a:pt x="91" y="1393"/>
                  </a:cubicBezTo>
                  <a:close/>
                  <a:moveTo>
                    <a:pt x="404" y="1326"/>
                  </a:moveTo>
                  <a:cubicBezTo>
                    <a:pt x="404" y="1182"/>
                    <a:pt x="404" y="1182"/>
                    <a:pt x="404" y="1182"/>
                  </a:cubicBezTo>
                  <a:cubicBezTo>
                    <a:pt x="442" y="1192"/>
                    <a:pt x="483" y="1200"/>
                    <a:pt x="526" y="1206"/>
                  </a:cubicBezTo>
                  <a:cubicBezTo>
                    <a:pt x="526" y="1352"/>
                    <a:pt x="526" y="1352"/>
                    <a:pt x="526" y="1352"/>
                  </a:cubicBezTo>
                  <a:cubicBezTo>
                    <a:pt x="480" y="1345"/>
                    <a:pt x="439" y="1336"/>
                    <a:pt x="404" y="1326"/>
                  </a:cubicBezTo>
                  <a:close/>
                  <a:moveTo>
                    <a:pt x="617" y="1364"/>
                  </a:moveTo>
                  <a:cubicBezTo>
                    <a:pt x="617" y="1216"/>
                    <a:pt x="617" y="1216"/>
                    <a:pt x="617" y="1216"/>
                  </a:cubicBezTo>
                  <a:cubicBezTo>
                    <a:pt x="657" y="1220"/>
                    <a:pt x="698" y="1222"/>
                    <a:pt x="738" y="1223"/>
                  </a:cubicBezTo>
                  <a:cubicBezTo>
                    <a:pt x="738" y="1370"/>
                    <a:pt x="738" y="1370"/>
                    <a:pt x="738" y="1370"/>
                  </a:cubicBezTo>
                  <a:cubicBezTo>
                    <a:pt x="695" y="1369"/>
                    <a:pt x="654" y="1367"/>
                    <a:pt x="617" y="1364"/>
                  </a:cubicBezTo>
                  <a:close/>
                  <a:moveTo>
                    <a:pt x="829" y="1370"/>
                  </a:moveTo>
                  <a:cubicBezTo>
                    <a:pt x="829" y="1223"/>
                    <a:pt x="829" y="1223"/>
                    <a:pt x="829" y="1223"/>
                  </a:cubicBezTo>
                  <a:cubicBezTo>
                    <a:pt x="870" y="1222"/>
                    <a:pt x="911" y="1220"/>
                    <a:pt x="951" y="1216"/>
                  </a:cubicBezTo>
                  <a:cubicBezTo>
                    <a:pt x="951" y="1364"/>
                    <a:pt x="951" y="1364"/>
                    <a:pt x="951" y="1364"/>
                  </a:cubicBezTo>
                  <a:cubicBezTo>
                    <a:pt x="913" y="1367"/>
                    <a:pt x="872" y="1369"/>
                    <a:pt x="829" y="1370"/>
                  </a:cubicBezTo>
                  <a:close/>
                  <a:moveTo>
                    <a:pt x="788" y="1752"/>
                  </a:moveTo>
                  <a:cubicBezTo>
                    <a:pt x="751" y="1756"/>
                    <a:pt x="710" y="1758"/>
                    <a:pt x="667" y="1759"/>
                  </a:cubicBezTo>
                  <a:cubicBezTo>
                    <a:pt x="667" y="1611"/>
                    <a:pt x="667" y="1611"/>
                    <a:pt x="667" y="1611"/>
                  </a:cubicBezTo>
                  <a:cubicBezTo>
                    <a:pt x="707" y="1610"/>
                    <a:pt x="748" y="1608"/>
                    <a:pt x="788" y="1605"/>
                  </a:cubicBezTo>
                  <a:lnTo>
                    <a:pt x="788" y="1752"/>
                  </a:lnTo>
                  <a:close/>
                  <a:moveTo>
                    <a:pt x="1000" y="1715"/>
                  </a:moveTo>
                  <a:cubicBezTo>
                    <a:pt x="966" y="1724"/>
                    <a:pt x="925" y="1733"/>
                    <a:pt x="879" y="1741"/>
                  </a:cubicBezTo>
                  <a:cubicBezTo>
                    <a:pt x="879" y="1594"/>
                    <a:pt x="879" y="1594"/>
                    <a:pt x="879" y="1594"/>
                  </a:cubicBezTo>
                  <a:cubicBezTo>
                    <a:pt x="921" y="1588"/>
                    <a:pt x="963" y="1580"/>
                    <a:pt x="1000" y="1571"/>
                  </a:cubicBezTo>
                  <a:lnTo>
                    <a:pt x="1000" y="1715"/>
                  </a:lnTo>
                  <a:close/>
                  <a:moveTo>
                    <a:pt x="1152" y="1631"/>
                  </a:moveTo>
                  <a:cubicBezTo>
                    <a:pt x="1152" y="1644"/>
                    <a:pt x="1131" y="1663"/>
                    <a:pt x="1091" y="1682"/>
                  </a:cubicBezTo>
                  <a:cubicBezTo>
                    <a:pt x="1091" y="1543"/>
                    <a:pt x="1091" y="1543"/>
                    <a:pt x="1091" y="1543"/>
                  </a:cubicBezTo>
                  <a:cubicBezTo>
                    <a:pt x="1113" y="1534"/>
                    <a:pt x="1134" y="1524"/>
                    <a:pt x="1152" y="1514"/>
                  </a:cubicBezTo>
                  <a:lnTo>
                    <a:pt x="1152" y="1631"/>
                  </a:lnTo>
                  <a:close/>
                  <a:moveTo>
                    <a:pt x="1163" y="1326"/>
                  </a:moveTo>
                  <a:cubicBezTo>
                    <a:pt x="1128" y="1336"/>
                    <a:pt x="1088" y="1345"/>
                    <a:pt x="1041" y="1352"/>
                  </a:cubicBezTo>
                  <a:cubicBezTo>
                    <a:pt x="1041" y="1206"/>
                    <a:pt x="1041" y="1206"/>
                    <a:pt x="1041" y="1206"/>
                  </a:cubicBezTo>
                  <a:cubicBezTo>
                    <a:pt x="1084" y="1200"/>
                    <a:pt x="1125" y="1192"/>
                    <a:pt x="1163" y="1182"/>
                  </a:cubicBezTo>
                  <a:lnTo>
                    <a:pt x="1163" y="1326"/>
                  </a:lnTo>
                  <a:close/>
                  <a:moveTo>
                    <a:pt x="1314" y="1243"/>
                  </a:moveTo>
                  <a:cubicBezTo>
                    <a:pt x="1314" y="1256"/>
                    <a:pt x="1294" y="1274"/>
                    <a:pt x="1254" y="1293"/>
                  </a:cubicBezTo>
                  <a:cubicBezTo>
                    <a:pt x="1254" y="1154"/>
                    <a:pt x="1254" y="1154"/>
                    <a:pt x="1254" y="1154"/>
                  </a:cubicBezTo>
                  <a:cubicBezTo>
                    <a:pt x="1276" y="1146"/>
                    <a:pt x="1296" y="1136"/>
                    <a:pt x="1314" y="1126"/>
                  </a:cubicBezTo>
                  <a:lnTo>
                    <a:pt x="1314" y="1243"/>
                  </a:lnTo>
                  <a:close/>
                  <a:moveTo>
                    <a:pt x="784" y="1133"/>
                  </a:moveTo>
                  <a:cubicBezTo>
                    <a:pt x="439" y="1133"/>
                    <a:pt x="259" y="1046"/>
                    <a:pt x="254" y="1006"/>
                  </a:cubicBezTo>
                  <a:cubicBezTo>
                    <a:pt x="373" y="1046"/>
                    <a:pt x="536" y="1065"/>
                    <a:pt x="693" y="1065"/>
                  </a:cubicBezTo>
                  <a:cubicBezTo>
                    <a:pt x="911" y="1065"/>
                    <a:pt x="1139" y="1029"/>
                    <a:pt x="1249" y="951"/>
                  </a:cubicBezTo>
                  <a:cubicBezTo>
                    <a:pt x="1302" y="976"/>
                    <a:pt x="1314" y="998"/>
                    <a:pt x="1314" y="1005"/>
                  </a:cubicBezTo>
                  <a:cubicBezTo>
                    <a:pt x="1314" y="1043"/>
                    <a:pt x="1134" y="1133"/>
                    <a:pt x="784" y="1133"/>
                  </a:cubicBezTo>
                  <a:close/>
                  <a:moveTo>
                    <a:pt x="1386" y="458"/>
                  </a:moveTo>
                  <a:cubicBezTo>
                    <a:pt x="1386" y="471"/>
                    <a:pt x="1366" y="489"/>
                    <a:pt x="1326" y="508"/>
                  </a:cubicBezTo>
                  <a:cubicBezTo>
                    <a:pt x="1326" y="369"/>
                    <a:pt x="1326" y="369"/>
                    <a:pt x="1326" y="369"/>
                  </a:cubicBezTo>
                  <a:cubicBezTo>
                    <a:pt x="1348" y="361"/>
                    <a:pt x="1368" y="351"/>
                    <a:pt x="1386" y="341"/>
                  </a:cubicBezTo>
                  <a:lnTo>
                    <a:pt x="1386" y="458"/>
                  </a:lnTo>
                  <a:close/>
                  <a:moveTo>
                    <a:pt x="856" y="348"/>
                  </a:moveTo>
                  <a:cubicBezTo>
                    <a:pt x="506" y="348"/>
                    <a:pt x="325" y="258"/>
                    <a:pt x="325" y="220"/>
                  </a:cubicBezTo>
                  <a:cubicBezTo>
                    <a:pt x="325" y="181"/>
                    <a:pt x="506" y="91"/>
                    <a:pt x="856" y="91"/>
                  </a:cubicBezTo>
                  <a:cubicBezTo>
                    <a:pt x="1206" y="91"/>
                    <a:pt x="1386" y="181"/>
                    <a:pt x="1386" y="220"/>
                  </a:cubicBezTo>
                  <a:cubicBezTo>
                    <a:pt x="1386" y="258"/>
                    <a:pt x="1206" y="348"/>
                    <a:pt x="856" y="3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982997" y="5242462"/>
            <a:ext cx="817227" cy="475253"/>
            <a:chOff x="-795017" y="2692105"/>
            <a:chExt cx="817227" cy="475253"/>
          </a:xfrm>
        </p:grpSpPr>
        <p:grpSp>
          <p:nvGrpSpPr>
            <p:cNvPr id="38" name="Группа 37"/>
            <p:cNvGrpSpPr/>
            <p:nvPr/>
          </p:nvGrpSpPr>
          <p:grpSpPr>
            <a:xfrm>
              <a:off x="-795017" y="2692105"/>
              <a:ext cx="817227" cy="475253"/>
              <a:chOff x="-792725" y="4047737"/>
              <a:chExt cx="817227" cy="475253"/>
            </a:xfrm>
          </p:grpSpPr>
          <p:sp>
            <p:nvSpPr>
              <p:cNvPr id="46" name="Овал 45"/>
              <p:cNvSpPr/>
              <p:nvPr/>
            </p:nvSpPr>
            <p:spPr>
              <a:xfrm>
                <a:off x="-624029" y="4047737"/>
                <a:ext cx="475253" cy="475253"/>
              </a:xfrm>
              <a:prstGeom prst="ellipse">
                <a:avLst/>
              </a:prstGeom>
              <a:solidFill>
                <a:srgbClr val="2B603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Прямоугольник 46"/>
              <p:cNvSpPr/>
              <p:nvPr/>
            </p:nvSpPr>
            <p:spPr>
              <a:xfrm>
                <a:off x="-792725" y="4253256"/>
                <a:ext cx="817227" cy="24439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5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обеспечение</a:t>
                </a:r>
              </a:p>
            </p:txBody>
          </p:sp>
        </p:grpSp>
        <p:grpSp>
          <p:nvGrpSpPr>
            <p:cNvPr id="39" name="Group 1462"/>
            <p:cNvGrpSpPr/>
            <p:nvPr/>
          </p:nvGrpSpPr>
          <p:grpSpPr>
            <a:xfrm>
              <a:off x="-464841" y="2793202"/>
              <a:ext cx="153095" cy="161033"/>
              <a:chOff x="2489201" y="17492663"/>
              <a:chExt cx="379413" cy="500063"/>
            </a:xfrm>
            <a:solidFill>
              <a:schemeClr val="bg1"/>
            </a:solidFill>
          </p:grpSpPr>
          <p:sp>
            <p:nvSpPr>
              <p:cNvPr id="40" name="Freeform 584"/>
              <p:cNvSpPr>
                <a:spLocks/>
              </p:cNvSpPr>
              <p:nvPr/>
            </p:nvSpPr>
            <p:spPr bwMode="auto">
              <a:xfrm>
                <a:off x="2555876" y="17681575"/>
                <a:ext cx="246063" cy="36513"/>
              </a:xfrm>
              <a:custGeom>
                <a:avLst/>
                <a:gdLst>
                  <a:gd name="T0" fmla="*/ 78 w 84"/>
                  <a:gd name="T1" fmla="*/ 12 h 12"/>
                  <a:gd name="T2" fmla="*/ 6 w 84"/>
                  <a:gd name="T3" fmla="*/ 12 h 12"/>
                  <a:gd name="T4" fmla="*/ 0 w 84"/>
                  <a:gd name="T5" fmla="*/ 6 h 12"/>
                  <a:gd name="T6" fmla="*/ 6 w 84"/>
                  <a:gd name="T7" fmla="*/ 0 h 12"/>
                  <a:gd name="T8" fmla="*/ 78 w 84"/>
                  <a:gd name="T9" fmla="*/ 0 h 12"/>
                  <a:gd name="T10" fmla="*/ 84 w 84"/>
                  <a:gd name="T11" fmla="*/ 6 h 12"/>
                  <a:gd name="T12" fmla="*/ 78 w 84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12">
                    <a:moveTo>
                      <a:pt x="78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81" y="0"/>
                      <a:pt x="84" y="3"/>
                      <a:pt x="84" y="6"/>
                    </a:cubicBezTo>
                    <a:cubicBezTo>
                      <a:pt x="84" y="10"/>
                      <a:pt x="81" y="12"/>
                      <a:pt x="7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Freeform 585"/>
              <p:cNvSpPr>
                <a:spLocks/>
              </p:cNvSpPr>
              <p:nvPr/>
            </p:nvSpPr>
            <p:spPr bwMode="auto">
              <a:xfrm>
                <a:off x="2555876" y="17740313"/>
                <a:ext cx="246063" cy="34925"/>
              </a:xfrm>
              <a:custGeom>
                <a:avLst/>
                <a:gdLst>
                  <a:gd name="T0" fmla="*/ 78 w 84"/>
                  <a:gd name="T1" fmla="*/ 12 h 12"/>
                  <a:gd name="T2" fmla="*/ 6 w 84"/>
                  <a:gd name="T3" fmla="*/ 12 h 12"/>
                  <a:gd name="T4" fmla="*/ 0 w 84"/>
                  <a:gd name="T5" fmla="*/ 6 h 12"/>
                  <a:gd name="T6" fmla="*/ 6 w 84"/>
                  <a:gd name="T7" fmla="*/ 0 h 12"/>
                  <a:gd name="T8" fmla="*/ 78 w 84"/>
                  <a:gd name="T9" fmla="*/ 0 h 12"/>
                  <a:gd name="T10" fmla="*/ 84 w 84"/>
                  <a:gd name="T11" fmla="*/ 6 h 12"/>
                  <a:gd name="T12" fmla="*/ 78 w 84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12">
                    <a:moveTo>
                      <a:pt x="78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81" y="0"/>
                      <a:pt x="84" y="3"/>
                      <a:pt x="84" y="6"/>
                    </a:cubicBezTo>
                    <a:cubicBezTo>
                      <a:pt x="84" y="10"/>
                      <a:pt x="81" y="12"/>
                      <a:pt x="7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Freeform 586"/>
              <p:cNvSpPr>
                <a:spLocks/>
              </p:cNvSpPr>
              <p:nvPr/>
            </p:nvSpPr>
            <p:spPr bwMode="auto">
              <a:xfrm>
                <a:off x="2555876" y="17799050"/>
                <a:ext cx="246063" cy="34925"/>
              </a:xfrm>
              <a:custGeom>
                <a:avLst/>
                <a:gdLst>
                  <a:gd name="T0" fmla="*/ 78 w 84"/>
                  <a:gd name="T1" fmla="*/ 12 h 12"/>
                  <a:gd name="T2" fmla="*/ 6 w 84"/>
                  <a:gd name="T3" fmla="*/ 12 h 12"/>
                  <a:gd name="T4" fmla="*/ 0 w 84"/>
                  <a:gd name="T5" fmla="*/ 6 h 12"/>
                  <a:gd name="T6" fmla="*/ 6 w 84"/>
                  <a:gd name="T7" fmla="*/ 0 h 12"/>
                  <a:gd name="T8" fmla="*/ 78 w 84"/>
                  <a:gd name="T9" fmla="*/ 0 h 12"/>
                  <a:gd name="T10" fmla="*/ 84 w 84"/>
                  <a:gd name="T11" fmla="*/ 6 h 12"/>
                  <a:gd name="T12" fmla="*/ 78 w 84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12">
                    <a:moveTo>
                      <a:pt x="78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81" y="0"/>
                      <a:pt x="84" y="3"/>
                      <a:pt x="84" y="6"/>
                    </a:cubicBezTo>
                    <a:cubicBezTo>
                      <a:pt x="84" y="10"/>
                      <a:pt x="81" y="12"/>
                      <a:pt x="7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Freeform 587"/>
              <p:cNvSpPr>
                <a:spLocks/>
              </p:cNvSpPr>
              <p:nvPr/>
            </p:nvSpPr>
            <p:spPr bwMode="auto">
              <a:xfrm>
                <a:off x="2555876" y="17860963"/>
                <a:ext cx="141288" cy="34925"/>
              </a:xfrm>
              <a:custGeom>
                <a:avLst/>
                <a:gdLst>
                  <a:gd name="T0" fmla="*/ 42 w 48"/>
                  <a:gd name="T1" fmla="*/ 12 h 12"/>
                  <a:gd name="T2" fmla="*/ 6 w 48"/>
                  <a:gd name="T3" fmla="*/ 12 h 12"/>
                  <a:gd name="T4" fmla="*/ 0 w 48"/>
                  <a:gd name="T5" fmla="*/ 6 h 12"/>
                  <a:gd name="T6" fmla="*/ 6 w 48"/>
                  <a:gd name="T7" fmla="*/ 0 h 12"/>
                  <a:gd name="T8" fmla="*/ 42 w 48"/>
                  <a:gd name="T9" fmla="*/ 0 h 12"/>
                  <a:gd name="T10" fmla="*/ 48 w 48"/>
                  <a:gd name="T11" fmla="*/ 6 h 12"/>
                  <a:gd name="T12" fmla="*/ 42 w 48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12">
                    <a:moveTo>
                      <a:pt x="42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9"/>
                      <a:pt x="0" y="6"/>
                    </a:cubicBezTo>
                    <a:cubicBezTo>
                      <a:pt x="0" y="2"/>
                      <a:pt x="2" y="0"/>
                      <a:pt x="6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5" y="0"/>
                      <a:pt x="48" y="2"/>
                      <a:pt x="48" y="6"/>
                    </a:cubicBezTo>
                    <a:cubicBezTo>
                      <a:pt x="48" y="9"/>
                      <a:pt x="45" y="12"/>
                      <a:pt x="4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Freeform 588"/>
              <p:cNvSpPr>
                <a:spLocks/>
              </p:cNvSpPr>
              <p:nvPr/>
            </p:nvSpPr>
            <p:spPr bwMode="auto">
              <a:xfrm>
                <a:off x="2489201" y="17492663"/>
                <a:ext cx="379413" cy="500063"/>
              </a:xfrm>
              <a:custGeom>
                <a:avLst/>
                <a:gdLst>
                  <a:gd name="T0" fmla="*/ 112 w 130"/>
                  <a:gd name="T1" fmla="*/ 171 h 171"/>
                  <a:gd name="T2" fmla="*/ 17 w 130"/>
                  <a:gd name="T3" fmla="*/ 171 h 171"/>
                  <a:gd name="T4" fmla="*/ 0 w 130"/>
                  <a:gd name="T5" fmla="*/ 153 h 171"/>
                  <a:gd name="T6" fmla="*/ 0 w 130"/>
                  <a:gd name="T7" fmla="*/ 18 h 171"/>
                  <a:gd name="T8" fmla="*/ 17 w 130"/>
                  <a:gd name="T9" fmla="*/ 0 h 171"/>
                  <a:gd name="T10" fmla="*/ 23 w 130"/>
                  <a:gd name="T11" fmla="*/ 6 h 171"/>
                  <a:gd name="T12" fmla="*/ 17 w 130"/>
                  <a:gd name="T13" fmla="*/ 12 h 171"/>
                  <a:gd name="T14" fmla="*/ 12 w 130"/>
                  <a:gd name="T15" fmla="*/ 18 h 171"/>
                  <a:gd name="T16" fmla="*/ 12 w 130"/>
                  <a:gd name="T17" fmla="*/ 153 h 171"/>
                  <a:gd name="T18" fmla="*/ 17 w 130"/>
                  <a:gd name="T19" fmla="*/ 159 h 171"/>
                  <a:gd name="T20" fmla="*/ 112 w 130"/>
                  <a:gd name="T21" fmla="*/ 159 h 171"/>
                  <a:gd name="T22" fmla="*/ 118 w 130"/>
                  <a:gd name="T23" fmla="*/ 153 h 171"/>
                  <a:gd name="T24" fmla="*/ 118 w 130"/>
                  <a:gd name="T25" fmla="*/ 18 h 171"/>
                  <a:gd name="T26" fmla="*/ 112 w 130"/>
                  <a:gd name="T27" fmla="*/ 12 h 171"/>
                  <a:gd name="T28" fmla="*/ 89 w 130"/>
                  <a:gd name="T29" fmla="*/ 12 h 171"/>
                  <a:gd name="T30" fmla="*/ 83 w 130"/>
                  <a:gd name="T31" fmla="*/ 6 h 171"/>
                  <a:gd name="T32" fmla="*/ 89 w 130"/>
                  <a:gd name="T33" fmla="*/ 0 h 171"/>
                  <a:gd name="T34" fmla="*/ 112 w 130"/>
                  <a:gd name="T35" fmla="*/ 0 h 171"/>
                  <a:gd name="T36" fmla="*/ 130 w 130"/>
                  <a:gd name="T37" fmla="*/ 18 h 171"/>
                  <a:gd name="T38" fmla="*/ 130 w 130"/>
                  <a:gd name="T39" fmla="*/ 153 h 171"/>
                  <a:gd name="T40" fmla="*/ 112 w 130"/>
                  <a:gd name="T41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0" h="171">
                    <a:moveTo>
                      <a:pt x="112" y="171"/>
                    </a:moveTo>
                    <a:cubicBezTo>
                      <a:pt x="17" y="171"/>
                      <a:pt x="17" y="171"/>
                      <a:pt x="17" y="171"/>
                    </a:cubicBezTo>
                    <a:cubicBezTo>
                      <a:pt x="8" y="171"/>
                      <a:pt x="0" y="163"/>
                      <a:pt x="0" y="153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8" y="0"/>
                      <a:pt x="17" y="0"/>
                    </a:cubicBezTo>
                    <a:cubicBezTo>
                      <a:pt x="21" y="0"/>
                      <a:pt x="23" y="3"/>
                      <a:pt x="23" y="6"/>
                    </a:cubicBezTo>
                    <a:cubicBezTo>
                      <a:pt x="23" y="9"/>
                      <a:pt x="21" y="12"/>
                      <a:pt x="17" y="12"/>
                    </a:cubicBezTo>
                    <a:cubicBezTo>
                      <a:pt x="14" y="12"/>
                      <a:pt x="12" y="14"/>
                      <a:pt x="12" y="18"/>
                    </a:cubicBezTo>
                    <a:cubicBezTo>
                      <a:pt x="12" y="153"/>
                      <a:pt x="12" y="153"/>
                      <a:pt x="12" y="153"/>
                    </a:cubicBezTo>
                    <a:cubicBezTo>
                      <a:pt x="12" y="156"/>
                      <a:pt x="14" y="159"/>
                      <a:pt x="17" y="159"/>
                    </a:cubicBezTo>
                    <a:cubicBezTo>
                      <a:pt x="112" y="159"/>
                      <a:pt x="112" y="159"/>
                      <a:pt x="112" y="159"/>
                    </a:cubicBezTo>
                    <a:cubicBezTo>
                      <a:pt x="116" y="159"/>
                      <a:pt x="118" y="156"/>
                      <a:pt x="118" y="153"/>
                    </a:cubicBezTo>
                    <a:cubicBezTo>
                      <a:pt x="118" y="18"/>
                      <a:pt x="118" y="18"/>
                      <a:pt x="118" y="18"/>
                    </a:cubicBezTo>
                    <a:cubicBezTo>
                      <a:pt x="118" y="14"/>
                      <a:pt x="116" y="12"/>
                      <a:pt x="112" y="12"/>
                    </a:cubicBezTo>
                    <a:cubicBezTo>
                      <a:pt x="89" y="12"/>
                      <a:pt x="89" y="12"/>
                      <a:pt x="89" y="12"/>
                    </a:cubicBezTo>
                    <a:cubicBezTo>
                      <a:pt x="86" y="12"/>
                      <a:pt x="83" y="9"/>
                      <a:pt x="83" y="6"/>
                    </a:cubicBezTo>
                    <a:cubicBezTo>
                      <a:pt x="83" y="3"/>
                      <a:pt x="86" y="0"/>
                      <a:pt x="89" y="0"/>
                    </a:cubicBezTo>
                    <a:cubicBezTo>
                      <a:pt x="112" y="0"/>
                      <a:pt x="112" y="0"/>
                      <a:pt x="112" y="0"/>
                    </a:cubicBezTo>
                    <a:cubicBezTo>
                      <a:pt x="122" y="0"/>
                      <a:pt x="130" y="8"/>
                      <a:pt x="130" y="18"/>
                    </a:cubicBezTo>
                    <a:cubicBezTo>
                      <a:pt x="130" y="153"/>
                      <a:pt x="130" y="153"/>
                      <a:pt x="130" y="153"/>
                    </a:cubicBezTo>
                    <a:cubicBezTo>
                      <a:pt x="130" y="163"/>
                      <a:pt x="122" y="171"/>
                      <a:pt x="112" y="1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Freeform 589"/>
              <p:cNvSpPr>
                <a:spLocks/>
              </p:cNvSpPr>
              <p:nvPr/>
            </p:nvSpPr>
            <p:spPr bwMode="auto">
              <a:xfrm>
                <a:off x="2573338" y="17492663"/>
                <a:ext cx="141288" cy="142875"/>
              </a:xfrm>
              <a:custGeom>
                <a:avLst/>
                <a:gdLst>
                  <a:gd name="T0" fmla="*/ 32 w 48"/>
                  <a:gd name="T1" fmla="*/ 49 h 49"/>
                  <a:gd name="T2" fmla="*/ 16 w 48"/>
                  <a:gd name="T3" fmla="*/ 49 h 49"/>
                  <a:gd name="T4" fmla="*/ 0 w 48"/>
                  <a:gd name="T5" fmla="*/ 32 h 49"/>
                  <a:gd name="T6" fmla="*/ 0 w 48"/>
                  <a:gd name="T7" fmla="*/ 6 h 49"/>
                  <a:gd name="T8" fmla="*/ 6 w 48"/>
                  <a:gd name="T9" fmla="*/ 0 h 49"/>
                  <a:gd name="T10" fmla="*/ 12 w 48"/>
                  <a:gd name="T11" fmla="*/ 6 h 49"/>
                  <a:gd name="T12" fmla="*/ 12 w 48"/>
                  <a:gd name="T13" fmla="*/ 32 h 49"/>
                  <a:gd name="T14" fmla="*/ 16 w 48"/>
                  <a:gd name="T15" fmla="*/ 37 h 49"/>
                  <a:gd name="T16" fmla="*/ 32 w 48"/>
                  <a:gd name="T17" fmla="*/ 37 h 49"/>
                  <a:gd name="T18" fmla="*/ 36 w 48"/>
                  <a:gd name="T19" fmla="*/ 32 h 49"/>
                  <a:gd name="T20" fmla="*/ 36 w 48"/>
                  <a:gd name="T21" fmla="*/ 6 h 49"/>
                  <a:gd name="T22" fmla="*/ 42 w 48"/>
                  <a:gd name="T23" fmla="*/ 0 h 49"/>
                  <a:gd name="T24" fmla="*/ 48 w 48"/>
                  <a:gd name="T25" fmla="*/ 6 h 49"/>
                  <a:gd name="T26" fmla="*/ 48 w 48"/>
                  <a:gd name="T27" fmla="*/ 32 h 49"/>
                  <a:gd name="T28" fmla="*/ 32 w 48"/>
                  <a:gd name="T29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8" h="49">
                    <a:moveTo>
                      <a:pt x="32" y="49"/>
                    </a:moveTo>
                    <a:cubicBezTo>
                      <a:pt x="16" y="49"/>
                      <a:pt x="16" y="49"/>
                      <a:pt x="16" y="49"/>
                    </a:cubicBezTo>
                    <a:cubicBezTo>
                      <a:pt x="7" y="49"/>
                      <a:pt x="0" y="42"/>
                      <a:pt x="0" y="32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9" y="0"/>
                      <a:pt x="12" y="3"/>
                      <a:pt x="12" y="6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2" y="35"/>
                      <a:pt x="14" y="37"/>
                      <a:pt x="16" y="37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4" y="37"/>
                      <a:pt x="36" y="35"/>
                      <a:pt x="36" y="32"/>
                    </a:cubicBezTo>
                    <a:cubicBezTo>
                      <a:pt x="36" y="6"/>
                      <a:pt x="36" y="6"/>
                      <a:pt x="36" y="6"/>
                    </a:cubicBezTo>
                    <a:cubicBezTo>
                      <a:pt x="36" y="3"/>
                      <a:pt x="39" y="0"/>
                      <a:pt x="42" y="0"/>
                    </a:cubicBezTo>
                    <a:cubicBezTo>
                      <a:pt x="46" y="0"/>
                      <a:pt x="48" y="3"/>
                      <a:pt x="48" y="6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42"/>
                      <a:pt x="41" y="49"/>
                      <a:pt x="32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073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50" name="Группа 49"/>
          <p:cNvGrpSpPr/>
          <p:nvPr/>
        </p:nvGrpSpPr>
        <p:grpSpPr>
          <a:xfrm>
            <a:off x="982997" y="4681940"/>
            <a:ext cx="817227" cy="475253"/>
            <a:chOff x="2273440" y="5295480"/>
            <a:chExt cx="817227" cy="475253"/>
          </a:xfrm>
        </p:grpSpPr>
        <p:grpSp>
          <p:nvGrpSpPr>
            <p:cNvPr id="51" name="Группа 50"/>
            <p:cNvGrpSpPr/>
            <p:nvPr/>
          </p:nvGrpSpPr>
          <p:grpSpPr>
            <a:xfrm>
              <a:off x="2273440" y="5295480"/>
              <a:ext cx="817227" cy="475253"/>
              <a:chOff x="-792725" y="4047737"/>
              <a:chExt cx="817227" cy="475253"/>
            </a:xfrm>
          </p:grpSpPr>
          <p:sp>
            <p:nvSpPr>
              <p:cNvPr id="56" name="Овал 55"/>
              <p:cNvSpPr/>
              <p:nvPr/>
            </p:nvSpPr>
            <p:spPr>
              <a:xfrm>
                <a:off x="-624029" y="4047737"/>
                <a:ext cx="475253" cy="475253"/>
              </a:xfrm>
              <a:prstGeom prst="ellipse">
                <a:avLst/>
              </a:prstGeom>
              <a:solidFill>
                <a:srgbClr val="2B603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Прямоугольник 56"/>
              <p:cNvSpPr/>
              <p:nvPr/>
            </p:nvSpPr>
            <p:spPr>
              <a:xfrm>
                <a:off x="-792725" y="4253256"/>
                <a:ext cx="817227" cy="24439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срок</a:t>
                </a:r>
              </a:p>
            </p:txBody>
          </p:sp>
        </p:grpSp>
        <p:grpSp>
          <p:nvGrpSpPr>
            <p:cNvPr id="52" name="Group 39"/>
            <p:cNvGrpSpPr>
              <a:grpSpLocks noChangeAspect="1"/>
            </p:cNvGrpSpPr>
            <p:nvPr/>
          </p:nvGrpSpPr>
          <p:grpSpPr bwMode="auto">
            <a:xfrm>
              <a:off x="2615575" y="5399902"/>
              <a:ext cx="131234" cy="143868"/>
              <a:chOff x="-186" y="1572"/>
              <a:chExt cx="374" cy="410"/>
            </a:xfrm>
            <a:solidFill>
              <a:schemeClr val="bg1"/>
            </a:solidFill>
          </p:grpSpPr>
          <p:sp>
            <p:nvSpPr>
              <p:cNvPr id="53" name="Freeform 40"/>
              <p:cNvSpPr>
                <a:spLocks noEditPoints="1"/>
              </p:cNvSpPr>
              <p:nvPr/>
            </p:nvSpPr>
            <p:spPr bwMode="auto">
              <a:xfrm>
                <a:off x="-186" y="1572"/>
                <a:ext cx="374" cy="410"/>
              </a:xfrm>
              <a:custGeom>
                <a:avLst/>
                <a:gdLst>
                  <a:gd name="T0" fmla="*/ 148 w 155"/>
                  <a:gd name="T1" fmla="*/ 0 h 170"/>
                  <a:gd name="T2" fmla="*/ 142 w 155"/>
                  <a:gd name="T3" fmla="*/ 16 h 170"/>
                  <a:gd name="T4" fmla="*/ 108 w 155"/>
                  <a:gd name="T5" fmla="*/ 85 h 170"/>
                  <a:gd name="T6" fmla="*/ 142 w 155"/>
                  <a:gd name="T7" fmla="*/ 153 h 170"/>
                  <a:gd name="T8" fmla="*/ 149 w 155"/>
                  <a:gd name="T9" fmla="*/ 156 h 170"/>
                  <a:gd name="T10" fmla="*/ 152 w 155"/>
                  <a:gd name="T11" fmla="*/ 163 h 170"/>
                  <a:gd name="T12" fmla="*/ 146 w 155"/>
                  <a:gd name="T13" fmla="*/ 169 h 170"/>
                  <a:gd name="T14" fmla="*/ 141 w 155"/>
                  <a:gd name="T15" fmla="*/ 169 h 170"/>
                  <a:gd name="T16" fmla="*/ 15 w 155"/>
                  <a:gd name="T17" fmla="*/ 169 h 170"/>
                  <a:gd name="T18" fmla="*/ 3 w 155"/>
                  <a:gd name="T19" fmla="*/ 162 h 170"/>
                  <a:gd name="T20" fmla="*/ 13 w 155"/>
                  <a:gd name="T21" fmla="*/ 153 h 170"/>
                  <a:gd name="T22" fmla="*/ 47 w 155"/>
                  <a:gd name="T23" fmla="*/ 85 h 170"/>
                  <a:gd name="T24" fmla="*/ 13 w 155"/>
                  <a:gd name="T25" fmla="*/ 16 h 170"/>
                  <a:gd name="T26" fmla="*/ 8 w 155"/>
                  <a:gd name="T27" fmla="*/ 0 h 170"/>
                  <a:gd name="T28" fmla="*/ 148 w 155"/>
                  <a:gd name="T29" fmla="*/ 0 h 170"/>
                  <a:gd name="T30" fmla="*/ 127 w 155"/>
                  <a:gd name="T31" fmla="*/ 153 h 170"/>
                  <a:gd name="T32" fmla="*/ 126 w 155"/>
                  <a:gd name="T33" fmla="*/ 146 h 170"/>
                  <a:gd name="T34" fmla="*/ 96 w 155"/>
                  <a:gd name="T35" fmla="*/ 93 h 170"/>
                  <a:gd name="T36" fmla="*/ 96 w 155"/>
                  <a:gd name="T37" fmla="*/ 76 h 170"/>
                  <a:gd name="T38" fmla="*/ 124 w 155"/>
                  <a:gd name="T39" fmla="*/ 32 h 170"/>
                  <a:gd name="T40" fmla="*/ 128 w 155"/>
                  <a:gd name="T41" fmla="*/ 16 h 170"/>
                  <a:gd name="T42" fmla="*/ 28 w 155"/>
                  <a:gd name="T43" fmla="*/ 16 h 170"/>
                  <a:gd name="T44" fmla="*/ 29 w 155"/>
                  <a:gd name="T45" fmla="*/ 23 h 170"/>
                  <a:gd name="T46" fmla="*/ 59 w 155"/>
                  <a:gd name="T47" fmla="*/ 76 h 170"/>
                  <a:gd name="T48" fmla="*/ 59 w 155"/>
                  <a:gd name="T49" fmla="*/ 93 h 170"/>
                  <a:gd name="T50" fmla="*/ 32 w 155"/>
                  <a:gd name="T51" fmla="*/ 137 h 170"/>
                  <a:gd name="T52" fmla="*/ 28 w 155"/>
                  <a:gd name="T53" fmla="*/ 153 h 170"/>
                  <a:gd name="T54" fmla="*/ 127 w 155"/>
                  <a:gd name="T55" fmla="*/ 153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55" h="170">
                    <a:moveTo>
                      <a:pt x="148" y="0"/>
                    </a:moveTo>
                    <a:cubicBezTo>
                      <a:pt x="155" y="8"/>
                      <a:pt x="153" y="13"/>
                      <a:pt x="142" y="16"/>
                    </a:cubicBezTo>
                    <a:cubicBezTo>
                      <a:pt x="139" y="43"/>
                      <a:pt x="126" y="64"/>
                      <a:pt x="108" y="85"/>
                    </a:cubicBezTo>
                    <a:cubicBezTo>
                      <a:pt x="125" y="105"/>
                      <a:pt x="139" y="126"/>
                      <a:pt x="142" y="153"/>
                    </a:cubicBezTo>
                    <a:cubicBezTo>
                      <a:pt x="145" y="154"/>
                      <a:pt x="147" y="154"/>
                      <a:pt x="149" y="156"/>
                    </a:cubicBezTo>
                    <a:cubicBezTo>
                      <a:pt x="150" y="158"/>
                      <a:pt x="152" y="161"/>
                      <a:pt x="152" y="163"/>
                    </a:cubicBezTo>
                    <a:cubicBezTo>
                      <a:pt x="151" y="165"/>
                      <a:pt x="148" y="167"/>
                      <a:pt x="146" y="169"/>
                    </a:cubicBezTo>
                    <a:cubicBezTo>
                      <a:pt x="144" y="170"/>
                      <a:pt x="142" y="169"/>
                      <a:pt x="141" y="169"/>
                    </a:cubicBezTo>
                    <a:cubicBezTo>
                      <a:pt x="99" y="169"/>
                      <a:pt x="57" y="169"/>
                      <a:pt x="15" y="169"/>
                    </a:cubicBezTo>
                    <a:cubicBezTo>
                      <a:pt x="9" y="169"/>
                      <a:pt x="4" y="169"/>
                      <a:pt x="3" y="162"/>
                    </a:cubicBezTo>
                    <a:cubicBezTo>
                      <a:pt x="3" y="156"/>
                      <a:pt x="8" y="154"/>
                      <a:pt x="13" y="153"/>
                    </a:cubicBezTo>
                    <a:cubicBezTo>
                      <a:pt x="16" y="127"/>
                      <a:pt x="30" y="105"/>
                      <a:pt x="47" y="85"/>
                    </a:cubicBezTo>
                    <a:cubicBezTo>
                      <a:pt x="30" y="65"/>
                      <a:pt x="16" y="43"/>
                      <a:pt x="13" y="16"/>
                    </a:cubicBezTo>
                    <a:cubicBezTo>
                      <a:pt x="2" y="13"/>
                      <a:pt x="0" y="8"/>
                      <a:pt x="8" y="0"/>
                    </a:cubicBezTo>
                    <a:cubicBezTo>
                      <a:pt x="54" y="0"/>
                      <a:pt x="101" y="0"/>
                      <a:pt x="148" y="0"/>
                    </a:cubicBezTo>
                    <a:close/>
                    <a:moveTo>
                      <a:pt x="127" y="153"/>
                    </a:moveTo>
                    <a:cubicBezTo>
                      <a:pt x="127" y="151"/>
                      <a:pt x="127" y="149"/>
                      <a:pt x="126" y="146"/>
                    </a:cubicBezTo>
                    <a:cubicBezTo>
                      <a:pt x="122" y="125"/>
                      <a:pt x="110" y="109"/>
                      <a:pt x="96" y="93"/>
                    </a:cubicBezTo>
                    <a:cubicBezTo>
                      <a:pt x="90" y="86"/>
                      <a:pt x="90" y="83"/>
                      <a:pt x="96" y="76"/>
                    </a:cubicBezTo>
                    <a:cubicBezTo>
                      <a:pt x="107" y="63"/>
                      <a:pt x="118" y="49"/>
                      <a:pt x="124" y="32"/>
                    </a:cubicBezTo>
                    <a:cubicBezTo>
                      <a:pt x="125" y="27"/>
                      <a:pt x="126" y="22"/>
                      <a:pt x="128" y="16"/>
                    </a:cubicBezTo>
                    <a:cubicBezTo>
                      <a:pt x="94" y="16"/>
                      <a:pt x="61" y="16"/>
                      <a:pt x="28" y="16"/>
                    </a:cubicBezTo>
                    <a:cubicBezTo>
                      <a:pt x="28" y="19"/>
                      <a:pt x="29" y="21"/>
                      <a:pt x="29" y="23"/>
                    </a:cubicBezTo>
                    <a:cubicBezTo>
                      <a:pt x="33" y="44"/>
                      <a:pt x="46" y="60"/>
                      <a:pt x="59" y="76"/>
                    </a:cubicBezTo>
                    <a:cubicBezTo>
                      <a:pt x="65" y="84"/>
                      <a:pt x="65" y="86"/>
                      <a:pt x="59" y="93"/>
                    </a:cubicBezTo>
                    <a:cubicBezTo>
                      <a:pt x="48" y="106"/>
                      <a:pt x="37" y="120"/>
                      <a:pt x="32" y="137"/>
                    </a:cubicBezTo>
                    <a:cubicBezTo>
                      <a:pt x="30" y="142"/>
                      <a:pt x="29" y="148"/>
                      <a:pt x="28" y="153"/>
                    </a:cubicBezTo>
                    <a:cubicBezTo>
                      <a:pt x="61" y="153"/>
                      <a:pt x="94" y="153"/>
                      <a:pt x="127" y="1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4" name="Freeform 41"/>
              <p:cNvSpPr>
                <a:spLocks/>
              </p:cNvSpPr>
              <p:nvPr/>
            </p:nvSpPr>
            <p:spPr bwMode="auto">
              <a:xfrm>
                <a:off x="-99" y="1796"/>
                <a:ext cx="200" cy="133"/>
              </a:xfrm>
              <a:custGeom>
                <a:avLst/>
                <a:gdLst>
                  <a:gd name="T0" fmla="*/ 41 w 83"/>
                  <a:gd name="T1" fmla="*/ 55 h 55"/>
                  <a:gd name="T2" fmla="*/ 8 w 83"/>
                  <a:gd name="T3" fmla="*/ 55 h 55"/>
                  <a:gd name="T4" fmla="*/ 0 w 83"/>
                  <a:gd name="T5" fmla="*/ 53 h 55"/>
                  <a:gd name="T6" fmla="*/ 3 w 83"/>
                  <a:gd name="T7" fmla="*/ 45 h 55"/>
                  <a:gd name="T8" fmla="*/ 25 w 83"/>
                  <a:gd name="T9" fmla="*/ 22 h 55"/>
                  <a:gd name="T10" fmla="*/ 38 w 83"/>
                  <a:gd name="T11" fmla="*/ 4 h 55"/>
                  <a:gd name="T12" fmla="*/ 41 w 83"/>
                  <a:gd name="T13" fmla="*/ 0 h 55"/>
                  <a:gd name="T14" fmla="*/ 45 w 83"/>
                  <a:gd name="T15" fmla="*/ 4 h 55"/>
                  <a:gd name="T16" fmla="*/ 58 w 83"/>
                  <a:gd name="T17" fmla="*/ 22 h 55"/>
                  <a:gd name="T18" fmla="*/ 81 w 83"/>
                  <a:gd name="T19" fmla="*/ 46 h 55"/>
                  <a:gd name="T20" fmla="*/ 83 w 83"/>
                  <a:gd name="T21" fmla="*/ 53 h 55"/>
                  <a:gd name="T22" fmla="*/ 77 w 83"/>
                  <a:gd name="T23" fmla="*/ 55 h 55"/>
                  <a:gd name="T24" fmla="*/ 41 w 83"/>
                  <a:gd name="T2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55">
                    <a:moveTo>
                      <a:pt x="41" y="55"/>
                    </a:moveTo>
                    <a:cubicBezTo>
                      <a:pt x="30" y="55"/>
                      <a:pt x="19" y="55"/>
                      <a:pt x="8" y="55"/>
                    </a:cubicBezTo>
                    <a:cubicBezTo>
                      <a:pt x="5" y="55"/>
                      <a:pt x="3" y="53"/>
                      <a:pt x="0" y="53"/>
                    </a:cubicBezTo>
                    <a:cubicBezTo>
                      <a:pt x="1" y="50"/>
                      <a:pt x="1" y="47"/>
                      <a:pt x="3" y="45"/>
                    </a:cubicBezTo>
                    <a:cubicBezTo>
                      <a:pt x="10" y="37"/>
                      <a:pt x="17" y="29"/>
                      <a:pt x="25" y="22"/>
                    </a:cubicBezTo>
                    <a:cubicBezTo>
                      <a:pt x="31" y="16"/>
                      <a:pt x="37" y="12"/>
                      <a:pt x="38" y="4"/>
                    </a:cubicBezTo>
                    <a:cubicBezTo>
                      <a:pt x="39" y="2"/>
                      <a:pt x="40" y="1"/>
                      <a:pt x="41" y="0"/>
                    </a:cubicBezTo>
                    <a:cubicBezTo>
                      <a:pt x="43" y="1"/>
                      <a:pt x="45" y="2"/>
                      <a:pt x="45" y="4"/>
                    </a:cubicBezTo>
                    <a:cubicBezTo>
                      <a:pt x="46" y="12"/>
                      <a:pt x="52" y="16"/>
                      <a:pt x="58" y="22"/>
                    </a:cubicBezTo>
                    <a:cubicBezTo>
                      <a:pt x="66" y="29"/>
                      <a:pt x="74" y="38"/>
                      <a:pt x="81" y="46"/>
                    </a:cubicBezTo>
                    <a:cubicBezTo>
                      <a:pt x="82" y="48"/>
                      <a:pt x="83" y="51"/>
                      <a:pt x="83" y="53"/>
                    </a:cubicBezTo>
                    <a:cubicBezTo>
                      <a:pt x="82" y="54"/>
                      <a:pt x="79" y="55"/>
                      <a:pt x="77" y="55"/>
                    </a:cubicBezTo>
                    <a:cubicBezTo>
                      <a:pt x="65" y="55"/>
                      <a:pt x="53" y="55"/>
                      <a:pt x="41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5" name="Freeform 42"/>
              <p:cNvSpPr>
                <a:spLocks/>
              </p:cNvSpPr>
              <p:nvPr/>
            </p:nvSpPr>
            <p:spPr bwMode="auto">
              <a:xfrm>
                <a:off x="-55" y="1666"/>
                <a:ext cx="115" cy="109"/>
              </a:xfrm>
              <a:custGeom>
                <a:avLst/>
                <a:gdLst>
                  <a:gd name="T0" fmla="*/ 24 w 48"/>
                  <a:gd name="T1" fmla="*/ 0 h 45"/>
                  <a:gd name="T2" fmla="*/ 41 w 48"/>
                  <a:gd name="T3" fmla="*/ 0 h 45"/>
                  <a:gd name="T4" fmla="*/ 45 w 48"/>
                  <a:gd name="T5" fmla="*/ 7 h 45"/>
                  <a:gd name="T6" fmla="*/ 35 w 48"/>
                  <a:gd name="T7" fmla="*/ 25 h 45"/>
                  <a:gd name="T8" fmla="*/ 27 w 48"/>
                  <a:gd name="T9" fmla="*/ 41 h 45"/>
                  <a:gd name="T10" fmla="*/ 24 w 48"/>
                  <a:gd name="T11" fmla="*/ 45 h 45"/>
                  <a:gd name="T12" fmla="*/ 21 w 48"/>
                  <a:gd name="T13" fmla="*/ 43 h 45"/>
                  <a:gd name="T14" fmla="*/ 7 w 48"/>
                  <a:gd name="T15" fmla="*/ 18 h 45"/>
                  <a:gd name="T16" fmla="*/ 2 w 48"/>
                  <a:gd name="T17" fmla="*/ 7 h 45"/>
                  <a:gd name="T18" fmla="*/ 6 w 48"/>
                  <a:gd name="T19" fmla="*/ 0 h 45"/>
                  <a:gd name="T20" fmla="*/ 24 w 48"/>
                  <a:gd name="T2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8" h="45">
                    <a:moveTo>
                      <a:pt x="24" y="0"/>
                    </a:moveTo>
                    <a:cubicBezTo>
                      <a:pt x="30" y="0"/>
                      <a:pt x="35" y="0"/>
                      <a:pt x="41" y="0"/>
                    </a:cubicBezTo>
                    <a:cubicBezTo>
                      <a:pt x="45" y="0"/>
                      <a:pt x="48" y="2"/>
                      <a:pt x="45" y="7"/>
                    </a:cubicBezTo>
                    <a:cubicBezTo>
                      <a:pt x="42" y="13"/>
                      <a:pt x="39" y="19"/>
                      <a:pt x="35" y="25"/>
                    </a:cubicBezTo>
                    <a:cubicBezTo>
                      <a:pt x="33" y="30"/>
                      <a:pt x="30" y="36"/>
                      <a:pt x="27" y="41"/>
                    </a:cubicBezTo>
                    <a:cubicBezTo>
                      <a:pt x="26" y="43"/>
                      <a:pt x="25" y="44"/>
                      <a:pt x="24" y="45"/>
                    </a:cubicBezTo>
                    <a:cubicBezTo>
                      <a:pt x="23" y="45"/>
                      <a:pt x="21" y="43"/>
                      <a:pt x="21" y="43"/>
                    </a:cubicBezTo>
                    <a:cubicBezTo>
                      <a:pt x="20" y="32"/>
                      <a:pt x="12" y="26"/>
                      <a:pt x="7" y="18"/>
                    </a:cubicBezTo>
                    <a:cubicBezTo>
                      <a:pt x="5" y="14"/>
                      <a:pt x="4" y="10"/>
                      <a:pt x="2" y="7"/>
                    </a:cubicBezTo>
                    <a:cubicBezTo>
                      <a:pt x="0" y="2"/>
                      <a:pt x="2" y="0"/>
                      <a:pt x="6" y="0"/>
                    </a:cubicBezTo>
                    <a:cubicBezTo>
                      <a:pt x="12" y="0"/>
                      <a:pt x="18" y="0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59" name="Прямоугольник 58"/>
          <p:cNvSpPr/>
          <p:nvPr/>
        </p:nvSpPr>
        <p:spPr>
          <a:xfrm>
            <a:off x="1743773" y="4731228"/>
            <a:ext cx="2270260" cy="3766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206"/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12 МЕСЯЦЕВ </a:t>
            </a:r>
          </a:p>
          <a:p>
            <a:pPr defTabSz="914206"/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(ТРАНШ 30 ДНЕЙ)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743773" y="4155164"/>
            <a:ext cx="2270260" cy="3766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206"/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ОТ ЧКО, </a:t>
            </a:r>
          </a:p>
          <a:p>
            <a:pPr defTabSz="914206"/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 НЕ БОЛЕЕ 5 МЛН РУБ.</a:t>
            </a:r>
            <a:endParaRPr lang="ru-RU" sz="1200" b="1" dirty="0">
              <a:solidFill>
                <a:srgbClr val="DD11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736985" y="5229002"/>
            <a:ext cx="3065211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2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ВОЗМОЖНОСТЬ ПОЛУЧЕНИЯ БЕЗЗАЛОГОВЫХ</a:t>
            </a:r>
            <a:endParaRPr lang="ru-RU" sz="1200" strike="sngStrike" dirty="0">
              <a:solidFill>
                <a:srgbClr val="DD1125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724724" y="3501009"/>
            <a:ext cx="3348049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2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МАЛЫЕ ФОРМЫ ХОЗЯЙСТВОВАНИЯ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708527" y="6021171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To be</a:t>
            </a: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5282886" y="3650493"/>
            <a:ext cx="39834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indent="-361950" defTabSz="871888">
              <a:spcBef>
                <a:spcPts val="12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200" b="1" dirty="0">
                <a:latin typeface="Arial" panose="020B0604020202020204" pitchFamily="34" charset="0"/>
              </a:rPr>
              <a:t>СТАВКА КРЕДИТОВАНИЯ ОТ </a:t>
            </a:r>
            <a:r>
              <a:rPr lang="en-US" sz="1200" b="1">
                <a:latin typeface="Arial" panose="020B0604020202020204" pitchFamily="34" charset="0"/>
              </a:rPr>
              <a:t>8,96</a:t>
            </a:r>
            <a:r>
              <a:rPr lang="ru-RU" sz="1200" b="1">
                <a:latin typeface="Arial" panose="020B0604020202020204" pitchFamily="34" charset="0"/>
              </a:rPr>
              <a:t>%</a:t>
            </a:r>
            <a:r>
              <a:rPr lang="ru-RU" sz="1200" b="1" dirty="0">
                <a:latin typeface="Arial" panose="020B0604020202020204" pitchFamily="34" charset="0"/>
              </a:rPr>
              <a:t> ГОДОВЫХ</a:t>
            </a:r>
          </a:p>
          <a:p>
            <a:pPr marL="361950" lvl="1" indent="-361950" defTabSz="871888">
              <a:spcBef>
                <a:spcPts val="12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200" b="1" dirty="0">
                <a:latin typeface="Arial" panose="020B0604020202020204" pitchFamily="34" charset="0"/>
              </a:rPr>
              <a:t>СОКРАЩЕННЫЙ ПЕРЕЧЕНЬ ДОКУМЕНТОВ</a:t>
            </a:r>
            <a:br>
              <a:rPr lang="ru-RU" sz="1200" b="1" dirty="0">
                <a:latin typeface="Arial" panose="020B0604020202020204" pitchFamily="34" charset="0"/>
              </a:rPr>
            </a:br>
            <a:r>
              <a:rPr lang="ru-RU" sz="1200" b="1" dirty="0">
                <a:latin typeface="Arial" panose="020B0604020202020204" pitchFamily="34" charset="0"/>
              </a:rPr>
              <a:t>ОТ 3 ДОКУМЕНТОВ</a:t>
            </a:r>
          </a:p>
          <a:p>
            <a:pPr marL="361950" lvl="1" indent="-361950" defTabSz="871888">
              <a:spcBef>
                <a:spcPts val="12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200" b="1" dirty="0">
                <a:latin typeface="Arial" panose="020B0604020202020204" pitchFamily="34" charset="0"/>
              </a:rPr>
              <a:t>УПРОЩЕН ПОРЯДОК И</a:t>
            </a:r>
            <a:br>
              <a:rPr lang="ru-RU" sz="1200" b="1" dirty="0">
                <a:latin typeface="Arial" panose="020B0604020202020204" pitchFamily="34" charset="0"/>
              </a:rPr>
            </a:br>
            <a:r>
              <a:rPr lang="ru-RU" sz="1200" b="1" dirty="0">
                <a:latin typeface="Arial" panose="020B0604020202020204" pitchFamily="34" charset="0"/>
              </a:rPr>
              <a:t>СРОКИ РАССМОТРЕНИЯ</a:t>
            </a:r>
            <a:br>
              <a:rPr lang="ru-RU" sz="1200" b="1" dirty="0">
                <a:latin typeface="Arial" panose="020B0604020202020204" pitchFamily="34" charset="0"/>
              </a:rPr>
            </a:br>
            <a:r>
              <a:rPr lang="ru-RU" sz="1200" b="1" dirty="0">
                <a:latin typeface="Arial" panose="020B0604020202020204" pitchFamily="34" charset="0"/>
              </a:rPr>
              <a:t>ОТ 3 ДНЕЙ</a:t>
            </a:r>
          </a:p>
          <a:p>
            <a:pPr marL="361950" lvl="1" indent="-361950" defTabSz="871888">
              <a:spcBef>
                <a:spcPts val="1200"/>
              </a:spcBef>
              <a:buClr>
                <a:srgbClr val="0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</a:rPr>
              <a:t>Возможность </a:t>
            </a:r>
            <a:r>
              <a:rPr lang="ru-RU" sz="1200" dirty="0" err="1">
                <a:latin typeface="Arial" panose="020B0604020202020204" pitchFamily="34" charset="0"/>
              </a:rPr>
              <a:t>беззалогового</a:t>
            </a:r>
            <a:r>
              <a:rPr lang="ru-RU" sz="1200" dirty="0">
                <a:latin typeface="Arial" panose="020B0604020202020204" pitchFamily="34" charset="0"/>
              </a:rPr>
              <a:t> кредитования</a:t>
            </a:r>
          </a:p>
        </p:txBody>
      </p:sp>
    </p:spTree>
    <p:extLst>
      <p:ext uri="{BB962C8B-B14F-4D97-AF65-F5344CB8AC3E}">
        <p14:creationId xmlns:p14="http://schemas.microsoft.com/office/powerpoint/2010/main" val="16331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XSipiGCR06qzAI5QVmLW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qIyeNnsokCkVeEeZrxRY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DoRVcHkF0OfV1m879efv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yKQzib6mU2UWinT2xEeyg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37699</TotalTime>
  <Words>3714</Words>
  <Application>Microsoft Office PowerPoint</Application>
  <PresentationFormat>Лист A4 (210x297 мм)</PresentationFormat>
  <Paragraphs>719</Paragraphs>
  <Slides>21</Slides>
  <Notes>10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3" baseType="lpstr">
      <vt:lpstr>Arial</vt:lpstr>
      <vt:lpstr>Arial Black</vt:lpstr>
      <vt:lpstr>Arial Unicode MS</vt:lpstr>
      <vt:lpstr>Calibri</vt:lpstr>
      <vt:lpstr>Montserrat</vt:lpstr>
      <vt:lpstr>Proxima Nova Rg</vt:lpstr>
      <vt:lpstr>Segoe UI</vt:lpstr>
      <vt:lpstr>Tahoma</vt:lpstr>
      <vt:lpstr>Times New Roman</vt:lpstr>
      <vt:lpstr>Wingdings</vt:lpstr>
      <vt:lpstr>Тема Office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ИНТЕРНЕТ-БУХГАЛТЕРИЯ «Моё дело»</vt:lpstr>
      <vt:lpstr>Презентация PowerPoint</vt:lpstr>
      <vt:lpstr>Презентация PowerPoint</vt:lpstr>
    </vt:vector>
  </TitlesOfParts>
  <Company>Россельхозбанк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Иванов-Даль Андрей Михайлович</dc:creator>
  <cp:lastModifiedBy>Филиппов Виктор Владимирович</cp:lastModifiedBy>
  <cp:revision>967</cp:revision>
  <cp:lastPrinted>2020-10-12T08:42:26Z</cp:lastPrinted>
  <dcterms:created xsi:type="dcterms:W3CDTF">2019-11-26T12:29:04Z</dcterms:created>
  <dcterms:modified xsi:type="dcterms:W3CDTF">2021-09-28T09:55:31Z</dcterms:modified>
</cp:coreProperties>
</file>