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4" r:id="rId2"/>
    <p:sldMasterId id="2147483687" r:id="rId3"/>
  </p:sldMasterIdLst>
  <p:notesMasterIdLst>
    <p:notesMasterId r:id="rId17"/>
  </p:notesMasterIdLst>
  <p:handoutMasterIdLst>
    <p:handoutMasterId r:id="rId18"/>
  </p:handoutMasterIdLst>
  <p:sldIdLst>
    <p:sldId id="350" r:id="rId4"/>
    <p:sldId id="367" r:id="rId5"/>
    <p:sldId id="368" r:id="rId6"/>
    <p:sldId id="352" r:id="rId7"/>
    <p:sldId id="337" r:id="rId8"/>
    <p:sldId id="338" r:id="rId9"/>
    <p:sldId id="371" r:id="rId10"/>
    <p:sldId id="374" r:id="rId11"/>
    <p:sldId id="375" r:id="rId12"/>
    <p:sldId id="377" r:id="rId13"/>
    <p:sldId id="391" r:id="rId14"/>
    <p:sldId id="384" r:id="rId15"/>
    <p:sldId id="392" r:id="rId16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7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CC00"/>
    <a:srgbClr val="FF0066"/>
    <a:srgbClr val="6600FF"/>
    <a:srgbClr val="1D6DE3"/>
    <a:srgbClr val="FF66CC"/>
    <a:srgbClr val="3399FF"/>
    <a:srgbClr val="7F3FFF"/>
    <a:srgbClr val="44DC5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148" autoAdjust="0"/>
    <p:restoredTop sz="76457" autoAdjust="0"/>
  </p:normalViewPr>
  <p:slideViewPr>
    <p:cSldViewPr>
      <p:cViewPr>
        <p:scale>
          <a:sx n="82" d="100"/>
          <a:sy n="82" d="100"/>
        </p:scale>
        <p:origin x="-492" y="-6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2226" y="-96"/>
      </p:cViewPr>
      <p:guideLst>
        <p:guide orient="horz" pos="3107"/>
        <p:guide pos="212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170B9A0-724D-4687-B85F-D4385B6DD37A}" type="datetimeFigureOut">
              <a:rPr lang="ru-RU"/>
              <a:pPr>
                <a:defRPr/>
              </a:pPr>
              <a:t>03.11.2021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D9BE4F9-C566-4B9C-85EC-6DB2B79115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2838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0590" tIns="45295" rIns="90590" bIns="4529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0590" tIns="45295" rIns="90590" bIns="4529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879ADD7-5132-45B4-9886-09830EF76376}" type="datetimeFigureOut">
              <a:rPr lang="ru-RU"/>
              <a:pPr>
                <a:defRPr/>
              </a:pPr>
              <a:t>03.11.2021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0775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90" tIns="45295" rIns="90590" bIns="45295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0590" tIns="45295" rIns="90590" bIns="45295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0590" tIns="45295" rIns="90590" bIns="4529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0590" tIns="45295" rIns="90590" bIns="4529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683E2E0-07DC-40BA-9A45-4BFD46A093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793701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z-Cyrl-AZ" smtClean="0"/>
          </a:p>
        </p:txBody>
      </p:sp>
      <p:sp>
        <p:nvSpPr>
          <p:cNvPr id="45059" name="Номер слайда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90" tIns="45295" rIns="90590" bIns="45295" anchor="b"/>
          <a:lstStyle/>
          <a:p>
            <a:pPr algn="r"/>
            <a:fld id="{8797AD85-9D84-4D6E-90DD-33B68E5B09CA}" type="slidenum">
              <a:rPr lang="ru-RU" sz="1200"/>
              <a:pPr algn="r"/>
              <a:t>1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xmlns="" val="3899196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smtClean="0"/>
              <a:t>По результатам реабилитационной работы с семьями, находящимися в социально опасном положении, в течение 3-х месяцев 2021 года сняты с учета 27 семьей, из них в связи с положительной реабилитацией (улучшением ситуации в семье, налаживания детско-родительских отношений, снятия с учета в ОДН ОМВД России по Березниковскому городскому округу по причине исправления, улучшением жилищных условий – 18 семей, что составляет 67% от общего числа семей, снятых с учета.</a:t>
            </a:r>
          </a:p>
        </p:txBody>
      </p:sp>
      <p:sp>
        <p:nvSpPr>
          <p:cNvPr id="634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5F53D9-FE0E-4B28-B3BE-435527B1002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85951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smtClean="0"/>
              <a:t>Согласно мониторингу жестокого обращения с несовершеннолетними  в течение 3-х месяцев  2021 года в отдел по обеспечению деятельности комиссии по делам несовершеннолетних и защите их прав поступило 13 обращений в отношении 13 детей. По всем фактам проведены проверки. По результатам проверок в отношении родителей (законных представителей) возбуждены 12 административных  производств и 1 уголовное дело. Дети из семей не изымались.</a:t>
            </a:r>
          </a:p>
        </p:txBody>
      </p:sp>
      <p:sp>
        <p:nvSpPr>
          <p:cNvPr id="6553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FAD90D-E050-4E25-A28F-E2611C4CE33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04595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smtClean="0"/>
              <a:t>Согласно мониторингу детской смертности за 3 месяца 2021 года зарегистрировано 5 случаев гибели несовершеннолетних, тогда как в аналогичном периоде 2020 года фактов детской смертности зарегистрировано не было. В результате заболеваний умерли двое младенцев и один подросток, инвалид-детства. В результате отравления и падения с высоты погибли двое подростков.</a:t>
            </a:r>
          </a:p>
        </p:txBody>
      </p:sp>
      <p:sp>
        <p:nvSpPr>
          <p:cNvPr id="675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D547C0-F021-420F-8CFD-3F5E85AE1E0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91744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smtClean="0"/>
              <a:t>Увеличилось на 50% количество совершенных несовершеннолетними суицидальных попыток.  Снизился (до 11 лет) возраст подростков, которые совершили суицидальные попытки. Оконченных суицидов не зарегистрировано.  Все попытки совершены девушками, причем только 2 из них воспитываются в полной семье, 5 – в неполной семье, 2 –  без попечения родителей.</a:t>
            </a:r>
          </a:p>
        </p:txBody>
      </p:sp>
      <p:sp>
        <p:nvSpPr>
          <p:cNvPr id="696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459B7D-D3E0-4894-9591-868BDFA4305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9051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smtClean="0"/>
              <a:t>В течение 3 месяцев 2021 года проведено 11 заседаний муниципальной КДНиЗП, в том числе 3 расширенных заседания, на которых рассмотрено 30 тематических и профилактических вопросов, заслушано 40 должностных лиц, для исполнения субъектами системы профилактики безнадзорности и правонарушений несовершеннолетних вынесено 42 поручения. </a:t>
            </a:r>
          </a:p>
        </p:txBody>
      </p:sp>
    </p:spTree>
    <p:extLst>
      <p:ext uri="{BB962C8B-B14F-4D97-AF65-F5344CB8AC3E}">
        <p14:creationId xmlns:p14="http://schemas.microsoft.com/office/powerpoint/2010/main" xmlns="" val="3700377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smtClean="0"/>
              <a:t>За 3 месяца 2021 года в отдел по обеспечению деятельности КДНиЗП поступило 386 административных материалов, из них: 49 материалов в отношении несовершеннолетних, 315 материалов в отношении родителей (законных представителей). По результатам рассмотрения к административной ответственности привлечено 300 родителей (законных представителей), 34 несовершеннолетних.  Прекращено 18 административных протоколов.</a:t>
            </a:r>
          </a:p>
        </p:txBody>
      </p:sp>
      <p:sp>
        <p:nvSpPr>
          <p:cNvPr id="491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7B4466-BA71-476C-B64D-2E5939A58F0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6887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smtClean="0"/>
              <a:t>Представлен сравнительный анализ административных  протоколов, рассмотренных на заседаниях муниципальной КДНиЗП в течение 3 месяцев 2021 года.   </a:t>
            </a:r>
          </a:p>
        </p:txBody>
      </p:sp>
      <p:sp>
        <p:nvSpPr>
          <p:cNvPr id="512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016B0D-6167-439A-871B-6BCB0085214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7582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smtClean="0"/>
              <a:t>По сравнению с аналогичным периодом 2020 года на 5,6% уменьшилось количество рассмотренных административных протоколов в отношении родителей за ненадлежащее исполнение родительских обязанностей по воспитанию, содержанию детей, защите их прав (оставление детей в опасных условиях, пренебрежение нуждами ребенка, злоупотребление родителями алкоголем), обучению детей, появление несовершеннолетних в возрасте до 16 лет в общественном месте в состоянии алкогольного опьянения. </a:t>
            </a:r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CF0F1F-58B8-4459-A527-236B7177F79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6965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smtClean="0"/>
              <a:t>Наблюдается увеличение количества рассмотренных административных протоколов рассмотренных в отношении несовершеннолетних: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ru-RU" smtClean="0"/>
              <a:t> на 50% за появление в общественных местах в состоянии алкогольного опьянения;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ru-RU" smtClean="0"/>
              <a:t> на 125% за совершенные правонарушения в области дорожного движения;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ru-RU" smtClean="0"/>
              <a:t> на 66,6%  за прочие правонарушения.  </a:t>
            </a:r>
          </a:p>
        </p:txBody>
      </p:sp>
      <p:sp>
        <p:nvSpPr>
          <p:cNvPr id="5529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A2AACF-2AAB-4BDB-89FD-93694E6C1FB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2733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smtClean="0"/>
              <a:t>Наблюдается снижение подростковой преступности: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ru-RU" smtClean="0"/>
              <a:t>по количеству совершенных преступлений – на 36,8%,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ru-RU" smtClean="0"/>
              <a:t>по количеству лиц, совершивших преступления – 47,4%.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smtClean="0"/>
              <a:t>Преступлений, совершенных подростками в группах, не зарегистрировано. Один несовершеннолетний совершил преступление в состоянии алкогольного опьянения.</a:t>
            </a:r>
          </a:p>
          <a:p>
            <a:pPr algn="just"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734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4B5A82-E7F0-45DA-BCC1-E79C14E8D36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0745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smtClean="0"/>
              <a:t>За 3 месяца 2021 года проведено 6 заседаний межведомственной локальной рабочей группы, созданной при КДНиЗП, на которых с участием представителей субъектов системы профилактики безнадзорности и правонарушений рассмотрено 192 информации о неблагополучии семей, детей, из них: 98 – по вопросам разработки индивидуальных программ реабилитации семей, 45 - постановки на учете в социально опасное положение, 35 -  снятия с учета.</a:t>
            </a:r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56F1B5-04CB-45EF-A77F-E4373A00E8B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7945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smtClean="0"/>
              <a:t>За 3 месяца 2021 года на учет как находящиеся в социально опасном положении поставлено 25 семей, в которых воспитывается 44 ребенка. При этом 60% от общего числа семей поставлены на данный вид учета по основанию: уклонение родителей (законных представителей) от обязанностей по воспитанию, содержанию и обучению детей; 40% - по основанию: совершение несовершеннолетним преступлений, систематическое совершение правонарушений, общественно опасных деяний. В связи с жестоким обращением с детьми со стороны родителей на учет ни поставлена ни одна семья (в аналогичном периоде 2020 года – 2 семьи).</a:t>
            </a:r>
          </a:p>
          <a:p>
            <a:pPr algn="just"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14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3811AA-8559-4E69-AE91-D667DCCB361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1704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08ACD-F323-4EB4-8AB4-FEB667873B95}" type="datetime1">
              <a:rPr lang="ru-RU"/>
              <a:pPr>
                <a:defRPr/>
              </a:pPr>
              <a:t>03.11.2021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C1189-459A-4D68-8DA6-A61A7468B5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E8487-0422-486C-B367-8C5A3FF273E8}" type="datetime1">
              <a:rPr lang="ru-RU"/>
              <a:pPr>
                <a:defRPr/>
              </a:pPr>
              <a:t>03.11.2021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EBC25-D423-4E7E-A85E-8C637A59CC6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4003E-B769-41F8-AE6F-99A100151C34}" type="datetime1">
              <a:rPr lang="ru-RU"/>
              <a:pPr>
                <a:defRPr/>
              </a:pPr>
              <a:t>03.11.2021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68E42-A8AD-4FAF-95D6-EF3F62306D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6EDEF-204F-4B3B-900C-C17B0D26F338}" type="datetime1">
              <a:rPr lang="ru-RU"/>
              <a:pPr>
                <a:defRPr/>
              </a:pPr>
              <a:t>03.11.2021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1C10E-007A-4354-B66A-0BFA3068C3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noProof="0" dirty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E9C5A-8A72-462E-87AE-4089E7A99F90}" type="datetime1">
              <a:rPr lang="ru-RU"/>
              <a:pPr>
                <a:defRPr/>
              </a:pPr>
              <a:t>03.11.2021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D8EB2-5D32-4003-95DA-B6520F0378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99FDC-EC97-4C96-979C-059760799B4E}" type="datetime1">
              <a:rPr lang="ru-RU"/>
              <a:pPr>
                <a:defRPr/>
              </a:pPr>
              <a:t>03.11.2021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4D560-79B9-4685-9F1C-5768F4FC395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4C0D2-A60A-4FD9-8DB5-2CE9F861152A}" type="datetime1">
              <a:rPr lang="ru-RU"/>
              <a:pPr>
                <a:defRPr/>
              </a:pPr>
              <a:t>03.11.2021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CEA16-EB80-42DD-B1FB-F40FAB4438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4639B-0476-4F55-9B01-E00A1FE85572}" type="datetime1">
              <a:rPr lang="ru-RU"/>
              <a:pPr>
                <a:defRPr/>
              </a:pPr>
              <a:t>03.11.2021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5A805-A422-4DBE-BDE6-0B0C998F25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ED0D8-110C-407E-BD03-4F53740ECC14}" type="datetime1">
              <a:rPr lang="ru-RU"/>
              <a:pPr>
                <a:defRPr/>
              </a:pPr>
              <a:t>03.11.2021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DD455-F39D-435E-87E5-BDF0165EA3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7B720-A25E-4A3B-BE84-B7EC6CBB7780}" type="datetime1">
              <a:rPr lang="ru-RU"/>
              <a:pPr>
                <a:defRPr/>
              </a:pPr>
              <a:t>03.11.2021</a:t>
            </a:fld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E4045-6E56-4CC7-B6D1-8AA2D697E7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  <p:bldP spid="5" grpId="0" build="p" autoUpdateAnimBg="0"/>
      <p:bldP spid="6" grpId="0" build="p" autoUpdateAnimBg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4330E-DA68-4E83-BE60-BFB57A0F4DF5}" type="datetime1">
              <a:rPr lang="ru-RU"/>
              <a:pPr>
                <a:defRPr/>
              </a:pPr>
              <a:t>03.11.2021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EEDA6-A863-46C7-B05A-006E20B7A7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2A24B-D527-48FB-8F0A-8049F96820BC}" type="datetime1">
              <a:rPr lang="ru-RU"/>
              <a:pPr>
                <a:defRPr/>
              </a:pPr>
              <a:t>03.11.2021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35CAD-B009-439A-A47F-22A17E440E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11631-CDFD-4398-A1A5-D67830F30EE0}" type="datetime1">
              <a:rPr lang="ru-RU"/>
              <a:pPr>
                <a:defRPr/>
              </a:pPr>
              <a:t>03.11.2021</a:t>
            </a:fld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EB4DE-D07E-44F8-B807-AD946E31DA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851C7-8DD6-43EF-9178-A09F72D0C8CC}" type="datetime1">
              <a:rPr lang="ru-RU"/>
              <a:pPr>
                <a:defRPr/>
              </a:pPr>
              <a:t>03.11.2021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E7C1B-AE71-4FC8-A3BA-DF4F93DB05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4ED36-D824-42CC-BD4C-824B1D4781C1}" type="datetime1">
              <a:rPr lang="ru-RU"/>
              <a:pPr>
                <a:defRPr/>
              </a:pPr>
              <a:t>03.11.2021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161F7-FE79-4D45-BD63-6873AE6F62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87126-4EE6-4EAB-8E96-2A252FE170FE}" type="datetime1">
              <a:rPr lang="ru-RU"/>
              <a:pPr>
                <a:defRPr/>
              </a:pPr>
              <a:t>03.11.2021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FBFB2-A2B7-4608-8FAB-A8EFC0DF33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C9161-6228-4AFB-933D-57F349F433D5}" type="datetime1">
              <a:rPr lang="ru-RU"/>
              <a:pPr>
                <a:defRPr/>
              </a:pPr>
              <a:t>03.11.2021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A497C-FB47-4FA1-AD74-5C4D352BAD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E4ADF-AB71-4042-A341-0EDBE9DC3D3A}" type="datetime1">
              <a:rPr lang="ru-RU"/>
              <a:pPr>
                <a:defRPr/>
              </a:pPr>
              <a:t>03.11.2021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DBB3F-4E9F-440B-B5A6-4CC8A9B182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E7EAF-E520-4441-AA87-8513FF6FA232}" type="datetime1">
              <a:rPr lang="ru-RU"/>
              <a:pPr>
                <a:defRPr/>
              </a:pPr>
              <a:t>03.11.2021</a:t>
            </a:fld>
            <a:endParaRPr lang="ru-RU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E6C22-4D0F-4B84-AC98-F6FAC22536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2346E-7678-49BD-AD15-2475AF18C882}" type="datetime1">
              <a:rPr lang="ru-RU"/>
              <a:pPr>
                <a:defRPr/>
              </a:pPr>
              <a:t>03.11.2021</a:t>
            </a:fld>
            <a:endParaRPr lang="ru-RU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E4CAB-A35F-470C-81FE-2A6B6B9048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4976F-D9BC-49AC-B57A-D5985B8901DD}" type="datetime1">
              <a:rPr lang="ru-RU"/>
              <a:pPr>
                <a:defRPr/>
              </a:pPr>
              <a:t>03.11.2021</a:t>
            </a:fld>
            <a:endParaRPr lang="ru-RU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CEA64-0D17-47E5-A1DE-0068E03642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498F2-0F6B-4E8E-AE59-1FFE0B602B90}" type="datetime1">
              <a:rPr lang="ru-RU"/>
              <a:pPr>
                <a:defRPr/>
              </a:pPr>
              <a:t>03.11.2021</a:t>
            </a:fld>
            <a:endParaRPr lang="ru-RU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DC78C-5004-4DE9-B55C-F96BBA3FF5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5F1B4-1EE9-479A-93C2-A7FFA47DDB9A}" type="datetime1">
              <a:rPr lang="ru-RU"/>
              <a:pPr>
                <a:defRPr/>
              </a:pPr>
              <a:t>03.11.2021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8CE64-A884-49EE-9B34-D8E2D9B633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B8374-41B9-428C-8E6C-93263F8F2160}" type="datetime1">
              <a:rPr lang="ru-RU"/>
              <a:pPr>
                <a:defRPr/>
              </a:pPr>
              <a:t>03.11.2021</a:t>
            </a:fld>
            <a:endParaRPr lang="ru-RU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4FEFF-7212-4E00-86D8-43D6FFE81A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F79F6-54E4-4D35-B285-D16073E4B105}" type="datetime1">
              <a:rPr lang="ru-RU"/>
              <a:pPr>
                <a:defRPr/>
              </a:pPr>
              <a:t>03.11.2021</a:t>
            </a:fld>
            <a:endParaRPr lang="ru-RU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35209-B9B7-4F20-94D4-524730A26F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88969-F37F-430F-9002-E9021FF69C1F}" type="datetime1">
              <a:rPr lang="ru-RU"/>
              <a:pPr>
                <a:defRPr/>
              </a:pPr>
              <a:t>03.11.2021</a:t>
            </a:fld>
            <a:endParaRPr lang="ru-RU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B1443-A7FA-4B21-ACB8-9A56E73606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3BBE8-AC59-4517-AD87-0C46554F9DBF}" type="datetime1">
              <a:rPr lang="ru-RU"/>
              <a:pPr>
                <a:defRPr/>
              </a:pPr>
              <a:t>03.11.2021</a:t>
            </a:fld>
            <a:endParaRPr lang="ru-RU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61BF6-6748-43F9-A5E3-671D1A9575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B897D-A665-4E33-AD9D-4CBE63706EBC}" type="datetime1">
              <a:rPr lang="ru-RU"/>
              <a:pPr>
                <a:defRPr/>
              </a:pPr>
              <a:t>03.11.2021</a:t>
            </a:fld>
            <a:endParaRPr lang="ru-RU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D8EB5-A20A-488E-964F-518E54BFA1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7DD60-BA6E-487B-B97C-8E9576413409}" type="datetime1">
              <a:rPr lang="ru-RU"/>
              <a:pPr>
                <a:defRPr/>
              </a:pPr>
              <a:t>03.11.2021</a:t>
            </a:fld>
            <a:endParaRPr lang="ru-RU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089C5-559F-46E4-A0FA-7FFC5353B3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C066F-D012-4DA0-A636-817822BE7F78}" type="datetime1">
              <a:rPr lang="ru-RU"/>
              <a:pPr>
                <a:defRPr/>
              </a:pPr>
              <a:t>03.11.2021</a:t>
            </a:fld>
            <a:endParaRPr lang="ru-RU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AB0EB-023E-43B2-96A3-58482D0165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B141A-011F-44F5-BF17-A222A06515F5}" type="datetime1">
              <a:rPr lang="ru-RU"/>
              <a:pPr>
                <a:defRPr/>
              </a:pPr>
              <a:t>03.11.2021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E5B89-C440-43F4-8639-E61B15EBED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69F2C-BC78-4DF9-8C42-74A2D12952EB}" type="datetime1">
              <a:rPr lang="ru-RU"/>
              <a:pPr>
                <a:defRPr/>
              </a:pPr>
              <a:t>03.11.2021</a:t>
            </a:fld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01583-1967-4E18-9699-BC9277B8C6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B6B7E-FF1A-43A6-BED4-61209A2E55AA}" type="datetime1">
              <a:rPr lang="ru-RU"/>
              <a:pPr>
                <a:defRPr/>
              </a:pPr>
              <a:t>03.11.2021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90912-9EC6-487B-968E-2D77FF1F76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12558-FC0C-4B53-A5AB-C7B80432D06B}" type="datetime1">
              <a:rPr lang="ru-RU"/>
              <a:pPr>
                <a:defRPr/>
              </a:pPr>
              <a:t>03.11.2021</a:t>
            </a:fld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E22CB-E579-4613-A768-0CDFC6CD11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6B765-E6C9-4B86-A023-F62212249B46}" type="datetime1">
              <a:rPr lang="ru-RU"/>
              <a:pPr>
                <a:defRPr/>
              </a:pPr>
              <a:t>03.11.2021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C5C8B-A835-403F-B0BD-3E7D1BE621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35291-5CE8-44ED-9782-B53E78ED9A8B}" type="datetime1">
              <a:rPr lang="ru-RU"/>
              <a:pPr>
                <a:defRPr/>
              </a:pPr>
              <a:t>03.11.2021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66F70-23C2-4291-B774-D096AAE68A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5.emf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oleObject" Target="../embeddings/oleObject2.bin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7" name="Picture 125" descr="Рисунок1"/>
          <p:cNvPicPr>
            <a:picLocks noChangeAspect="1" noChangeArrowheads="1"/>
          </p:cNvPicPr>
          <p:nvPr/>
        </p:nvPicPr>
        <p:blipFill>
          <a:blip r:embed="rId16">
            <a:lum bright="62000" contrast="-58000"/>
          </a:blip>
          <a:srcRect/>
          <a:stretch>
            <a:fillRect/>
          </a:stretch>
        </p:blipFill>
        <p:spPr bwMode="auto">
          <a:xfrm>
            <a:off x="8378825" y="6038850"/>
            <a:ext cx="3603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8" name="Picture 124" descr="Рисунок1"/>
          <p:cNvPicPr>
            <a:picLocks noChangeAspect="1" noChangeArrowheads="1"/>
          </p:cNvPicPr>
          <p:nvPr/>
        </p:nvPicPr>
        <p:blipFill>
          <a:blip r:embed="rId16">
            <a:lum bright="42000" contrast="-38000"/>
          </a:blip>
          <a:srcRect/>
          <a:stretch>
            <a:fillRect/>
          </a:stretch>
        </p:blipFill>
        <p:spPr bwMode="auto">
          <a:xfrm>
            <a:off x="8450263" y="61102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9" name="Picture 68" descr="Рисунок1"/>
          <p:cNvPicPr>
            <a:picLocks noChangeAspect="1" noChangeArrowheads="1"/>
          </p:cNvPicPr>
          <p:nvPr/>
        </p:nvPicPr>
        <p:blipFill>
          <a:blip r:embed="rId16">
            <a:lum bright="22000" contrast="-16000"/>
          </a:blip>
          <a:srcRect/>
          <a:stretch>
            <a:fillRect/>
          </a:stretch>
        </p:blipFill>
        <p:spPr bwMode="auto">
          <a:xfrm>
            <a:off x="8535988" y="6205538"/>
            <a:ext cx="56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B4C2D7-38FA-4F63-9A8A-4ADC4ECEDD48}" type="datetime1">
              <a:rPr lang="ru-RU"/>
              <a:pPr>
                <a:defRPr/>
              </a:pPr>
              <a:t>03.11.2021</a:t>
            </a:fld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3388" y="62245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41969D"/>
                </a:solidFill>
                <a:latin typeface="Modern No. 20" pitchFamily="18" charset="0"/>
                <a:cs typeface="+mn-cs"/>
              </a:defRPr>
            </a:lvl1pPr>
          </a:lstStyle>
          <a:p>
            <a:pPr>
              <a:defRPr/>
            </a:pPr>
            <a:fld id="{7016740C-6120-455B-A5AD-FD6674E1A1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aphicFrame>
        <p:nvGraphicFramePr>
          <p:cNvPr id="1285" name="Object 261"/>
          <p:cNvGraphicFramePr>
            <a:graphicFrameLocks noChangeAspect="1"/>
          </p:cNvGraphicFramePr>
          <p:nvPr/>
        </p:nvGraphicFramePr>
        <p:xfrm>
          <a:off x="30163" y="33338"/>
          <a:ext cx="574675" cy="731837"/>
        </p:xfrm>
        <a:graphic>
          <a:graphicData uri="http://schemas.openxmlformats.org/presentationml/2006/ole">
            <p:oleObj spid="_x0000_s1286" name="CorelDRAW" r:id="rId17" imgW="3520800" imgH="4203360" progId="">
              <p:embed/>
            </p:oleObj>
          </a:graphicData>
        </a:graphic>
      </p:graphicFrame>
      <p:pic>
        <p:nvPicPr>
          <p:cNvPr id="1293" name="Picture 123" descr="Рисунок2"/>
          <p:cNvPicPr>
            <a:picLocks noChangeAspect="1" noChangeArrowheads="1"/>
          </p:cNvPicPr>
          <p:nvPr/>
        </p:nvPicPr>
        <p:blipFill>
          <a:blip r:embed="rId18">
            <a:lum bright="78000" contrast="-82000"/>
          </a:blip>
          <a:srcRect/>
          <a:stretch>
            <a:fillRect/>
          </a:stretch>
        </p:blipFill>
        <p:spPr bwMode="auto">
          <a:xfrm>
            <a:off x="2247900" y="1363663"/>
            <a:ext cx="4648200" cy="4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ADB404-7288-4C0F-8D52-A8F8B4EA3A17}" type="datetime1">
              <a:rPr lang="ru-RU"/>
              <a:pPr>
                <a:defRPr/>
              </a:pPr>
              <a:t>03.11.2021</a:t>
            </a:fld>
            <a:endParaRPr lang="ru-RU" dirty="0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B7D5E1-8086-4D61-BA7F-A0EE9ABEDA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  <p:bldP spid="10137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81C4B2-E938-483A-911E-06ECFD43CA6A}" type="datetime1">
              <a:rPr lang="ru-RU"/>
              <a:pPr>
                <a:defRPr/>
              </a:pPr>
              <a:t>03.11.2021</a:t>
            </a:fld>
            <a:endParaRPr lang="ru-RU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4C2A2B-7DAA-4F58-BDEB-F78884B66D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2314" name="Picture 5" descr="Рисунок1"/>
          <p:cNvPicPr>
            <a:picLocks noChangeAspect="1" noChangeArrowheads="1"/>
          </p:cNvPicPr>
          <p:nvPr/>
        </p:nvPicPr>
        <p:blipFill>
          <a:blip r:embed="rId14">
            <a:lum bright="80000" contrast="-78000"/>
          </a:blip>
          <a:srcRect/>
          <a:stretch>
            <a:fillRect/>
          </a:stretch>
        </p:blipFill>
        <p:spPr bwMode="auto">
          <a:xfrm rot="245331">
            <a:off x="2268538" y="1268413"/>
            <a:ext cx="4651375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09" name="Object 261"/>
          <p:cNvGraphicFramePr>
            <a:graphicFrameLocks noChangeAspect="1"/>
          </p:cNvGraphicFramePr>
          <p:nvPr/>
        </p:nvGraphicFramePr>
        <p:xfrm>
          <a:off x="63500" y="0"/>
          <a:ext cx="736600" cy="938213"/>
        </p:xfrm>
        <a:graphic>
          <a:graphicData uri="http://schemas.openxmlformats.org/presentationml/2006/ole">
            <p:oleObj spid="_x0000_s2310" name="CorelDRAW" r:id="rId15" imgW="3520800" imgH="4203360" progId="">
              <p:embed/>
            </p:oleObj>
          </a:graphicData>
        </a:graphic>
      </p:graphicFrame>
      <p:pic>
        <p:nvPicPr>
          <p:cNvPr id="2315" name="Picture 7" descr="герб"/>
          <p:cNvPicPr>
            <a:picLocks noChangeAspect="1" noChangeArrowheads="1"/>
          </p:cNvPicPr>
          <p:nvPr/>
        </p:nvPicPr>
        <p:blipFill>
          <a:blip r:embed="rId16">
            <a:lum bright="82000" contrast="-58000"/>
          </a:blip>
          <a:srcRect l="67769" t="2353" r="3287" b="72090"/>
          <a:stretch>
            <a:fillRect/>
          </a:stretch>
        </p:blipFill>
        <p:spPr bwMode="auto">
          <a:xfrm>
            <a:off x="5580063" y="1341438"/>
            <a:ext cx="1077912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_____Microsoft_Office_Excel_97-200310.xls"/><Relationship Id="rId4" Type="http://schemas.openxmlformats.org/officeDocument/2006/relationships/oleObject" Target="../embeddings/_____Microsoft_Office_Excel_97-20039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_____Microsoft_Office_Excel_97-200311.xls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_____Microsoft_Office_Excel_97-20031.xls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_____Microsoft_Office_Excel_97-20033.xls"/><Relationship Id="rId4" Type="http://schemas.openxmlformats.org/officeDocument/2006/relationships/oleObject" Target="../embeddings/_____Microsoft_Office_Excel_97-20032.xls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_____Microsoft_Office_Excel_97-20034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_____Microsoft_Office_Excel_97-20035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_____Microsoft_Office_Excel_97-20036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_____Microsoft_Office_Excel_97-20037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_____Microsoft_Office_Excel_97-20038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4" descr="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13" y="214313"/>
            <a:ext cx="16430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539750" y="1714500"/>
            <a:ext cx="8134350" cy="47386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ОТЧЕТ </a:t>
            </a:r>
            <a:b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ДЕЯТЕЛЬНОСТИ КОМИССИИ ПО ДЕЛАМ </a:t>
            </a:r>
            <a:b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НЕСОВЕРШЕННОЛЕТНИХ И ЗАЩИТЕ ИХ ПРАВ МУНИЦИПАЛЬНОГО ОБРАЗОВАНИЯ «ГОРОД БЕРЕЗНИКИ»</a:t>
            </a:r>
            <a:b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9месяцев 2021 года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Bookman Old Style" pitchFamily="18" charset="0"/>
              </a:rPr>
              <a:t/>
            </a:r>
            <a:br>
              <a:rPr lang="ru-RU" sz="1200" b="1" dirty="0" smtClean="0">
                <a:latin typeface="Bookman Old Style" pitchFamily="18" charset="0"/>
              </a:rPr>
            </a:br>
            <a:r>
              <a:rPr lang="ru-RU" sz="1200" b="1" i="1" dirty="0" smtClean="0">
                <a:latin typeface="Bookman Old Style" pitchFamily="18" charset="0"/>
              </a:rPr>
              <a:t>                                                                 </a:t>
            </a:r>
            <a:br>
              <a:rPr lang="ru-RU" sz="1200" b="1" i="1" dirty="0" smtClean="0">
                <a:latin typeface="Bookman Old Style" pitchFamily="18" charset="0"/>
              </a:rPr>
            </a:br>
            <a:r>
              <a:rPr lang="ru-RU" sz="1200" b="1" i="1" dirty="0" smtClean="0">
                <a:latin typeface="Bookman Old Style" pitchFamily="18" charset="0"/>
              </a:rPr>
              <a:t>                                                                                          </a:t>
            </a:r>
            <a:r>
              <a:rPr lang="ru-RU" sz="1200" b="1" i="1" dirty="0" smtClean="0"/>
              <a:t>Заместитель председателя комиссии</a:t>
            </a:r>
            <a:br>
              <a:rPr lang="ru-RU" sz="1200" b="1" i="1" dirty="0" smtClean="0"/>
            </a:br>
            <a:r>
              <a:rPr lang="ru-RU" sz="1200" b="1" i="1" dirty="0" smtClean="0"/>
              <a:t>                                                                                                     по делам несовершеннолетних  и </a:t>
            </a:r>
            <a:br>
              <a:rPr lang="ru-RU" sz="1200" b="1" i="1" dirty="0" smtClean="0"/>
            </a:br>
            <a:r>
              <a:rPr lang="ru-RU" sz="1200" b="1" i="1" dirty="0" smtClean="0"/>
              <a:t>                                                                                                         защите их прав муниципального  					            образования «Город Березники»  </a:t>
            </a:r>
            <a:r>
              <a:rPr lang="ru-RU" sz="1200" i="1" dirty="0" smtClean="0"/>
              <a:t/>
            </a:r>
            <a:br>
              <a:rPr lang="ru-RU" sz="1200" i="1" dirty="0" smtClean="0"/>
            </a:br>
            <a:r>
              <a:rPr lang="ru-RU" sz="1200" b="1" i="1" dirty="0" smtClean="0"/>
              <a:t>                                                                                                                                                           Я.С. </a:t>
            </a:r>
            <a:r>
              <a:rPr lang="ru-RU" sz="1200" b="1" i="1" dirty="0" err="1" smtClean="0"/>
              <a:t>Видякова</a:t>
            </a:r>
            <a:r>
              <a:rPr lang="ru-RU" sz="1200" i="1" dirty="0" smtClean="0"/>
              <a:t/>
            </a:r>
            <a:br>
              <a:rPr lang="ru-RU" sz="1200" i="1" dirty="0" smtClean="0"/>
            </a:br>
            <a:r>
              <a:rPr lang="ru-RU" sz="1200" b="1" i="1" dirty="0" smtClean="0">
                <a:latin typeface="Bookman Old Style" pitchFamily="18" charset="0"/>
              </a:rPr>
              <a:t/>
            </a:r>
            <a:br>
              <a:rPr lang="ru-RU" sz="1200" b="1" i="1" dirty="0" smtClean="0">
                <a:latin typeface="Bookman Old Style" pitchFamily="18" charset="0"/>
              </a:rPr>
            </a:br>
            <a:endParaRPr lang="ru-RU" sz="1200" b="1" i="1" dirty="0" smtClean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88" name="Object 24"/>
          <p:cNvGraphicFramePr>
            <a:graphicFrameLocks noGrp="1"/>
          </p:cNvGraphicFramePr>
          <p:nvPr>
            <p:ph sz="half" idx="1"/>
          </p:nvPr>
        </p:nvGraphicFramePr>
        <p:xfrm>
          <a:off x="355600" y="1371600"/>
          <a:ext cx="4000500" cy="4584700"/>
        </p:xfrm>
        <a:graphic>
          <a:graphicData uri="http://schemas.openxmlformats.org/presentationml/2006/ole">
            <p:oleObj spid="_x0000_s62490" name="Worksheet" r:id="rId4" imgW="3848044" imgH="4410180" progId="Excel.Sheet.8">
              <p:embed/>
            </p:oleObj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1011222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kern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Результаты проведения реабилитационной работы с семьями, состоящими на межведомственном учете семей, детей, находящихся в социально опасном положении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2489" name="Object 25"/>
          <p:cNvGraphicFramePr>
            <a:graphicFrameLocks noGrp="1"/>
          </p:cNvGraphicFramePr>
          <p:nvPr>
            <p:ph sz="half" idx="2"/>
          </p:nvPr>
        </p:nvGraphicFramePr>
        <p:xfrm>
          <a:off x="4572000" y="1431925"/>
          <a:ext cx="4005263" cy="4770438"/>
        </p:xfrm>
        <a:graphic>
          <a:graphicData uri="http://schemas.openxmlformats.org/presentationml/2006/ole">
            <p:oleObj spid="_x0000_s62491" name="Worksheet" r:id="rId5" imgW="4038487" imgH="4810050" progId="Excel.Sheet.8">
              <p:embed/>
            </p:oleObj>
          </a:graphicData>
        </a:graphic>
      </p:graphicFrame>
      <p:sp>
        <p:nvSpPr>
          <p:cNvPr id="62491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latin typeface="Modern No. 2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6" name="Заголовок 1"/>
          <p:cNvSpPr>
            <a:spLocks noGrp="1"/>
          </p:cNvSpPr>
          <p:nvPr>
            <p:ph type="title"/>
          </p:nvPr>
        </p:nvSpPr>
        <p:spPr bwMode="auto">
          <a:xfrm>
            <a:off x="571472" y="274638"/>
            <a:ext cx="8115328" cy="58259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Факты жестокого обращения с несовершеннолетними </a:t>
            </a:r>
          </a:p>
        </p:txBody>
      </p:sp>
      <p:graphicFrame>
        <p:nvGraphicFramePr>
          <p:cNvPr id="64525" name="Object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8366335"/>
              </p:ext>
            </p:extLst>
          </p:nvPr>
        </p:nvGraphicFramePr>
        <p:xfrm>
          <a:off x="409575" y="838200"/>
          <a:ext cx="8058150" cy="5118100"/>
        </p:xfrm>
        <a:graphic>
          <a:graphicData uri="http://schemas.openxmlformats.org/presentationml/2006/ole">
            <p:oleObj spid="_x0000_s64526" name="Worksheet" r:id="rId4" imgW="8172332" imgH="5191020" progId="Excel.Sheet.8">
              <p:embed/>
            </p:oleObj>
          </a:graphicData>
        </a:graphic>
      </p:graphicFrame>
      <p:sp>
        <p:nvSpPr>
          <p:cNvPr id="64527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latin typeface="Modern No. 2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969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000" b="1" i="1" smtClean="0">
                <a:latin typeface="Bookman Old Style" pitchFamily="18" charset="0"/>
                <a:cs typeface="Times New Roman" pitchFamily="18" charset="0"/>
              </a:rPr>
              <a:t>Сравнительный анализ </a:t>
            </a:r>
            <a:br>
              <a:rPr lang="ru-RU" sz="2000" b="1" i="1" smtClean="0">
                <a:latin typeface="Bookman Old Style" pitchFamily="18" charset="0"/>
                <a:cs typeface="Times New Roman" pitchFamily="18" charset="0"/>
              </a:rPr>
            </a:br>
            <a:r>
              <a:rPr lang="ru-RU" sz="2000" b="1" i="1" smtClean="0">
                <a:latin typeface="Bookman Old Style" pitchFamily="18" charset="0"/>
                <a:cs typeface="Times New Roman" pitchFamily="18" charset="0"/>
              </a:rPr>
              <a:t>фактов детской смертности </a:t>
            </a:r>
            <a:endParaRPr lang="ru-RU" sz="2000" smtClean="0"/>
          </a:p>
        </p:txBody>
      </p:sp>
      <p:sp>
        <p:nvSpPr>
          <p:cNvPr id="6656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latin typeface="Modern No. 20"/>
              <a:cs typeface="Arial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71604" y="1571612"/>
          <a:ext cx="6029326" cy="3042920"/>
        </p:xfrm>
        <a:graphic>
          <a:graphicData uri="http://schemas.openxmlformats.org/drawingml/2006/table">
            <a:tbl>
              <a:tblPr/>
              <a:tblGrid>
                <a:gridCol w="2993581"/>
                <a:gridCol w="1077430"/>
                <a:gridCol w="1077430"/>
                <a:gridCol w="880885"/>
              </a:tblGrid>
              <a:tr h="2609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месяцев </a:t>
                      </a:r>
                      <a:endParaRPr lang="ru-RU" sz="12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месяцев </a:t>
                      </a:r>
                      <a:endParaRPr lang="ru-RU" sz="12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+/-%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Зарегистрировано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фактов гибели детей, всего: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-57,2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0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результате заболевания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-63,7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результате неестественных причин: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-33,4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727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пожара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-100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утопления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убийства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суицида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ДТП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-100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отравления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падение с высоты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+100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Заголовок 4"/>
          <p:cNvSpPr>
            <a:spLocks noGrp="1"/>
          </p:cNvSpPr>
          <p:nvPr>
            <p:ph type="title"/>
          </p:nvPr>
        </p:nvSpPr>
        <p:spPr>
          <a:xfrm>
            <a:off x="971550" y="260350"/>
            <a:ext cx="7416800" cy="431800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Сравнительный анализ суицидальных попыток</a:t>
            </a:r>
          </a:p>
        </p:txBody>
      </p:sp>
      <p:sp>
        <p:nvSpPr>
          <p:cNvPr id="686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86563" y="6381750"/>
            <a:ext cx="2133600" cy="476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 smtClean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68611" name="Rectangle 1"/>
          <p:cNvSpPr>
            <a:spLocks noChangeArrowheads="1"/>
          </p:cNvSpPr>
          <p:nvPr/>
        </p:nvSpPr>
        <p:spPr bwMode="auto">
          <a:xfrm>
            <a:off x="0" y="714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8675" name="Group 67"/>
          <p:cNvGraphicFramePr>
            <a:graphicFrameLocks noGrp="1"/>
          </p:cNvGraphicFramePr>
          <p:nvPr/>
        </p:nvGraphicFramePr>
        <p:xfrm>
          <a:off x="1619250" y="836613"/>
          <a:ext cx="6192838" cy="5423536"/>
        </p:xfrm>
        <a:graphic>
          <a:graphicData uri="http://schemas.openxmlformats.org/drawingml/2006/table">
            <a:tbl>
              <a:tblPr/>
              <a:tblGrid>
                <a:gridCol w="2033588"/>
                <a:gridCol w="2197100"/>
                <a:gridCol w="1962150"/>
              </a:tblGrid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месяцев 2020 г.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месяцев 2021 г.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попыток / суицидов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7/0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15/0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Возраст (лет)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15-17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11-17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Девушки / юноши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7/0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15/0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Школьники / учащиеся техникумов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5/1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/у,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15/0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Способ: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нанесение резаных ран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медикаментозное отравление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отравление газом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               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отравление уксусом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                  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выпрыгнула из окна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                 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совершения попыток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демонстративное поведение, эмоциональная неустойчивость подростков, ссоры с друзьями, конфликты в семье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Категория учёта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 – 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группа риска – 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СОП – 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 – 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группа риска – 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СОП –2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Статус семьи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полная – 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неполная – 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 попечения родителей – 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полная – 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неполная – 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отчимом – 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приёмная – 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00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28596" y="274638"/>
            <a:ext cx="8175654" cy="108266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Заседания комиссии по делам несовершеннолетних и защите их прав муниципального образования «Город Березники» 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8182" name="Text Box 6"/>
          <p:cNvSpPr txBox="1">
            <a:spLocks noGrp="1" noChangeArrowheads="1"/>
          </p:cNvSpPr>
          <p:nvPr>
            <p:ph type="body" sz="half" idx="4294967295"/>
          </p:nvPr>
        </p:nvSpPr>
        <p:spPr bwMode="auto">
          <a:xfrm>
            <a:off x="0" y="1628775"/>
            <a:ext cx="4038600" cy="45259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sz="2800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sz="2400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sz="2800" dirty="0" smtClean="0">
              <a:latin typeface="Tahoma" pitchFamily="34" charset="0"/>
            </a:endParaRPr>
          </a:p>
        </p:txBody>
      </p:sp>
      <p:graphicFrame>
        <p:nvGraphicFramePr>
          <p:cNvPr id="46099" name="Object 19"/>
          <p:cNvGraphicFramePr>
            <a:graphicFrameLocks/>
          </p:cNvGraphicFramePr>
          <p:nvPr/>
        </p:nvGraphicFramePr>
        <p:xfrm>
          <a:off x="612775" y="1574800"/>
          <a:ext cx="8439150" cy="2765425"/>
        </p:xfrm>
        <a:graphic>
          <a:graphicData uri="http://schemas.openxmlformats.org/presentationml/2006/ole">
            <p:oleObj spid="_x0000_s46100" name="Worksheet" r:id="rId4" imgW="7886801" imgH="2733750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56" name="Заголовок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Применение административной практики</a:t>
            </a:r>
          </a:p>
        </p:txBody>
      </p:sp>
      <p:graphicFrame>
        <p:nvGraphicFramePr>
          <p:cNvPr id="48154" name="Object 26"/>
          <p:cNvGraphicFramePr>
            <a:graphicFrameLocks noGrp="1"/>
          </p:cNvGraphicFramePr>
          <p:nvPr>
            <p:ph sz="half" idx="1"/>
          </p:nvPr>
        </p:nvGraphicFramePr>
        <p:xfrm>
          <a:off x="4722813" y="1093788"/>
          <a:ext cx="4121150" cy="5227637"/>
        </p:xfrm>
        <a:graphic>
          <a:graphicData uri="http://schemas.openxmlformats.org/presentationml/2006/ole">
            <p:oleObj spid="_x0000_s48156" name="Worksheet" r:id="rId4" imgW="3762412" imgH="4771980" progId="Excel.Sheet.8">
              <p:embed/>
            </p:oleObj>
          </a:graphicData>
        </a:graphic>
      </p:graphicFrame>
      <p:graphicFrame>
        <p:nvGraphicFramePr>
          <p:cNvPr id="48155" name="Object 27"/>
          <p:cNvGraphicFramePr>
            <a:graphicFrameLocks noGrp="1"/>
          </p:cNvGraphicFramePr>
          <p:nvPr>
            <p:ph sz="half" idx="2"/>
          </p:nvPr>
        </p:nvGraphicFramePr>
        <p:xfrm>
          <a:off x="277813" y="971550"/>
          <a:ext cx="4237037" cy="4919663"/>
        </p:xfrm>
        <a:graphic>
          <a:graphicData uri="http://schemas.openxmlformats.org/presentationml/2006/ole">
            <p:oleObj spid="_x0000_s48157" name="Worksheet" r:id="rId5" imgW="4438554" imgH="5152950" progId="Excel.Sheet.8">
              <p:embed/>
            </p:oleObj>
          </a:graphicData>
        </a:graphic>
      </p:graphicFrame>
      <p:sp>
        <p:nvSpPr>
          <p:cNvPr id="48157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latin typeface="Modern No. 2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Сравнительный анализ  административных материалов, </a:t>
            </a:r>
            <a:b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рассмотренных на заседаниях комиссии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7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E01CE19-3213-45D5-8782-C07EC0D3EC9A}" type="slidenum">
              <a:rPr lang="ru-RU" smtClean="0">
                <a:latin typeface="Modern No. 2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smtClean="0">
              <a:latin typeface="Modern No. 20"/>
              <a:cs typeface="Arial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571472" y="785794"/>
          <a:ext cx="8352928" cy="5726854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4691157"/>
                <a:gridCol w="1217413"/>
                <a:gridCol w="1217413"/>
                <a:gridCol w="1226945"/>
              </a:tblGrid>
              <a:tr h="5711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показателя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АППГ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месяцев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+/- </a:t>
                      </a:r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809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административных материалов (всего):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1186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809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-31,8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60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ст. 5.35 ч.1 и ч.2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КоАП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РФ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777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548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-29,5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999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ст. 20.22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КоАП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РФ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-12,4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60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ст. 6.10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КоАП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РФ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-28,6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26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ст. 20.20, 20.21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КоАП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РФ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60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ст. 6.1.1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КоАП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РФ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+ 40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60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ст. 6.24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КоАП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РФ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-300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60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ст. 6.9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КоАП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РФ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60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ст. 7.17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КоАП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РФ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-80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60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ст. 7.27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КоАП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РФ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-40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60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ст. 20.1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КоАП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РФ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+200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711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в области дорожного движения (глава 12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КоАП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138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-45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662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по статьям Закона ПК от 06.04.2015 №460-ПК «Об административных правонарушениях»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-75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60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Прочие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правонарушения (ст. 20.6.1 ч. 1, ст.19.15, ст. 19.16)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-74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41" name="Заголовок 1"/>
          <p:cNvSpPr>
            <a:spLocks noGrp="1"/>
          </p:cNvSpPr>
          <p:nvPr>
            <p:ph type="title"/>
          </p:nvPr>
        </p:nvSpPr>
        <p:spPr bwMode="auto">
          <a:xfrm>
            <a:off x="468313" y="404813"/>
            <a:ext cx="8207375" cy="7207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Рассмотрение административных дел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отношении родителей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4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latin typeface="Modern No. 20"/>
              <a:cs typeface="Arial" charset="0"/>
            </a:endParaRPr>
          </a:p>
        </p:txBody>
      </p:sp>
      <p:graphicFrame>
        <p:nvGraphicFramePr>
          <p:cNvPr id="52240" name="Object 16"/>
          <p:cNvGraphicFramePr>
            <a:graphicFrameLocks noGrp="1"/>
          </p:cNvGraphicFramePr>
          <p:nvPr>
            <p:ph idx="1"/>
          </p:nvPr>
        </p:nvGraphicFramePr>
        <p:xfrm>
          <a:off x="719138" y="1146175"/>
          <a:ext cx="7866062" cy="4178300"/>
        </p:xfrm>
        <a:graphic>
          <a:graphicData uri="http://schemas.openxmlformats.org/presentationml/2006/ole">
            <p:oleObj spid="_x0000_s52241" name="Worksheet" r:id="rId4" imgW="8410589" imgH="4467150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91" name="Заголовок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Рассмотрение административных дел </a:t>
            </a:r>
            <a:b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отношении несовершеннолетних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9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latin typeface="Modern No. 20"/>
              <a:cs typeface="Arial" charset="0"/>
            </a:endParaRPr>
          </a:p>
        </p:txBody>
      </p:sp>
      <p:graphicFrame>
        <p:nvGraphicFramePr>
          <p:cNvPr id="54290" name="Object 18"/>
          <p:cNvGraphicFramePr>
            <a:graphicFrameLocks noGrp="1"/>
          </p:cNvGraphicFramePr>
          <p:nvPr>
            <p:ph idx="1"/>
          </p:nvPr>
        </p:nvGraphicFramePr>
        <p:xfrm>
          <a:off x="439738" y="1216025"/>
          <a:ext cx="8170862" cy="3946525"/>
        </p:xfrm>
        <a:graphic>
          <a:graphicData uri="http://schemas.openxmlformats.org/presentationml/2006/ole">
            <p:oleObj spid="_x0000_s54291" name="Worksheet" r:id="rId4" imgW="8105879" imgH="3914730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7" name="Заголовок 1"/>
          <p:cNvSpPr>
            <a:spLocks noGrp="1"/>
          </p:cNvSpPr>
          <p:nvPr>
            <p:ph type="title"/>
          </p:nvPr>
        </p:nvSpPr>
        <p:spPr bwMode="auto">
          <a:xfrm>
            <a:off x="468313" y="404813"/>
            <a:ext cx="8207375" cy="7207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Мониторинг подростковой преступности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3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latin typeface="Modern No. 20"/>
              <a:cs typeface="Arial" charset="0"/>
            </a:endParaRPr>
          </a:p>
        </p:txBody>
      </p:sp>
      <p:graphicFrame>
        <p:nvGraphicFramePr>
          <p:cNvPr id="56336" name="Object 16"/>
          <p:cNvGraphicFramePr>
            <a:graphicFrameLocks noGrp="1"/>
          </p:cNvGraphicFramePr>
          <p:nvPr>
            <p:ph idx="1"/>
          </p:nvPr>
        </p:nvGraphicFramePr>
        <p:xfrm>
          <a:off x="450850" y="857250"/>
          <a:ext cx="8170863" cy="4826000"/>
        </p:xfrm>
        <a:graphic>
          <a:graphicData uri="http://schemas.openxmlformats.org/presentationml/2006/ole">
            <p:oleObj spid="_x0000_s56337" name="Worksheet" r:id="rId4" imgW="8305777" imgH="4905360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83" name="Заголовок 7"/>
          <p:cNvSpPr>
            <a:spLocks noGrp="1"/>
          </p:cNvSpPr>
          <p:nvPr>
            <p:ph type="title"/>
          </p:nvPr>
        </p:nvSpPr>
        <p:spPr bwMode="auto">
          <a:xfrm>
            <a:off x="428596" y="274638"/>
            <a:ext cx="8258204" cy="13684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Проведено 18 заседаний межведомственной локальной рабочей группы при муниципальной комиссии по делам несовершеннолетних и защите их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прав,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рассмотрено 516 информаций о детском и семейном неблагополучии</a:t>
            </a:r>
          </a:p>
        </p:txBody>
      </p:sp>
      <p:sp>
        <p:nvSpPr>
          <p:cNvPr id="58384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latin typeface="Modern No. 20"/>
              <a:cs typeface="Arial" charset="0"/>
            </a:endParaRPr>
          </a:p>
        </p:txBody>
      </p:sp>
      <p:graphicFrame>
        <p:nvGraphicFramePr>
          <p:cNvPr id="58382" name="Object 14"/>
          <p:cNvGraphicFramePr>
            <a:graphicFrameLocks noGrp="1"/>
          </p:cNvGraphicFramePr>
          <p:nvPr>
            <p:ph sz="half" idx="1"/>
          </p:nvPr>
        </p:nvGraphicFramePr>
        <p:xfrm>
          <a:off x="428625" y="1639888"/>
          <a:ext cx="8385175" cy="4730750"/>
        </p:xfrm>
        <a:graphic>
          <a:graphicData uri="http://schemas.openxmlformats.org/presentationml/2006/ole">
            <p:oleObj spid="_x0000_s58383" name="Worksheet" r:id="rId4" imgW="8458132" imgH="4771980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000" b="1" kern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течение  9 месяцев 2021 года на межведомственный учет семей, детей, находящихся в социально опасном положении, поставлено  </a:t>
            </a:r>
            <a:br>
              <a:rPr lang="ru-RU" sz="2000" b="1" kern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kern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78 семей, в них  123 ребенка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0429" name="Object 13"/>
          <p:cNvGraphicFramePr>
            <a:graphicFrameLocks noGrp="1"/>
          </p:cNvGraphicFramePr>
          <p:nvPr>
            <p:ph idx="1"/>
          </p:nvPr>
        </p:nvGraphicFramePr>
        <p:xfrm>
          <a:off x="428625" y="1857375"/>
          <a:ext cx="8329613" cy="3984625"/>
        </p:xfrm>
        <a:graphic>
          <a:graphicData uri="http://schemas.openxmlformats.org/presentationml/2006/ole">
            <p:oleObj spid="_x0000_s60430" name="Worksheet" r:id="rId4" imgW="8143968" imgH="3895830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0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0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1_Оформление по умолчанию 13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0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0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0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0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13190</TotalTime>
  <Words>1173</Words>
  <Application>Microsoft Office PowerPoint</Application>
  <PresentationFormat>Экран (4:3)</PresentationFormat>
  <Paragraphs>207</Paragraphs>
  <Slides>13</Slides>
  <Notes>13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Тема1</vt:lpstr>
      <vt:lpstr>1_Оформление по умолчанию</vt:lpstr>
      <vt:lpstr>2_Оформление по умолчанию</vt:lpstr>
      <vt:lpstr>CorelDRAW</vt:lpstr>
      <vt:lpstr>Лист Microsoft Office Excel 97-2003</vt:lpstr>
      <vt:lpstr>Worksheet</vt:lpstr>
      <vt:lpstr> ОТЧЕТ  О ДЕЯТЕЛЬНОСТИ КОМИССИИ ПО ДЕЛАМ  НЕСОВЕРШЕННОЛЕТНИХ И ЗАЩИТЕ ИХ ПРАВ МУНИЦИПАЛЬНОГО ОБРАЗОВАНИЯ «ГОРОД БЕРЕЗНИКИ» за 9месяцев 2021 года                                                                                                                                                               Заместитель председателя комиссии                                                                                                      по делам несовершеннолетних  и                                                                                                           защите их прав муниципального                   образования «Город Березники»                                                                                                                                                              Я.С. Видякова  </vt:lpstr>
      <vt:lpstr>Заседания комиссии по делам несовершеннолетних и защите их прав муниципального образования «Город Березники»  </vt:lpstr>
      <vt:lpstr>Применение административной практики</vt:lpstr>
      <vt:lpstr>Сравнительный анализ  административных материалов,  рассмотренных на заседаниях комиссии</vt:lpstr>
      <vt:lpstr>Рассмотрение административных дел  в отношении родителей </vt:lpstr>
      <vt:lpstr>Рассмотрение административных дел  в отношении несовершеннолетних</vt:lpstr>
      <vt:lpstr>Мониторинг подростковой преступности </vt:lpstr>
      <vt:lpstr>Проведено 18 заседаний межведомственной локальной рабочей группы при муниципальной комиссии по делам несовершеннолетних и защите их прав, рассмотрено 516 информаций о детском и семейном неблагополучии</vt:lpstr>
      <vt:lpstr>В течение  9 месяцев 2021 года на межведомственный учет семей, детей, находящихся в социально опасном положении, поставлено   78 семей, в них  123 ребенка</vt:lpstr>
      <vt:lpstr>Результаты проведения реабилитационной работы с семьями, состоящими на межведомственном учете семей, детей, находящихся в социально опасном положении </vt:lpstr>
      <vt:lpstr>Факты жестокого обращения с несовершеннолетними </vt:lpstr>
      <vt:lpstr>Сравнительный анализ  фактов детской смертности </vt:lpstr>
      <vt:lpstr>Сравнительный анализ суицидальных попыток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о работе отдела (комиссии)  по делам несовершеннолетних  и защите их прав  администрации города Березники  за 4 квартал 2011г. и за 2011г.                                                              Заведующий отделом                                                                                       Конюкова Е.В.                                                                                                                                 16.03.2012г.  г.Березники</dc:title>
  <dc:creator>Админ</dc:creator>
  <cp:lastModifiedBy>Конюкова Екатерина Васильевна</cp:lastModifiedBy>
  <cp:revision>740</cp:revision>
  <cp:lastPrinted>2015-02-13T03:11:48Z</cp:lastPrinted>
  <dcterms:created xsi:type="dcterms:W3CDTF">2012-03-13T04:12:20Z</dcterms:created>
  <dcterms:modified xsi:type="dcterms:W3CDTF">2021-11-03T09:52:20Z</dcterms:modified>
</cp:coreProperties>
</file>