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</p:sldMasterIdLst>
  <p:notesMasterIdLst>
    <p:notesMasterId r:id="rId17"/>
  </p:notesMasterIdLst>
  <p:handoutMasterIdLst>
    <p:handoutMasterId r:id="rId18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74" r:id="rId11"/>
    <p:sldId id="375" r:id="rId12"/>
    <p:sldId id="377" r:id="rId13"/>
    <p:sldId id="391" r:id="rId14"/>
    <p:sldId id="384" r:id="rId15"/>
    <p:sldId id="392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48" autoAdjust="0"/>
    <p:restoredTop sz="76457" autoAdjust="0"/>
  </p:normalViewPr>
  <p:slideViewPr>
    <p:cSldViewPr>
      <p:cViewPr>
        <p:scale>
          <a:sx n="100" d="100"/>
          <a:sy n="100" d="100"/>
        </p:scale>
        <p:origin x="-42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A20D3-23F3-4E00-BD15-DC08D40F4E91}" type="datetimeFigureOut">
              <a:rPr lang="ru-RU"/>
              <a:pPr>
                <a:defRPr/>
              </a:pPr>
              <a:t>02.08.2021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3F9C7-860C-4D8F-B6F6-5883F70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91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6749-B018-4F95-8AC7-7A00BAD559EB}" type="datetimeFigureOut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B9D90-9531-4FA9-ADCB-CBF341A08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3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z-Cyrl-AZ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72EE7942-0002-4A47-92E8-96804E2B8A3A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результатам реабилитационной работы с семьями, находящимися в социально опасном положении, в течение 3-х месяцев 2021 года сняты с учета 27 семьей, из них в связи с положительной реабилитацией (улучшением ситуации в семье, налаживания детско-родительских отношений, снятия с учета в ОДН ОМВД России по Березниковскому городскому округу по причине исправления, улучшением жилищных условий – 18 семей, что составляет 67% от общего числа семей, снятых с учета.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1F0DA-653F-4311-B22B-56DB06FD7B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жестокого обращения с несовершеннолетними  в течение 3-х месяцев  2021 года в отдел по обеспечению деятельности комиссии по делам несовершеннолетних и защите их прав поступило 13 обращений в отношении 13 детей. По всем фактам проведены проверки. По результатам проверок в отношении родителей (законных представителей) возбуждены 12 административных  производств и 1 уголовное дело. Дети из семей не изымались.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867D1-0558-4914-849B-9287FE52C4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детской смертности за 3 месяца 2021 года зарегистрировано 5 случаев гибели несовершеннолетних, тогда как в аналогичном периоде 2020 года фактов детской смертности зарегистрировано не было. В результате заболеваний умерли двое младенцев и один подросток, инвалид-детства. В результате отравления и падения с высоты погибли двое подростков.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3DF84-F740-4A2C-8143-94623BC5E3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Увеличилось на 50% количество совершенных несовершеннолетними суицидальных попыток.  Снизился (до 11 лет) возраст подростков, которые совершили суицидальные попытки. Оконченных суицидов не зарегистрировано.  Все попытки совершены девушками, причем только 2 из них воспитываются в полной семье, 5 – в неполной семье, 2 –  без попечения родителей.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1B070-88F3-41F1-ADDA-9D7822667B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В течение 3 месяцев 2021 года проведено 11 заседаний муниципальной КДНиЗП, в том числе 3 расширенных заседания, на которых рассмотрено 30 тематических и профилактических вопросов, заслушано 40 должностных лиц, для исполнения субъектами системы профилактики безнадзорности и правонарушений несовершеннолетних вынесено 42 поручения.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в отдел по обеспечению деятельности КДНиЗП поступило 386 административных материалов, из них: 49 материалов в отношении несовершеннолетних, 315 материалов в отношении родителей (законных представителей). По результатам рассмотрения к административной ответственности привлечено 300 родителей (законных представителей), 34 несовершеннолетних.  Прекращено 18 административных протоколов.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91508-0731-4226-A841-A5EA8925F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Представлен сравнительный анализ административных  протоколов, рассмотренных на заседаниях муниципальной КДНиЗП в течение 3 месяцев 2021 года.  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B3122-F746-4213-BAE5-FBDBA50499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сравнению с аналогичным периодом 2020 года на 5,6% уменьшилось количество рассмотренных административных протоколов в отношении родителей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 ребенка, злоупотребление родителями алкоголем), обучению детей, появление несовершеннолетних в возрасте до 16 лет в общественном месте в состоянии алкогольного опьянения.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6D99D-0C53-40FF-B753-4E9D165D96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увеличение количества рассмотренных административных протоколов рассмотренных в отношении несовершеннолетних: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50% за появление в общественных местах в состоянии алкогольного опьянения;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125% за совершенные правонарушения в области дорожного движения;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66,6%  за прочие правонарушения. 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56173-1F3F-4D81-A687-E328A69474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снижение подростковой преступности: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совершенных преступлений – на 36,8%,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лиц, совершивших преступления – 47,4%.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/>
              <a:t>Преступлений, совершенных подростками в группах, не зарегистрировано. Один несовершеннолетний совершил преступление в состоянии алкогольного опьянения.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8B271-2C23-4EE1-A8F7-B80E197258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проведено 6 заседаний межведомственной локальной рабочей группы, созданной при КДНиЗП, на которых с участием представителей субъектов системы профилактики безнадзорности и правонарушений рассмотрено 192 информации о неблагополучии семей, детей, из них: 98 – по вопросам разработки индивидуальных программ реабилитации семей, 45 - постановки на учете в социально опасное положение, 35 -  снятия с учета.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0621-F8A7-4867-AA58-C46542A585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на учет как находящиеся в социально опасном положении поставлено 25 семей, в которых воспитывается 44 ребенка. При этом 60% от общего числа семей поставлены на данный вид учета по основанию: уклонение родителей (законных представителей) от обязанностей по воспитанию, содержанию и обучению детей; 40% - по основанию: совершение несовершеннолетним преступлений, систематическое совершение правонарушений, общественно опасных деяний. В связи с жестоким обращением с детьми со стороны родителей на учет ни поставлена ни одна семья (в аналогичном периоде 2020 года – 2 семьи).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92D80-3BFC-4A2B-89E2-181280DBA1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FC2-C2A8-48D9-829A-72D40932627F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6C3-B63B-439A-A2C9-AE65546EE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D5CC-A0E4-4182-AEC5-974B7864DB1C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A3AF-546C-49CD-B47E-65C742B1D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B661-35E7-4CCF-BF5A-F25875F40482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4F52-3408-442D-8F5F-8362F6F5F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EBF-4B60-4713-BD23-2ECFF8C1C97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67F6-00CA-4418-BF6C-AEEFA99F6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DF31-8954-48CD-816A-93245E014D87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D1FF-1CCA-4809-8257-F0229BF22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CE48-0FF4-4245-B187-928411F486A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616A-1C9F-4C57-BFB3-D7E1C8597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5D7B-1C2D-4DB0-A198-C9CF76D7FCF2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973-463C-4723-AABA-264D384A4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02F5-3E56-47EE-9C89-876855CE734F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C552-2D2D-4186-9744-995A7A88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E4F7-CA3D-4BD5-9724-45DE5CE6619F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45F-79E0-4A25-AF64-F546EE538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6224-0A78-49D4-96F2-91791D412498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A507-358D-460A-BF78-75366AF74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D8A-8579-4CA6-A635-B2C3D492F794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F8CD-AAFE-438E-A6DC-D1F4B7890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FC0-6380-4187-BFCC-E732A0A66093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995F-BB32-4BDF-81D3-FC919CD7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2938-4CB9-48A3-BF0A-46DCA5E7C889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C71-8B2B-4A47-99B6-5E4C0EEA7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7844-2F8C-4F63-A752-C1917E73F041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84E3-1668-4D94-AC41-BD1B4E677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B6D8-6A9A-40BE-87EA-6966FDF78EC8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86F9-0D41-456E-8980-4915E4A94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C48-5E33-43D7-9D07-B0D7D69D740B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06C9-7C13-4DB0-AA09-605B87E05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B74-2698-4604-9BC5-421D8B9B46C9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938-5F5A-4DE6-BCE1-B69FBF6A8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BE82-21AB-4CB0-8655-8151DE5EB47E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737C-08F0-4A15-B8AD-AE6B53FE6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716C-51AF-4A94-81F0-1015C264C0DA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4E77-318C-406B-9796-2956F7A49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EE61-7A95-4C66-A081-15D02BE9DE3C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1D79-57EC-447A-8066-0BF2D6595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5726-3802-4682-B33A-C38494C4A5B9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5350-F995-4059-A527-A524C8B01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8A5-08A4-4744-A4D9-7E004FA34F8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7DBC-EDED-426D-A23E-2F9A600ED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6817-9F00-467B-9445-7D2C9743F35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DA4B-9F95-47ED-9310-D69AB19FD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AAB-5B7D-450E-B5CD-B44E64FB235B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7197-22D3-4356-B6D9-2F6021D64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1D45-02F2-4A04-9B47-1930BB36DB7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B71D-A49C-4E57-996A-23C046CD7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FCB8-35F1-4E80-8DFE-4A72A17AC6D3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316C-6597-493B-B9F3-8DD06E483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A2AC-922C-4568-B8DB-9329243E0273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81C0-AF6E-490A-976D-4C4AFB898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6DA2-C66F-4805-A2E5-1EE628FE2050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D30-D5FD-4924-B983-60CA19F15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6E6-6CEC-4DF1-B13B-0A5D1BBF56A4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16E-60EE-4C00-A1C6-CECE5AECA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0A9A-8FA7-4F87-99F9-D66008564B3A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BB6A-9916-45C7-820C-7A15C9281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64F-0490-4CEB-AFAF-4083FD1A6826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CF05-69BD-4467-9E91-65A36A744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3864-CC3D-43F8-A614-99816172EE64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7DD5-685E-42F7-9759-D03374276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CF62-44CE-4A46-957F-D920D225722F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D9AF-35D3-444F-A13D-A5DB05B95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8A5-F2AE-4E94-A824-2B4F1278B96E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CB6-C86E-487B-9A9C-0F8CE9BAA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389F-887F-4646-B77D-A43C0A18049C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72A1-D4EE-44CB-9E6A-4A3589E17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774F-0B68-449E-89DB-4C1C49BE2BE5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31A-F968-4E0B-A793-2AFCD8FED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8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8E854-8C47-456E-A057-4DC2300E8518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1B6DF613-6884-4254-AE09-6A07E597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74" name="Object 250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277" name="CorelDRAW" r:id="rId17" imgW="3520800" imgH="4203360" progId="">
              <p:embed/>
            </p:oleObj>
          </a:graphicData>
        </a:graphic>
      </p:graphicFrame>
      <p:pic>
        <p:nvPicPr>
          <p:cNvPr id="1282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40EF2-DBCC-49BF-977B-915461BAC43D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72B5A-3D38-4984-8FFF-1923159F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88005-8B9C-44C4-905F-E89C4FAC7703}" type="datetime1">
              <a:rPr lang="ru-RU"/>
              <a:pPr>
                <a:defRPr/>
              </a:pPr>
              <a:t>02.08.2021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1FDDB-E006-436F-B4EE-091ACE05B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03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8" name="Object 250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01" name="CorelDRAW" r:id="rId15" imgW="3520800" imgH="4203360" progId="">
              <p:embed/>
            </p:oleObj>
          </a:graphicData>
        </a:graphic>
      </p:graphicFrame>
      <p:pic>
        <p:nvPicPr>
          <p:cNvPr id="2304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 ДЕЯТЕЛЬНОСТИ КОМИССИИ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НЕСОВЕРШЕННОЛЕТНИХ И ЗАЩИТЕ ИХ ПРАВ МУНИЦИПАЛЬНОГО ОБРАЗОВАНИЯ 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 6 месяцев 2021 года 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1200" b="1" dirty="0" smtClean="0">
                <a:latin typeface="Bookman Old Style" pitchFamily="18" charset="0"/>
              </a:rPr>
              <a:t/>
            </a:r>
            <a:br>
              <a:rPr lang="ru-RU" sz="1200" b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Заместитель председателя комиссии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по делам несовершеннолетних  и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    защите их прав муниципального  					            образования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Результаты проведения реабилитационной работы с семьями, находящимися в СОП </a:t>
            </a:r>
            <a:endParaRPr lang="ru-RU" sz="2000" dirty="0"/>
          </a:p>
        </p:txBody>
      </p:sp>
      <p:graphicFrame>
        <p:nvGraphicFramePr>
          <p:cNvPr id="62466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57200" y="1214438"/>
          <a:ext cx="4038600" cy="4911725"/>
        </p:xfrm>
        <a:graphic>
          <a:graphicData uri="http://schemas.openxmlformats.org/presentationml/2006/ole">
            <p:oleObj spid="_x0000_s62472" r:id="rId4" imgW="4041998" imgH="4913802" progId="Excel.Sheet.8">
              <p:embed/>
            </p:oleObj>
          </a:graphicData>
        </a:graphic>
      </p:graphicFrame>
      <p:graphicFrame>
        <p:nvGraphicFramePr>
          <p:cNvPr id="62467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648200" y="1143000"/>
          <a:ext cx="4038600" cy="4983163"/>
        </p:xfrm>
        <a:graphic>
          <a:graphicData uri="http://schemas.openxmlformats.org/presentationml/2006/ole">
            <p:oleObj spid="_x0000_s62473" r:id="rId5" imgW="4035902" imgH="498086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</a:rPr>
              <a:t>Факты жестокого обращения с несовершеннолетними </a:t>
            </a:r>
          </a:p>
        </p:txBody>
      </p:sp>
      <p:graphicFrame>
        <p:nvGraphicFramePr>
          <p:cNvPr id="64514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928670"/>
          <a:ext cx="8229600" cy="5133975"/>
        </p:xfrm>
        <a:graphic>
          <a:graphicData uri="http://schemas.openxmlformats.org/presentationml/2006/ole">
            <p:oleObj spid="_x0000_s64517" name="Worksheet" r:id="rId4" imgW="8229600" imgH="51340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фактов детской смертности 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571612"/>
          <a:ext cx="6029326" cy="2744978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6 месяцев </a:t>
                      </a: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2020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6 месяцев </a:t>
                      </a: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2021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+/-%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Зарегистрировано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6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</a:t>
                      </a: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16,7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-25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убийства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падение с высоты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16800" cy="431800"/>
          </a:xfrm>
        </p:spPr>
        <p:txBody>
          <a:bodyPr/>
          <a:lstStyle/>
          <a:p>
            <a:pPr eaLnBrk="1" hangingPunct="1"/>
            <a:r>
              <a:rPr lang="ru-RU" sz="1400" b="1" i="1" dirty="0" smtClean="0">
                <a:latin typeface="Bookman Old Style" pitchFamily="18" charset="0"/>
              </a:rPr>
              <a:t>Сравнительный анализ суицидальных попыток</a:t>
            </a:r>
          </a:p>
        </p:txBody>
      </p:sp>
      <p:sp>
        <p:nvSpPr>
          <p:cNvPr id="68612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2175" name="Group 1103"/>
          <p:cNvGraphicFramePr>
            <a:graphicFrameLocks noGrp="1"/>
          </p:cNvGraphicFramePr>
          <p:nvPr/>
        </p:nvGraphicFramePr>
        <p:xfrm>
          <a:off x="1619250" y="836613"/>
          <a:ext cx="6192838" cy="5393056"/>
        </p:xfrm>
        <a:graphic>
          <a:graphicData uri="http://schemas.openxmlformats.org/drawingml/2006/table">
            <a:tbl>
              <a:tblPr/>
              <a:tblGrid>
                <a:gridCol w="2033588"/>
                <a:gridCol w="2197100"/>
                <a:gridCol w="1962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месяцев 2020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месяцев 2021 г.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попыток / суицидов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/ юноши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 / учащиеся техникумов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н/у, н/р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Способ: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нанесение резаных ран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медикаментозное отравление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газом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уксусом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выпрыгнула из окна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совершения попыток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демонстративное поведение, эмоциональная неустойчивость подростков, ссоры с друзьями, конфликты в семье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учёта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 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семьи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попечения родителей – 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отчимом –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приёмная –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Номер слайда 6"/>
          <p:cNvSpPr txBox="1">
            <a:spLocks noGrp="1"/>
          </p:cNvSpPr>
          <p:nvPr/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b="1" dirty="0">
              <a:solidFill>
                <a:srgbClr val="41969D"/>
              </a:solidFill>
              <a:latin typeface="Modern No. 20"/>
            </a:endParaRPr>
          </a:p>
        </p:txBody>
      </p:sp>
      <p:sp>
        <p:nvSpPr>
          <p:cNvPr id="460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147050" cy="561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Заседания КДНиЗП муниципального образования «Город Березники»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за 6 месяцев 2021 года</a:t>
            </a: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85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1687169"/>
              </p:ext>
            </p:extLst>
          </p:nvPr>
        </p:nvGraphicFramePr>
        <p:xfrm>
          <a:off x="428625" y="1504950"/>
          <a:ext cx="8201025" cy="3819525"/>
        </p:xfrm>
        <a:graphic>
          <a:graphicData uri="http://schemas.openxmlformats.org/presentationml/2006/ole">
            <p:oleObj spid="_x0000_s46090" name="Worksheet" r:id="rId4" imgW="8039156" imgH="374328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</a:rPr>
              <a:t>Применение административной практики</a:t>
            </a:r>
          </a:p>
        </p:txBody>
      </p:sp>
      <p:graphicFrame>
        <p:nvGraphicFramePr>
          <p:cNvPr id="48130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60662674"/>
              </p:ext>
            </p:extLst>
          </p:nvPr>
        </p:nvGraphicFramePr>
        <p:xfrm>
          <a:off x="4429124" y="1214422"/>
          <a:ext cx="4429156" cy="5214974"/>
        </p:xfrm>
        <a:graphic>
          <a:graphicData uri="http://schemas.openxmlformats.org/presentationml/2006/ole">
            <p:oleObj spid="_x0000_s48136" name="Worksheet" r:id="rId4" imgW="4457734" imgH="5438880" progId="Excel.Sheet.8">
              <p:embed/>
            </p:oleObj>
          </a:graphicData>
        </a:graphic>
      </p:graphicFrame>
      <p:graphicFrame>
        <p:nvGraphicFramePr>
          <p:cNvPr id="48131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00986446"/>
              </p:ext>
            </p:extLst>
          </p:nvPr>
        </p:nvGraphicFramePr>
        <p:xfrm>
          <a:off x="258763" y="1362075"/>
          <a:ext cx="4244975" cy="5076825"/>
        </p:xfrm>
        <a:graphic>
          <a:graphicData uri="http://schemas.openxmlformats.org/presentationml/2006/ole">
            <p:oleObj spid="_x0000_s48137" name="Worksheet" r:id="rId5" imgW="4467188" imgH="53435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1" smtClean="0">
                <a:solidFill>
                  <a:srgbClr val="000000"/>
                </a:solidFill>
                <a:latin typeface="Bookman Old Style" pitchFamily="18" charset="0"/>
              </a:rPr>
              <a:t>Сравнительный анализ  административных материалов, </a:t>
            </a:r>
            <a:br>
              <a:rPr lang="ru-RU" sz="1200" b="1" i="1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 b="1" i="1" smtClean="0">
                <a:solidFill>
                  <a:srgbClr val="000000"/>
                </a:solidFill>
                <a:latin typeface="Bookman Old Style" pitchFamily="18" charset="0"/>
              </a:rPr>
              <a:t>рассмотренных на заседаниях комиссии</a:t>
            </a:r>
            <a:endParaRPr lang="ru-RU" sz="1200" smtClean="0"/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DDD42-548A-4722-8C1D-6AEFFD241EA6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1707072"/>
              </p:ext>
            </p:extLst>
          </p:nvPr>
        </p:nvGraphicFramePr>
        <p:xfrm>
          <a:off x="428596" y="1000108"/>
          <a:ext cx="8352928" cy="565033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 месяцев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861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685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5.35 ч.1 и ч.2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576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468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6.10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-33,4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20.20, 20.21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+4,3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6.24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6.9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7.17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7.27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в области дорожного движения (глава 12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+125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-57,2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Прочие </a:t>
                      </a:r>
                      <a:r>
                        <a:rPr lang="ru-RU" sz="1100" dirty="0" smtClean="0"/>
                        <a:t>правонарушения (ст. 20.6.1 ч. 1, ст.19.15, ст. 19.16)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+183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отношении родителей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graphicFrame>
        <p:nvGraphicFramePr>
          <p:cNvPr id="52227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14334928"/>
              </p:ext>
            </p:extLst>
          </p:nvPr>
        </p:nvGraphicFramePr>
        <p:xfrm>
          <a:off x="0" y="1785926"/>
          <a:ext cx="9144000" cy="4351337"/>
        </p:xfrm>
        <a:graphic>
          <a:graphicData uri="http://schemas.openxmlformats.org/presentationml/2006/ole">
            <p:oleObj spid="_x0000_s52231" name="Лист" r:id="rId4" imgW="8467857" imgH="44768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в отношении несовершеннолетних</a:t>
            </a:r>
            <a:endParaRPr lang="ru-RU" sz="2000" smtClean="0"/>
          </a:p>
        </p:txBody>
      </p:sp>
      <p:graphicFrame>
        <p:nvGraphicFramePr>
          <p:cNvPr id="5427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7387670"/>
              </p:ext>
            </p:extLst>
          </p:nvPr>
        </p:nvGraphicFramePr>
        <p:xfrm>
          <a:off x="447675" y="1214438"/>
          <a:ext cx="8189913" cy="4003675"/>
        </p:xfrm>
        <a:graphic>
          <a:graphicData uri="http://schemas.openxmlformats.org/presentationml/2006/ole">
            <p:oleObj spid="_x0000_s54281" name="Worksheet" r:id="rId4" imgW="8124788" imgH="39719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</a:rPr>
              <a:t>Мониторинг подростковой преступности</a:t>
            </a:r>
            <a:br>
              <a:rPr lang="ru-RU" sz="2000" b="1" i="1" smtClean="0">
                <a:latin typeface="Bookman Old Style" pitchFamily="18" charset="0"/>
              </a:rPr>
            </a:br>
            <a:endParaRPr lang="ru-RU" sz="2000" smtClean="0"/>
          </a:p>
        </p:txBody>
      </p:sp>
      <p:graphicFrame>
        <p:nvGraphicFramePr>
          <p:cNvPr id="5632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4425734"/>
              </p:ext>
            </p:extLst>
          </p:nvPr>
        </p:nvGraphicFramePr>
        <p:xfrm>
          <a:off x="357158" y="857232"/>
          <a:ext cx="8296275" cy="5153025"/>
        </p:xfrm>
        <a:graphic>
          <a:graphicData uri="http://schemas.openxmlformats.org/presentationml/2006/ole">
            <p:oleObj spid="_x0000_s56327" name="Worksheet" r:id="rId4" imgW="8296323" imgH="515295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7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latin typeface="Bookman Old Style" pitchFamily="18" charset="0"/>
              </a:rPr>
              <a:t>Проведено 12 заседаний МЛРГ, 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рассмотрено 387 информаций о детском и семейном неблагополучии</a:t>
            </a:r>
          </a:p>
        </p:txBody>
      </p:sp>
      <p:graphicFrame>
        <p:nvGraphicFramePr>
          <p:cNvPr id="58371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500063" y="1357313"/>
          <a:ext cx="8401050" cy="4929187"/>
        </p:xfrm>
        <a:graphic>
          <a:graphicData uri="http://schemas.openxmlformats.org/presentationml/2006/ole">
            <p:oleObj spid="_x0000_s58374" r:id="rId4" imgW="8401016" imgH="492599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В течение  6 месяцев 2021 года на учет как находящиеся в социально опасном положении поставлено  47</a:t>
            </a:r>
            <a:r>
              <a:rPr lang="en-US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 </a:t>
            </a: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семей, в них  80 детей</a:t>
            </a:r>
            <a:endParaRPr lang="ru-RU" sz="2000" b="1" i="1" dirty="0"/>
          </a:p>
        </p:txBody>
      </p:sp>
      <p:graphicFrame>
        <p:nvGraphicFramePr>
          <p:cNvPr id="60418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17688"/>
          <a:ext cx="8229600" cy="4086225"/>
        </p:xfrm>
        <a:graphic>
          <a:graphicData uri="http://schemas.openxmlformats.org/presentationml/2006/ole">
            <p:oleObj spid="_x0000_s60421" name="Worksheet" r:id="rId4" imgW="8077245" imgH="40100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12901</TotalTime>
  <Words>1132</Words>
  <Application>Microsoft Office PowerPoint</Application>
  <PresentationFormat>Экран (4:3)</PresentationFormat>
  <Paragraphs>204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Тема1</vt:lpstr>
      <vt:lpstr>1_Оформление по умолчанию</vt:lpstr>
      <vt:lpstr>2_Оформление по умолчанию</vt:lpstr>
      <vt:lpstr>CorelDRAW</vt:lpstr>
      <vt:lpstr>Worksheet</vt:lpstr>
      <vt:lpstr>Лист</vt:lpstr>
      <vt:lpstr>Лист Microsoft Office Excel 97-2003</vt:lpstr>
      <vt:lpstr> ОТЧЕТ  О ДЕЯТЕЛЬНОСТИ КОМИССИИ  ПО ДЕЛАМ  НЕСОВЕРШЕННОЛЕТНИХ И ЗАЩИТЕ ИХ ПРАВ МУНИЦИПАЛЬНОГО ОБРАЗОВАНИЯ «ГОРОД БЕРЕЗНИКИ» за 6 месяцев 2021 года                                                                                                                                                               Заместитель председателя комиссии                                                                                                      по делам несовершеннолетних  и                                                                                                           защите их прав муниципального                   образования «Город Березники»                                                                                                                                                              Я.С. Видякова  </vt:lpstr>
      <vt:lpstr>Заседания КДНиЗП муниципального образования «Город Березники»  за 6 месяцев 2021 года</vt:lpstr>
      <vt:lpstr>Применение административной практики</vt:lpstr>
      <vt:lpstr>Сравнительный анализ  административных материалов,  рассмотренных на заседаниях комиссии</vt:lpstr>
      <vt:lpstr>Рассмотрение административных дел  в отношении родителей </vt:lpstr>
      <vt:lpstr>Рассмотрение административных дел  в отношении несовершеннолетних</vt:lpstr>
      <vt:lpstr>Мониторинг подростковой преступности </vt:lpstr>
      <vt:lpstr>Проведено 12 заседаний МЛРГ,  рассмотрено 387 информаций о детском и семейном неблагополучии</vt:lpstr>
      <vt:lpstr>В течение  6 месяцев 2021 года на учет как находящиеся в социально опасном положении поставлено  47 семей, в них  80 детей</vt:lpstr>
      <vt:lpstr>Результаты проведения реабилитационной работы с семьями, находящимися в СОП </vt:lpstr>
      <vt:lpstr>Факты жестокого обращения с несовершеннолетними </vt:lpstr>
      <vt:lpstr>Сравнительный анализ  фактов детской смертности </vt:lpstr>
      <vt:lpstr>Сравнительный анализ суицидальных попыток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Каменщикова Ольга</cp:lastModifiedBy>
  <cp:revision>709</cp:revision>
  <cp:lastPrinted>2015-02-13T03:11:48Z</cp:lastPrinted>
  <dcterms:created xsi:type="dcterms:W3CDTF">2012-03-13T04:12:20Z</dcterms:created>
  <dcterms:modified xsi:type="dcterms:W3CDTF">2021-08-02T08:28:34Z</dcterms:modified>
</cp:coreProperties>
</file>