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9144000" cy="6858000"/>
  <p:embeddedFontLst>
    <p:embeddedFont>
      <p:font typeface="MS Gothic" panose="020B0609070205080204" pitchFamily="49" charset="-128"/>
      <p:regular r:id="rId28"/>
    </p:embeddedFont>
    <p:embeddedFont>
      <p:font typeface="Arial Narrow" panose="020B0606020202030204" pitchFamily="34" charset="0"/>
      <p:regular r:id="rId29"/>
      <p:bold r:id="rId30"/>
      <p:italic r:id="rId31"/>
      <p:boldItalic r:id="rId32"/>
    </p:embeddedFont>
    <p:embeddedFont>
      <p:font typeface="Franklin Gothic Heavy" panose="020B0903020102020204" pitchFamily="34" charset="0"/>
      <p:regular r:id="rId33"/>
      <p:italic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onsolas" panose="020B0609020204030204" pitchFamily="49" charset="0"/>
      <p:regular r:id="rId41"/>
      <p:bold r:id="rId42"/>
      <p:italic r:id="rId43"/>
      <p:boldItalic r:id="rId4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354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65" dirty="0"/>
              <a:t>ФГБУ</a:t>
            </a:r>
            <a:r>
              <a:rPr spc="-50" dirty="0"/>
              <a:t> </a:t>
            </a:r>
            <a:r>
              <a:rPr spc="10" dirty="0"/>
              <a:t>«ВНИИЗЖ»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5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5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65" dirty="0"/>
              <a:t>ФГБУ</a:t>
            </a:r>
            <a:r>
              <a:rPr spc="-50" dirty="0"/>
              <a:t> </a:t>
            </a:r>
            <a:r>
              <a:rPr spc="10" dirty="0"/>
              <a:t>«ВНИИЗЖ»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5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653279" y="1264585"/>
            <a:ext cx="4044950" cy="4552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5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65" dirty="0"/>
              <a:t>ФГБУ</a:t>
            </a:r>
            <a:r>
              <a:rPr spc="-50" dirty="0"/>
              <a:t> </a:t>
            </a:r>
            <a:r>
              <a:rPr spc="10" dirty="0"/>
              <a:t>«ВНИИЗЖ»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5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65" dirty="0"/>
              <a:t>ФГБУ</a:t>
            </a:r>
            <a:r>
              <a:rPr spc="-50" dirty="0"/>
              <a:t> </a:t>
            </a:r>
            <a:r>
              <a:rPr spc="10" dirty="0"/>
              <a:t>«ВНИИЗЖ»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65" dirty="0"/>
              <a:t>ФГБУ</a:t>
            </a:r>
            <a:r>
              <a:rPr spc="-50" dirty="0"/>
              <a:t> </a:t>
            </a:r>
            <a:r>
              <a:rPr spc="10" dirty="0"/>
              <a:t>«ВНИИЗЖ»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980" y="64770"/>
            <a:ext cx="4364990" cy="520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5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6864" y="1269999"/>
            <a:ext cx="8510270" cy="42506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128509" y="6477334"/>
            <a:ext cx="1106170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65" dirty="0"/>
              <a:t>ФГБУ</a:t>
            </a:r>
            <a:r>
              <a:rPr spc="-50" dirty="0"/>
              <a:t> </a:t>
            </a:r>
            <a:r>
              <a:rPr spc="10" dirty="0"/>
              <a:t>«ВНИИЗЖ»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help.vetrf.ru/wiki/%d0%a0%c2%a7%d0%a0%c2%b0%d0%a1%d0%83%d0%a1%e2%80%9a%d0%a0%d1%95_%d0%a0%c2%b7%d0%a0%c2%b0%d0%a0%d2%91%d0%a0%c2%b0%d0%a0%d0%86%d0%a0%c2%b0%d0%a0%c2%b5%d0%a0%d1%98%d0%a1%e2%80%b9%d0%a0%c2%b5_%d0%a0%d0%86%d0%a0%d1%95%d0%a0%d1%97%d0%a1%d0%82%d0%a0%d1%95%d0%a1%d0%83%d0%a1%e2%80%b9_%d0%a0%d1%97%d0%a0%d1%95_%d0%a1%d0%83%d0%a0%d1%91%d0%a1%d0%83%d0%a1%e2%80%9a%d0%a0%c2%b5%d0%a0%d1%98%d0%a0%c2%b5_%d0%a0%d1%9a%d0%a0%c2%b5%d0%a1%d0%82%d0%a0%d1%94%d0%a1%d1%93%d0%a1%d0%82%d0%a0%d1%91%d0%a0%e2%84%96" TargetMode="External"/><Relationship Id="rId2" Type="http://schemas.openxmlformats.org/officeDocument/2006/relationships/hyperlink" Target="http://help.vetrf.ru/wiki/%d0%a0%d1%92%d0%a0%d0%86%d0%a1%e2%80%9a%d0%a0%d1%95%d0%a0%d1%98%d0%a0%c2%b0%d0%a1%e2%80%9a%d0%a0%d1%91%d0%a0%c2%b7%d0%a0%d1%91%d0%a1%d0%82%d0%a0%d1%95%d0%a0%d0%86%d0%a0%c2%b0%d0%a0%d0%85%d0%a0%d0%85%d0%a0%c2%b0%d0%a1%d0%8f_%d0%a1%d0%83%d0%a0%d1%91%d0%a1%d0%83%d0%a1%e2%80%9a%d0%a0%c2%b5%d0%a0%d1%98%d0%a0%c2%b0_%d0%a0%d1%9a%d0%a0%c2%b5%d0%a1%d0%82%d0%a0%d1%94%d0%a1%d1%93%d0%a1%d0%82%d0%a0%d1%91%d0%a0%e2%84%9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://help.vetrf.ru/wiki/%d0%a0%e2%80%99%d0%a0%c2%b5%d0%a1%e2%80%9a%d0%a0%d1%91%d0%a1%d0%83.API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egrul.nalog.ru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svps.ru/fsvps-forum/forums/show/6.page" TargetMode="External"/><Relationship Id="rId2" Type="http://schemas.openxmlformats.org/officeDocument/2006/relationships/hyperlink" Target="mailto:mercury@fsvps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admin@fsvps.ru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admin@fsvps.ru" TargetMode="External"/><Relationship Id="rId2" Type="http://schemas.openxmlformats.org/officeDocument/2006/relationships/hyperlink" Target="mailto:info@svfk.mcx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06790" y="948690"/>
            <a:ext cx="546100" cy="1160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450" i="1" dirty="0">
                <a:latin typeface="Consolas"/>
                <a:cs typeface="Consolas"/>
              </a:rPr>
              <a:t>ш</a:t>
            </a:r>
            <a:endParaRPr sz="7450">
              <a:latin typeface="Consolas"/>
              <a:cs typeface="Consola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2579" y="2433320"/>
            <a:ext cx="1619250" cy="443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25"/>
              </a:lnSpc>
              <a:spcBef>
                <a:spcPts val="100"/>
              </a:spcBef>
            </a:pPr>
            <a:r>
              <a:rPr sz="1400" b="1" i="1" spc="-210" dirty="0">
                <a:latin typeface="Courier New"/>
                <a:cs typeface="Courier New"/>
              </a:rPr>
              <a:t>■Ъ</a:t>
            </a:r>
            <a:r>
              <a:rPr sz="1400" b="1" i="1" spc="170" dirty="0">
                <a:latin typeface="Courier New"/>
                <a:cs typeface="Courier New"/>
              </a:rPr>
              <a:t> </a:t>
            </a:r>
            <a:r>
              <a:rPr sz="1150" spc="30" dirty="0">
                <a:latin typeface="Arial Narrow"/>
                <a:cs typeface="Arial Narrow"/>
              </a:rPr>
              <a:t>Россельхознадзор</a:t>
            </a:r>
            <a:endParaRPr sz="1150">
              <a:latin typeface="Arial Narrow"/>
              <a:cs typeface="Arial Narrow"/>
            </a:endParaRPr>
          </a:p>
          <a:p>
            <a:pPr marL="301625">
              <a:lnSpc>
                <a:spcPts val="355"/>
              </a:lnSpc>
            </a:pPr>
            <a:r>
              <a:rPr sz="650" b="1" spc="20" dirty="0">
                <a:latin typeface="Arial Narrow"/>
                <a:cs typeface="Arial Narrow"/>
              </a:rPr>
              <a:t>государственная</a:t>
            </a:r>
            <a:r>
              <a:rPr sz="650" b="1" spc="60" dirty="0">
                <a:latin typeface="Arial Narrow"/>
                <a:cs typeface="Arial Narrow"/>
              </a:rPr>
              <a:t> </a:t>
            </a:r>
            <a:r>
              <a:rPr sz="650" b="1" spc="25" dirty="0">
                <a:latin typeface="Arial Narrow"/>
                <a:cs typeface="Arial Narrow"/>
              </a:rPr>
              <a:t>информационная</a:t>
            </a:r>
            <a:endParaRPr sz="650">
              <a:latin typeface="Arial Narrow"/>
              <a:cs typeface="Arial Narrow"/>
            </a:endParaRPr>
          </a:p>
          <a:p>
            <a:pPr marL="14604">
              <a:lnSpc>
                <a:spcPts val="1310"/>
              </a:lnSpc>
              <a:tabLst>
                <a:tab pos="297815" algn="l"/>
              </a:tabLst>
            </a:pPr>
            <a:r>
              <a:rPr sz="1400" b="1" i="1" spc="-5" dirty="0">
                <a:latin typeface="Courier New"/>
                <a:cs typeface="Courier New"/>
              </a:rPr>
              <a:t>W	</a:t>
            </a:r>
            <a:r>
              <a:rPr sz="650" b="1" spc="20" dirty="0">
                <a:latin typeface="Arial Narrow"/>
                <a:cs typeface="Arial Narrow"/>
              </a:rPr>
              <a:t>система </a:t>
            </a:r>
            <a:r>
              <a:rPr sz="650" b="1" dirty="0">
                <a:latin typeface="Arial Narrow"/>
                <a:cs typeface="Arial Narrow"/>
              </a:rPr>
              <a:t>в </a:t>
            </a:r>
            <a:r>
              <a:rPr sz="650" b="1" spc="10" dirty="0">
                <a:latin typeface="Arial Narrow"/>
                <a:cs typeface="Arial Narrow"/>
              </a:rPr>
              <a:t>области</a:t>
            </a:r>
            <a:r>
              <a:rPr sz="650" b="1" dirty="0">
                <a:latin typeface="Arial Narrow"/>
                <a:cs typeface="Arial Narrow"/>
              </a:rPr>
              <a:t> </a:t>
            </a:r>
            <a:r>
              <a:rPr sz="650" b="1" spc="20" dirty="0">
                <a:latin typeface="Arial Narrow"/>
                <a:cs typeface="Arial Narrow"/>
              </a:rPr>
              <a:t>ветеринарии</a:t>
            </a:r>
            <a:endParaRPr sz="65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21560" y="4165600"/>
            <a:ext cx="5809615" cy="1177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b="1" spc="-140" dirty="0">
                <a:latin typeface="Tahoma"/>
                <a:cs typeface="Tahoma"/>
              </a:rPr>
              <a:t>МЕРКУРИИ</a:t>
            </a:r>
            <a:endParaRPr sz="5500">
              <a:latin typeface="Tahoma"/>
              <a:cs typeface="Tahoma"/>
            </a:endParaRPr>
          </a:p>
          <a:p>
            <a:pPr marL="27305">
              <a:lnSpc>
                <a:spcPct val="100000"/>
              </a:lnSpc>
              <a:spcBef>
                <a:spcPts val="70"/>
              </a:spcBef>
            </a:pPr>
            <a:r>
              <a:rPr sz="2000" spc="-5" dirty="0">
                <a:latin typeface="Tahoma"/>
                <a:cs typeface="Tahoma"/>
              </a:rPr>
              <a:t>Автоматизированная </a:t>
            </a:r>
            <a:r>
              <a:rPr sz="2000" spc="-20" dirty="0">
                <a:latin typeface="Tahoma"/>
                <a:cs typeface="Tahoma"/>
              </a:rPr>
              <a:t>система</a:t>
            </a:r>
            <a:r>
              <a:rPr sz="2000" spc="290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Россельхознадзора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889" y="275590"/>
            <a:ext cx="840994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5" dirty="0"/>
              <a:t>jj </a:t>
            </a:r>
            <a:r>
              <a:rPr spc="-50" dirty="0"/>
              <a:t>Что </a:t>
            </a:r>
            <a:r>
              <a:rPr spc="-45" dirty="0"/>
              <a:t>предпринять участникам</a:t>
            </a:r>
            <a:r>
              <a:rPr spc="610" dirty="0"/>
              <a:t> </a:t>
            </a:r>
            <a:r>
              <a:rPr spc="-75" dirty="0"/>
              <a:t>рынка?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4170" y="1269999"/>
            <a:ext cx="8319770" cy="4257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330" marR="93345" indent="-341630">
              <a:lnSpc>
                <a:spcPct val="124700"/>
              </a:lnSpc>
              <a:spcBef>
                <a:spcPts val="100"/>
              </a:spcBef>
              <a:tabLst>
                <a:tab pos="353060" algn="l"/>
              </a:tabLst>
            </a:pPr>
            <a:r>
              <a:rPr sz="1350" spc="-5" dirty="0">
                <a:latin typeface="Tahoma"/>
                <a:cs typeface="Tahoma"/>
              </a:rPr>
              <a:t>s	</a:t>
            </a:r>
            <a:r>
              <a:rPr sz="1350" spc="10" dirty="0">
                <a:latin typeface="Tahoma"/>
                <a:cs typeface="Tahoma"/>
              </a:rPr>
              <a:t>Начать </a:t>
            </a:r>
            <a:r>
              <a:rPr sz="1350" spc="15" dirty="0">
                <a:latin typeface="Tahoma"/>
                <a:cs typeface="Tahoma"/>
              </a:rPr>
              <a:t>осваивать </a:t>
            </a:r>
            <a:r>
              <a:rPr sz="1350" b="1" spc="15" dirty="0">
                <a:latin typeface="Tahoma"/>
                <a:cs typeface="Tahoma"/>
              </a:rPr>
              <a:t>инструмент электронной </a:t>
            </a:r>
            <a:r>
              <a:rPr sz="1350" b="1" spc="30" dirty="0">
                <a:latin typeface="Tahoma"/>
                <a:cs typeface="Tahoma"/>
              </a:rPr>
              <a:t>сертификации</a:t>
            </a:r>
            <a:r>
              <a:rPr sz="1350" spc="30" dirty="0">
                <a:latin typeface="Tahoma"/>
                <a:cs typeface="Tahoma"/>
              </a:rPr>
              <a:t>. </a:t>
            </a:r>
            <a:r>
              <a:rPr sz="1350" b="1" spc="15" dirty="0">
                <a:latin typeface="Tahoma"/>
                <a:cs typeface="Tahoma"/>
              </a:rPr>
              <a:t>ФГИС </a:t>
            </a:r>
            <a:r>
              <a:rPr sz="1350" b="1" spc="10" dirty="0">
                <a:latin typeface="Tahoma"/>
                <a:cs typeface="Tahoma"/>
              </a:rPr>
              <a:t>«Меркурий» </a:t>
            </a:r>
            <a:r>
              <a:rPr sz="1350" spc="10" dirty="0">
                <a:latin typeface="Tahoma"/>
                <a:cs typeface="Tahoma"/>
              </a:rPr>
              <a:t>является  </a:t>
            </a:r>
            <a:r>
              <a:rPr sz="1350" spc="5" dirty="0">
                <a:latin typeface="Tahoma"/>
                <a:cs typeface="Tahoma"/>
              </a:rPr>
              <a:t>ключевым </a:t>
            </a:r>
            <a:r>
              <a:rPr sz="1350" spc="15" dirty="0">
                <a:latin typeface="Tahoma"/>
                <a:cs typeface="Tahoma"/>
              </a:rPr>
              <a:t>элементом </a:t>
            </a:r>
            <a:r>
              <a:rPr sz="1350" spc="10" dirty="0">
                <a:latin typeface="Tahoma"/>
                <a:cs typeface="Tahoma"/>
              </a:rPr>
              <a:t>системы</a:t>
            </a:r>
            <a:r>
              <a:rPr sz="1350" spc="385" dirty="0">
                <a:latin typeface="Tahoma"/>
                <a:cs typeface="Tahoma"/>
              </a:rPr>
              <a:t> </a:t>
            </a:r>
            <a:r>
              <a:rPr sz="1350" spc="10" dirty="0">
                <a:latin typeface="Tahoma"/>
                <a:cs typeface="Tahoma"/>
              </a:rPr>
              <a:t>прослеживаемости.</a:t>
            </a:r>
            <a:endParaRPr sz="1350">
              <a:latin typeface="Tahoma"/>
              <a:cs typeface="Tahoma"/>
            </a:endParaRPr>
          </a:p>
          <a:p>
            <a:pPr marL="354330" marR="5080" indent="-341630">
              <a:lnSpc>
                <a:spcPct val="124900"/>
              </a:lnSpc>
              <a:spcBef>
                <a:spcPts val="595"/>
              </a:spcBef>
              <a:tabLst>
                <a:tab pos="353060" algn="l"/>
              </a:tabLst>
            </a:pPr>
            <a:r>
              <a:rPr sz="1350" spc="-5" dirty="0">
                <a:latin typeface="Tahoma"/>
                <a:cs typeface="Tahoma"/>
              </a:rPr>
              <a:t>s	</a:t>
            </a:r>
            <a:r>
              <a:rPr sz="1350" spc="15" dirty="0">
                <a:latin typeface="Tahoma"/>
                <a:cs typeface="Tahoma"/>
              </a:rPr>
              <a:t>Выбрать </a:t>
            </a:r>
            <a:r>
              <a:rPr sz="1350" b="1" spc="15" dirty="0">
                <a:latin typeface="Tahoma"/>
                <a:cs typeface="Tahoma"/>
              </a:rPr>
              <a:t>способ взаимодействия </a:t>
            </a:r>
            <a:r>
              <a:rPr sz="1350" spc="-5" dirty="0">
                <a:latin typeface="Tahoma"/>
                <a:cs typeface="Tahoma"/>
              </a:rPr>
              <a:t>с </a:t>
            </a:r>
            <a:r>
              <a:rPr sz="1350" spc="10" dirty="0">
                <a:latin typeface="Tahoma"/>
                <a:cs typeface="Tahoma"/>
              </a:rPr>
              <a:t>ФГИС </a:t>
            </a:r>
            <a:r>
              <a:rPr sz="1350" spc="5" dirty="0">
                <a:latin typeface="Tahoma"/>
                <a:cs typeface="Tahoma"/>
              </a:rPr>
              <a:t>«Меркурий»: </a:t>
            </a:r>
            <a:r>
              <a:rPr sz="1350" spc="15" dirty="0">
                <a:latin typeface="Tahoma"/>
                <a:cs typeface="Tahoma"/>
              </a:rPr>
              <a:t>веб-интерфейс </a:t>
            </a:r>
            <a:r>
              <a:rPr sz="1350" spc="-25" dirty="0">
                <a:latin typeface="Tahoma"/>
                <a:cs typeface="Tahoma"/>
              </a:rPr>
              <a:t>или </a:t>
            </a:r>
            <a:r>
              <a:rPr sz="1350" spc="10" dirty="0">
                <a:latin typeface="Tahoma"/>
                <a:cs typeface="Tahoma"/>
              </a:rPr>
              <a:t>интеграционный  </a:t>
            </a:r>
            <a:r>
              <a:rPr sz="1350" dirty="0">
                <a:latin typeface="Tahoma"/>
                <a:cs typeface="Tahoma"/>
              </a:rPr>
              <a:t>шлюз </a:t>
            </a:r>
            <a:r>
              <a:rPr sz="1350" spc="-25" dirty="0">
                <a:latin typeface="Tahoma"/>
                <a:cs typeface="Tahoma"/>
              </a:rPr>
              <a:t>Ветис.АР1. </a:t>
            </a:r>
            <a:r>
              <a:rPr sz="1350" spc="15" dirty="0">
                <a:latin typeface="Tahoma"/>
                <a:cs typeface="Tahoma"/>
              </a:rPr>
              <a:t>Универсальный </a:t>
            </a:r>
            <a:r>
              <a:rPr sz="1350" dirty="0">
                <a:latin typeface="Tahoma"/>
                <a:cs typeface="Tahoma"/>
              </a:rPr>
              <a:t>шлюз </a:t>
            </a:r>
            <a:r>
              <a:rPr sz="1350" spc="-20" dirty="0">
                <a:latin typeface="Tahoma"/>
                <a:cs typeface="Tahoma"/>
              </a:rPr>
              <a:t>Ветис.АР1 </a:t>
            </a:r>
            <a:r>
              <a:rPr sz="1350" spc="15" dirty="0">
                <a:latin typeface="Tahoma"/>
                <a:cs typeface="Tahoma"/>
              </a:rPr>
              <a:t>предоставляет возможность </a:t>
            </a:r>
            <a:r>
              <a:rPr sz="1350" spc="10" dirty="0">
                <a:latin typeface="Tahoma"/>
                <a:cs typeface="Tahoma"/>
              </a:rPr>
              <a:t>сторонним  </a:t>
            </a:r>
            <a:r>
              <a:rPr sz="1350" spc="15" dirty="0">
                <a:latin typeface="Tahoma"/>
                <a:cs typeface="Tahoma"/>
              </a:rPr>
              <a:t>информационным </a:t>
            </a:r>
            <a:r>
              <a:rPr sz="1350" spc="10" dirty="0">
                <a:latin typeface="Tahoma"/>
                <a:cs typeface="Tahoma"/>
              </a:rPr>
              <a:t>системам </a:t>
            </a:r>
            <a:r>
              <a:rPr sz="1350" spc="15" dirty="0">
                <a:latin typeface="Tahoma"/>
                <a:cs typeface="Tahoma"/>
              </a:rPr>
              <a:t>обмениваться </a:t>
            </a:r>
            <a:r>
              <a:rPr sz="1350" spc="10" dirty="0">
                <a:latin typeface="Tahoma"/>
                <a:cs typeface="Tahoma"/>
              </a:rPr>
              <a:t>информацией </a:t>
            </a:r>
            <a:r>
              <a:rPr sz="1350" spc="-5" dirty="0">
                <a:latin typeface="Tahoma"/>
                <a:cs typeface="Tahoma"/>
              </a:rPr>
              <a:t>с </a:t>
            </a:r>
            <a:r>
              <a:rPr sz="1350" spc="10" dirty="0">
                <a:latin typeface="Tahoma"/>
                <a:cs typeface="Tahoma"/>
              </a:rPr>
              <a:t>компонентами </a:t>
            </a:r>
            <a:r>
              <a:rPr sz="1350" spc="5" dirty="0">
                <a:latin typeface="Tahoma"/>
                <a:cs typeface="Tahoma"/>
              </a:rPr>
              <a:t>Ветис для выполнения  </a:t>
            </a:r>
            <a:r>
              <a:rPr sz="1350" spc="15" dirty="0">
                <a:latin typeface="Tahoma"/>
                <a:cs typeface="Tahoma"/>
              </a:rPr>
              <a:t>прикладных </a:t>
            </a:r>
            <a:r>
              <a:rPr sz="1350" spc="5" dirty="0">
                <a:latin typeface="Tahoma"/>
                <a:cs typeface="Tahoma"/>
              </a:rPr>
              <a:t>задач, получения </a:t>
            </a:r>
            <a:r>
              <a:rPr sz="1350" spc="10" dirty="0">
                <a:latin typeface="Tahoma"/>
                <a:cs typeface="Tahoma"/>
              </a:rPr>
              <a:t>справочной информации </a:t>
            </a:r>
            <a:r>
              <a:rPr sz="1350" spc="-5" dirty="0">
                <a:latin typeface="Tahoma"/>
                <a:cs typeface="Tahoma"/>
              </a:rPr>
              <a:t>и </a:t>
            </a:r>
            <a:r>
              <a:rPr sz="1350" spc="5" dirty="0">
                <a:latin typeface="Tahoma"/>
                <a:cs typeface="Tahoma"/>
              </a:rPr>
              <a:t>сведений </a:t>
            </a:r>
            <a:r>
              <a:rPr sz="1350" spc="-25" dirty="0">
                <a:latin typeface="Tahoma"/>
                <a:cs typeface="Tahoma"/>
              </a:rPr>
              <a:t>из</a:t>
            </a:r>
            <a:r>
              <a:rPr sz="1350" spc="70" dirty="0">
                <a:latin typeface="Tahoma"/>
                <a:cs typeface="Tahoma"/>
              </a:rPr>
              <a:t> </a:t>
            </a:r>
            <a:r>
              <a:rPr sz="1350" dirty="0">
                <a:latin typeface="Tahoma"/>
                <a:cs typeface="Tahoma"/>
              </a:rPr>
              <a:t>реестров.</a:t>
            </a:r>
            <a:endParaRPr sz="1350">
              <a:latin typeface="Tahoma"/>
              <a:cs typeface="Tahoma"/>
            </a:endParaRPr>
          </a:p>
          <a:p>
            <a:pPr marL="347980" marR="410845" indent="-335280">
              <a:lnSpc>
                <a:spcPct val="123500"/>
              </a:lnSpc>
              <a:spcBef>
                <a:spcPts val="610"/>
              </a:spcBef>
              <a:tabLst>
                <a:tab pos="353060" algn="l"/>
              </a:tabLst>
            </a:pPr>
            <a:r>
              <a:rPr sz="1350" spc="-5" dirty="0">
                <a:latin typeface="Tahoma"/>
                <a:cs typeface="Tahoma"/>
              </a:rPr>
              <a:t>s		</a:t>
            </a:r>
            <a:r>
              <a:rPr sz="1350" spc="15" dirty="0">
                <a:latin typeface="Tahoma"/>
                <a:cs typeface="Tahoma"/>
              </a:rPr>
              <a:t>Получить </a:t>
            </a:r>
            <a:r>
              <a:rPr sz="1350" spc="10" dirty="0">
                <a:latin typeface="Tahoma"/>
                <a:cs typeface="Tahoma"/>
              </a:rPr>
              <a:t>доступ </a:t>
            </a:r>
            <a:r>
              <a:rPr sz="1350" dirty="0">
                <a:latin typeface="Tahoma"/>
                <a:cs typeface="Tahoma"/>
              </a:rPr>
              <a:t>к </a:t>
            </a:r>
            <a:r>
              <a:rPr sz="1350" spc="15" dirty="0">
                <a:latin typeface="Tahoma"/>
                <a:cs typeface="Tahoma"/>
              </a:rPr>
              <a:t>учебной </a:t>
            </a:r>
            <a:r>
              <a:rPr sz="1350" dirty="0">
                <a:latin typeface="Tahoma"/>
                <a:cs typeface="Tahoma"/>
              </a:rPr>
              <a:t>версии </a:t>
            </a:r>
            <a:r>
              <a:rPr sz="1350" spc="15" dirty="0">
                <a:latin typeface="Tahoma"/>
                <a:cs typeface="Tahoma"/>
              </a:rPr>
              <a:t>ФГИС </a:t>
            </a:r>
            <a:r>
              <a:rPr sz="1350" spc="10" dirty="0">
                <a:latin typeface="Tahoma"/>
                <a:cs typeface="Tahoma"/>
              </a:rPr>
              <a:t>«Меркурий» </a:t>
            </a:r>
            <a:r>
              <a:rPr sz="1350" spc="-5" dirty="0">
                <a:latin typeface="Tahoma"/>
                <a:cs typeface="Tahoma"/>
              </a:rPr>
              <a:t>и/или </a:t>
            </a:r>
            <a:r>
              <a:rPr sz="1350" spc="10" dirty="0">
                <a:latin typeface="Tahoma"/>
                <a:cs typeface="Tahoma"/>
              </a:rPr>
              <a:t>шлюзу </a:t>
            </a:r>
            <a:r>
              <a:rPr sz="1350" spc="-20" dirty="0">
                <a:latin typeface="Tahoma"/>
                <a:cs typeface="Tahoma"/>
              </a:rPr>
              <a:t>Ветис.АР1 </a:t>
            </a:r>
            <a:r>
              <a:rPr sz="1350" spc="-5" dirty="0">
                <a:latin typeface="Tahoma"/>
                <a:cs typeface="Tahoma"/>
              </a:rPr>
              <a:t>для </a:t>
            </a:r>
            <a:r>
              <a:rPr sz="1350" spc="5" dirty="0">
                <a:latin typeface="Tahoma"/>
                <a:cs typeface="Tahoma"/>
              </a:rPr>
              <a:t>освоения  </a:t>
            </a:r>
            <a:r>
              <a:rPr sz="1350" spc="15" dirty="0">
                <a:latin typeface="Tahoma"/>
                <a:cs typeface="Tahoma"/>
              </a:rPr>
              <a:t>способов оформления </a:t>
            </a:r>
            <a:r>
              <a:rPr sz="1350" spc="20" dirty="0">
                <a:latin typeface="Tahoma"/>
                <a:cs typeface="Tahoma"/>
              </a:rPr>
              <a:t>электронных</a:t>
            </a:r>
            <a:r>
              <a:rPr sz="1350" spc="195" dirty="0">
                <a:latin typeface="Tahoma"/>
                <a:cs typeface="Tahoma"/>
              </a:rPr>
              <a:t> </a:t>
            </a:r>
            <a:r>
              <a:rPr sz="1350" spc="10" dirty="0">
                <a:latin typeface="Tahoma"/>
                <a:cs typeface="Tahoma"/>
              </a:rPr>
              <a:t>сертификатов.</a:t>
            </a:r>
            <a:endParaRPr sz="1350">
              <a:latin typeface="Tahoma"/>
              <a:cs typeface="Tahoma"/>
            </a:endParaRPr>
          </a:p>
          <a:p>
            <a:pPr marL="347980" marR="385445" indent="-335280">
              <a:lnSpc>
                <a:spcPct val="125899"/>
              </a:lnSpc>
              <a:spcBef>
                <a:spcPts val="600"/>
              </a:spcBef>
              <a:tabLst>
                <a:tab pos="353060" algn="l"/>
              </a:tabLst>
            </a:pPr>
            <a:r>
              <a:rPr sz="1350" spc="-5" dirty="0">
                <a:latin typeface="Tahoma"/>
                <a:cs typeface="Tahoma"/>
              </a:rPr>
              <a:t>s		</a:t>
            </a:r>
            <a:r>
              <a:rPr sz="1350" spc="5" dirty="0">
                <a:latin typeface="Tahoma"/>
                <a:cs typeface="Tahoma"/>
              </a:rPr>
              <a:t>Инструкции </a:t>
            </a:r>
            <a:r>
              <a:rPr sz="1350" spc="-20" dirty="0">
                <a:latin typeface="Tahoma"/>
                <a:cs typeface="Tahoma"/>
              </a:rPr>
              <a:t>по </a:t>
            </a:r>
            <a:r>
              <a:rPr sz="1350" spc="15" dirty="0">
                <a:latin typeface="Tahoma"/>
                <a:cs typeface="Tahoma"/>
              </a:rPr>
              <a:t>подключению </a:t>
            </a:r>
            <a:r>
              <a:rPr sz="1350" spc="-5" dirty="0">
                <a:latin typeface="Tahoma"/>
                <a:cs typeface="Tahoma"/>
              </a:rPr>
              <a:t>и </a:t>
            </a:r>
            <a:r>
              <a:rPr sz="1350" spc="15" dirty="0">
                <a:latin typeface="Tahoma"/>
                <a:cs typeface="Tahoma"/>
              </a:rPr>
              <a:t>использованию </a:t>
            </a:r>
            <a:r>
              <a:rPr sz="1350" spc="5" dirty="0">
                <a:latin typeface="Tahoma"/>
                <a:cs typeface="Tahoma"/>
              </a:rPr>
              <a:t>размещены </a:t>
            </a:r>
            <a:r>
              <a:rPr sz="1350" spc="-5" dirty="0">
                <a:latin typeface="Tahoma"/>
                <a:cs typeface="Tahoma"/>
              </a:rPr>
              <a:t>в нашей </a:t>
            </a:r>
            <a:r>
              <a:rPr sz="1350" spc="15" dirty="0">
                <a:latin typeface="Tahoma"/>
                <a:cs typeface="Tahoma"/>
              </a:rPr>
              <a:t>справочной системе </a:t>
            </a:r>
            <a:r>
              <a:rPr sz="1350" spc="-25" dirty="0">
                <a:latin typeface="Tahoma"/>
                <a:cs typeface="Tahoma"/>
              </a:rPr>
              <a:t>по  </a:t>
            </a:r>
            <a:r>
              <a:rPr sz="1350" spc="15" dirty="0">
                <a:latin typeface="Tahoma"/>
                <a:cs typeface="Tahoma"/>
              </a:rPr>
              <a:t>адресу</a:t>
            </a:r>
            <a:r>
              <a:rPr sz="1350" spc="114" dirty="0">
                <a:latin typeface="Tahoma"/>
                <a:cs typeface="Tahoma"/>
              </a:rPr>
              <a:t> </a:t>
            </a:r>
            <a:r>
              <a:rPr sz="1350" spc="-10" dirty="0">
                <a:latin typeface="Tahoma"/>
                <a:cs typeface="Tahoma"/>
              </a:rPr>
              <a:t>help.vetrf.ru:</a:t>
            </a:r>
            <a:endParaRPr sz="1350">
              <a:latin typeface="Tahoma"/>
              <a:cs typeface="Tahoma"/>
            </a:endParaRPr>
          </a:p>
          <a:p>
            <a:pPr marL="731520" marR="3087370" indent="-337820">
              <a:lnSpc>
                <a:spcPct val="123200"/>
              </a:lnSpc>
              <a:spcBef>
                <a:spcPts val="660"/>
              </a:spcBef>
              <a:buChar char="&gt;"/>
              <a:tabLst>
                <a:tab pos="731520" algn="l"/>
                <a:tab pos="732155" algn="l"/>
              </a:tabLst>
            </a:pPr>
            <a:r>
              <a:rPr sz="1150" spc="-10" dirty="0">
                <a:latin typeface="Tahoma"/>
                <a:cs typeface="Tahoma"/>
              </a:rPr>
              <a:t>по </a:t>
            </a:r>
            <a:r>
              <a:rPr sz="1150" spc="15" dirty="0">
                <a:latin typeface="Tahoma"/>
                <a:cs typeface="Tahoma"/>
              </a:rPr>
              <a:t>подключению </a:t>
            </a:r>
            <a:r>
              <a:rPr sz="1150" spc="-5" dirty="0">
                <a:latin typeface="Tahoma"/>
                <a:cs typeface="Tahoma"/>
              </a:rPr>
              <a:t>и </a:t>
            </a:r>
            <a:r>
              <a:rPr sz="1150" spc="10" dirty="0">
                <a:latin typeface="Tahoma"/>
                <a:cs typeface="Tahoma"/>
              </a:rPr>
              <a:t>использованию </a:t>
            </a:r>
            <a:r>
              <a:rPr sz="1150" spc="-5" dirty="0">
                <a:latin typeface="Tahoma"/>
                <a:cs typeface="Tahoma"/>
              </a:rPr>
              <a:t>в </a:t>
            </a:r>
            <a:r>
              <a:rPr sz="1150" spc="5" dirty="0">
                <a:latin typeface="Tahoma"/>
                <a:cs typeface="Tahoma"/>
              </a:rPr>
              <a:t>Меркурий </a:t>
            </a:r>
            <a:r>
              <a:rPr sz="1150" spc="-5" dirty="0">
                <a:latin typeface="Tahoma"/>
                <a:cs typeface="Tahoma"/>
              </a:rPr>
              <a:t>-  </a:t>
            </a:r>
            <a:r>
              <a:rPr sz="1150" spc="10" dirty="0">
                <a:latin typeface="Tahoma"/>
                <a:cs typeface="Tahoma"/>
                <a:hlinkClick r:id="rId2"/>
              </a:rPr>
              <a:t>http://help.vetrf.ru/wiki/Автоматизированная </a:t>
            </a:r>
            <a:r>
              <a:rPr sz="1150" spc="5" dirty="0">
                <a:latin typeface="Tahoma"/>
                <a:cs typeface="Tahoma"/>
                <a:hlinkClick r:id="rId2"/>
              </a:rPr>
              <a:t>система</a:t>
            </a:r>
            <a:r>
              <a:rPr sz="1150" spc="275" dirty="0">
                <a:latin typeface="Tahoma"/>
                <a:cs typeface="Tahoma"/>
                <a:hlinkClick r:id="rId2"/>
              </a:rPr>
              <a:t> </a:t>
            </a:r>
            <a:r>
              <a:rPr sz="1150" dirty="0">
                <a:latin typeface="Tahoma"/>
                <a:cs typeface="Tahoma"/>
                <a:hlinkClick r:id="rId2"/>
              </a:rPr>
              <a:t>Меркурий</a:t>
            </a:r>
            <a:endParaRPr sz="1150">
              <a:latin typeface="Tahoma"/>
              <a:cs typeface="Tahoma"/>
            </a:endParaRPr>
          </a:p>
          <a:p>
            <a:pPr marL="731520" indent="-338455">
              <a:lnSpc>
                <a:spcPct val="100000"/>
              </a:lnSpc>
              <a:spcBef>
                <a:spcPts val="969"/>
              </a:spcBef>
              <a:buChar char="&gt;"/>
              <a:tabLst>
                <a:tab pos="731520" algn="l"/>
                <a:tab pos="732155" algn="l"/>
              </a:tabLst>
            </a:pPr>
            <a:r>
              <a:rPr sz="1150" spc="-5" dirty="0">
                <a:latin typeface="Tahoma"/>
                <a:cs typeface="Tahoma"/>
              </a:rPr>
              <a:t>и - </a:t>
            </a:r>
            <a:r>
              <a:rPr sz="1150" spc="-10" dirty="0">
                <a:latin typeface="Tahoma"/>
                <a:cs typeface="Tahoma"/>
                <a:hlinkClick r:id="rId3"/>
              </a:rPr>
              <a:t>http://help.vetrf■ </a:t>
            </a:r>
            <a:r>
              <a:rPr sz="1150" spc="-15" dirty="0">
                <a:latin typeface="Tahoma"/>
                <a:cs typeface="Tahoma"/>
                <a:hlinkClick r:id="rId3"/>
              </a:rPr>
              <a:t>ru/wiki/Часто </a:t>
            </a:r>
            <a:r>
              <a:rPr sz="1150" spc="15" dirty="0">
                <a:latin typeface="Tahoma"/>
                <a:cs typeface="Tahoma"/>
                <a:hlinkClick r:id="rId3"/>
              </a:rPr>
              <a:t>задаваемые </a:t>
            </a:r>
            <a:r>
              <a:rPr sz="1150" spc="5" dirty="0">
                <a:latin typeface="Tahoma"/>
                <a:cs typeface="Tahoma"/>
                <a:hlinkClick r:id="rId3"/>
              </a:rPr>
              <a:t>вопросы </a:t>
            </a:r>
            <a:r>
              <a:rPr sz="1150" spc="-10" dirty="0">
                <a:latin typeface="Tahoma"/>
                <a:cs typeface="Tahoma"/>
                <a:hlinkClick r:id="rId3"/>
              </a:rPr>
              <a:t>по </a:t>
            </a:r>
            <a:r>
              <a:rPr sz="1150" spc="15" dirty="0">
                <a:latin typeface="Tahoma"/>
                <a:cs typeface="Tahoma"/>
                <a:hlinkClick r:id="rId3"/>
              </a:rPr>
              <a:t>системе</a:t>
            </a:r>
            <a:r>
              <a:rPr sz="1150" spc="190" dirty="0">
                <a:latin typeface="Tahoma"/>
                <a:cs typeface="Tahoma"/>
                <a:hlinkClick r:id="rId3"/>
              </a:rPr>
              <a:t> </a:t>
            </a:r>
            <a:r>
              <a:rPr sz="1150" spc="5" dirty="0">
                <a:latin typeface="Tahoma"/>
                <a:cs typeface="Tahoma"/>
                <a:hlinkClick r:id="rId3"/>
              </a:rPr>
              <a:t>Меркурий</a:t>
            </a:r>
            <a:endParaRPr sz="1150">
              <a:latin typeface="Tahoma"/>
              <a:cs typeface="Tahoma"/>
            </a:endParaRPr>
          </a:p>
          <a:p>
            <a:pPr marL="731520" indent="-338455">
              <a:lnSpc>
                <a:spcPct val="100000"/>
              </a:lnSpc>
              <a:spcBef>
                <a:spcPts val="950"/>
              </a:spcBef>
              <a:buChar char="&gt;"/>
              <a:tabLst>
                <a:tab pos="731520" algn="l"/>
                <a:tab pos="732155" algn="l"/>
              </a:tabLst>
            </a:pPr>
            <a:r>
              <a:rPr sz="1150" spc="-10" dirty="0">
                <a:latin typeface="Tahoma"/>
                <a:cs typeface="Tahoma"/>
              </a:rPr>
              <a:t>по </a:t>
            </a:r>
            <a:r>
              <a:rPr sz="1150" spc="20" dirty="0">
                <a:latin typeface="Tahoma"/>
                <a:cs typeface="Tahoma"/>
              </a:rPr>
              <a:t>универсальному </a:t>
            </a:r>
            <a:r>
              <a:rPr sz="1150" spc="15" dirty="0">
                <a:latin typeface="Tahoma"/>
                <a:cs typeface="Tahoma"/>
              </a:rPr>
              <a:t>шлюзу </a:t>
            </a:r>
            <a:r>
              <a:rPr sz="1150" spc="-10" dirty="0">
                <a:latin typeface="Tahoma"/>
                <a:cs typeface="Tahoma"/>
              </a:rPr>
              <a:t>Ветис.АР1 </a:t>
            </a:r>
            <a:r>
              <a:rPr sz="1150" spc="-5" dirty="0">
                <a:latin typeface="Tahoma"/>
                <a:cs typeface="Tahoma"/>
              </a:rPr>
              <a:t>-</a:t>
            </a:r>
            <a:r>
              <a:rPr sz="1150" spc="165" dirty="0">
                <a:latin typeface="Tahoma"/>
                <a:cs typeface="Tahoma"/>
              </a:rPr>
              <a:t> </a:t>
            </a:r>
            <a:r>
              <a:rPr sz="1150" spc="-40" dirty="0">
                <a:latin typeface="Tahoma"/>
                <a:cs typeface="Tahoma"/>
                <a:hlinkClick r:id="rId4"/>
              </a:rPr>
              <a:t>http://help■vetrf■ru/wiki/Ветис■API</a:t>
            </a:r>
            <a:endParaRPr sz="1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40"/>
              </a:spcBef>
              <a:tabLst>
                <a:tab pos="353060" algn="l"/>
              </a:tabLst>
            </a:pPr>
            <a:r>
              <a:rPr sz="1350" spc="-5" dirty="0">
                <a:latin typeface="Tahoma"/>
                <a:cs typeface="Tahoma"/>
              </a:rPr>
              <a:t>s	</a:t>
            </a:r>
            <a:r>
              <a:rPr sz="1350" spc="15" dirty="0">
                <a:latin typeface="Tahoma"/>
                <a:cs typeface="Tahoma"/>
              </a:rPr>
              <a:t>Выбрать </a:t>
            </a:r>
            <a:r>
              <a:rPr sz="1350" b="1" spc="20" dirty="0">
                <a:latin typeface="Tahoma"/>
                <a:cs typeface="Tahoma"/>
              </a:rPr>
              <a:t>уровень </a:t>
            </a:r>
            <a:r>
              <a:rPr sz="1350" b="1" spc="15" dirty="0">
                <a:latin typeface="Tahoma"/>
                <a:cs typeface="Tahoma"/>
              </a:rPr>
              <a:t>прослеживаемости </a:t>
            </a:r>
            <a:r>
              <a:rPr sz="1350" spc="-15" dirty="0">
                <a:latin typeface="Tahoma"/>
                <a:cs typeface="Tahoma"/>
              </a:rPr>
              <a:t>при </a:t>
            </a:r>
            <a:r>
              <a:rPr sz="1350" spc="15" dirty="0">
                <a:latin typeface="Tahoma"/>
                <a:cs typeface="Tahoma"/>
              </a:rPr>
              <a:t>производстве </a:t>
            </a:r>
            <a:r>
              <a:rPr sz="1350" spc="-5" dirty="0">
                <a:latin typeface="Tahoma"/>
                <a:cs typeface="Tahoma"/>
              </a:rPr>
              <a:t>и</a:t>
            </a:r>
            <a:r>
              <a:rPr sz="1350" spc="-254" dirty="0">
                <a:latin typeface="Tahoma"/>
                <a:cs typeface="Tahoma"/>
              </a:rPr>
              <a:t> </a:t>
            </a:r>
            <a:r>
              <a:rPr sz="1350" spc="5" dirty="0">
                <a:latin typeface="Tahoma"/>
                <a:cs typeface="Tahoma"/>
              </a:rPr>
              <a:t>перемещении.</a:t>
            </a:r>
            <a:endParaRPr sz="135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160" y="34290"/>
            <a:ext cx="7619365" cy="100584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104139">
              <a:lnSpc>
                <a:spcPts val="3820"/>
              </a:lnSpc>
              <a:spcBef>
                <a:spcPts val="295"/>
              </a:spcBef>
              <a:tabLst>
                <a:tab pos="476250" algn="l"/>
              </a:tabLst>
            </a:pPr>
            <a:r>
              <a:rPr dirty="0"/>
              <a:t>1 </a:t>
            </a:r>
            <a:r>
              <a:rPr spc="-65" dirty="0"/>
              <a:t>Выбор </a:t>
            </a:r>
            <a:r>
              <a:rPr spc="-50" dirty="0"/>
              <a:t>способа </a:t>
            </a:r>
            <a:r>
              <a:rPr spc="-55" dirty="0"/>
              <a:t>взаимодействия </a:t>
            </a:r>
            <a:r>
              <a:rPr spc="-5" dirty="0"/>
              <a:t>с  [	</a:t>
            </a:r>
            <a:r>
              <a:rPr spc="-55" dirty="0"/>
              <a:t>ФГИС</a:t>
            </a:r>
            <a:r>
              <a:rPr spc="145" dirty="0"/>
              <a:t> </a:t>
            </a:r>
            <a:r>
              <a:rPr spc="-60" dirty="0"/>
              <a:t>«Меркурий»</a:t>
            </a:r>
          </a:p>
        </p:txBody>
      </p:sp>
      <p:sp>
        <p:nvSpPr>
          <p:cNvPr id="3" name="object 3"/>
          <p:cNvSpPr/>
          <p:nvPr/>
        </p:nvSpPr>
        <p:spPr>
          <a:xfrm>
            <a:off x="4428462" y="993997"/>
            <a:ext cx="3147060" cy="0"/>
          </a:xfrm>
          <a:custGeom>
            <a:avLst/>
            <a:gdLst/>
            <a:ahLst/>
            <a:cxnLst/>
            <a:rect l="l" t="t" r="r" b="b"/>
            <a:pathLst>
              <a:path w="3147059">
                <a:moveTo>
                  <a:pt x="0" y="0"/>
                </a:moveTo>
                <a:lnTo>
                  <a:pt x="3146781" y="0"/>
                </a:lnTo>
              </a:path>
            </a:pathLst>
          </a:custGeom>
          <a:ln w="404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5129" y="1264585"/>
            <a:ext cx="4041140" cy="509714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indent="5080">
              <a:lnSpc>
                <a:spcPct val="120000"/>
              </a:lnSpc>
              <a:spcBef>
                <a:spcPts val="145"/>
              </a:spcBef>
            </a:pPr>
            <a:r>
              <a:rPr sz="1100" b="1" spc="20" dirty="0">
                <a:latin typeface="Calibri"/>
                <a:cs typeface="Calibri"/>
              </a:rPr>
              <a:t>Работа </a:t>
            </a:r>
            <a:r>
              <a:rPr sz="1100" b="1" spc="25" dirty="0">
                <a:latin typeface="Calibri"/>
                <a:cs typeface="Calibri"/>
              </a:rPr>
              <a:t>через </a:t>
            </a:r>
            <a:r>
              <a:rPr sz="1100" b="1" spc="40" dirty="0">
                <a:latin typeface="Calibri"/>
                <a:cs typeface="Calibri"/>
              </a:rPr>
              <a:t>веб-интерфейс </a:t>
            </a:r>
            <a:r>
              <a:rPr sz="950" spc="45" dirty="0">
                <a:latin typeface="Tahoma"/>
                <a:cs typeface="Tahoma"/>
              </a:rPr>
              <a:t>означает, </a:t>
            </a:r>
            <a:r>
              <a:rPr sz="950" spc="15" dirty="0">
                <a:latin typeface="Tahoma"/>
                <a:cs typeface="Tahoma"/>
              </a:rPr>
              <a:t>что </a:t>
            </a:r>
            <a:r>
              <a:rPr sz="950" spc="40" dirty="0">
                <a:latin typeface="Tahoma"/>
                <a:cs typeface="Tahoma"/>
              </a:rPr>
              <a:t>для </a:t>
            </a:r>
            <a:r>
              <a:rPr sz="950" spc="35" dirty="0">
                <a:latin typeface="Tahoma"/>
                <a:cs typeface="Tahoma"/>
              </a:rPr>
              <a:t>начала </a:t>
            </a:r>
            <a:r>
              <a:rPr sz="950" spc="45" dirty="0">
                <a:latin typeface="Tahoma"/>
                <a:cs typeface="Tahoma"/>
              </a:rPr>
              <a:t>работы  </a:t>
            </a:r>
            <a:r>
              <a:rPr sz="950" spc="55" dirty="0">
                <a:latin typeface="Tahoma"/>
                <a:cs typeface="Tahoma"/>
              </a:rPr>
              <a:t>никакое </a:t>
            </a:r>
            <a:r>
              <a:rPr sz="950" spc="75" dirty="0">
                <a:latin typeface="Tahoma"/>
                <a:cs typeface="Tahoma"/>
              </a:rPr>
              <a:t>дополнительное </a:t>
            </a:r>
            <a:r>
              <a:rPr sz="950" spc="80" dirty="0">
                <a:latin typeface="Tahoma"/>
                <a:cs typeface="Tahoma"/>
              </a:rPr>
              <a:t>программ </a:t>
            </a:r>
            <a:r>
              <a:rPr sz="950" spc="65" dirty="0">
                <a:latin typeface="Tahoma"/>
                <a:cs typeface="Tahoma"/>
              </a:rPr>
              <a:t>ное </a:t>
            </a:r>
            <a:r>
              <a:rPr sz="950" spc="75" dirty="0">
                <a:latin typeface="Tahoma"/>
                <a:cs typeface="Tahoma"/>
              </a:rPr>
              <a:t>обеспечение </a:t>
            </a:r>
            <a:r>
              <a:rPr sz="950" dirty="0">
                <a:latin typeface="Tahoma"/>
                <a:cs typeface="Tahoma"/>
              </a:rPr>
              <a:t>не  </a:t>
            </a:r>
            <a:r>
              <a:rPr sz="950" spc="55" dirty="0">
                <a:latin typeface="Tahoma"/>
                <a:cs typeface="Tahoma"/>
              </a:rPr>
              <a:t>инсталлируется </a:t>
            </a:r>
            <a:r>
              <a:rPr sz="950" dirty="0">
                <a:latin typeface="Tahoma"/>
                <a:cs typeface="Tahoma"/>
              </a:rPr>
              <a:t>на </a:t>
            </a:r>
            <a:r>
              <a:rPr sz="950" spc="60" dirty="0">
                <a:latin typeface="Tahoma"/>
                <a:cs typeface="Tahoma"/>
              </a:rPr>
              <a:t>рабочую </a:t>
            </a:r>
            <a:r>
              <a:rPr sz="950" spc="55" dirty="0">
                <a:latin typeface="Tahoma"/>
                <a:cs typeface="Tahoma"/>
              </a:rPr>
              <a:t>станцию. </a:t>
            </a:r>
            <a:r>
              <a:rPr sz="950" spc="80" dirty="0">
                <a:latin typeface="Tahoma"/>
                <a:cs typeface="Tahoma"/>
              </a:rPr>
              <a:t>Необходим </a:t>
            </a:r>
            <a:r>
              <a:rPr sz="950" spc="50" dirty="0">
                <a:latin typeface="Tahoma"/>
                <a:cs typeface="Tahoma"/>
              </a:rPr>
              <a:t>только  </a:t>
            </a:r>
            <a:r>
              <a:rPr sz="950" spc="40" dirty="0">
                <a:latin typeface="Tahoma"/>
                <a:cs typeface="Tahoma"/>
              </a:rPr>
              <a:t>лю </a:t>
            </a:r>
            <a:r>
              <a:rPr sz="950" spc="60" dirty="0">
                <a:latin typeface="Tahoma"/>
                <a:cs typeface="Tahoma"/>
              </a:rPr>
              <a:t>бой </a:t>
            </a:r>
            <a:r>
              <a:rPr sz="950" spc="85" dirty="0">
                <a:latin typeface="Tahoma"/>
                <a:cs typeface="Tahoma"/>
              </a:rPr>
              <a:t>современны </a:t>
            </a:r>
            <a:r>
              <a:rPr sz="950" spc="-5" dirty="0">
                <a:latin typeface="Tahoma"/>
                <a:cs typeface="Tahoma"/>
              </a:rPr>
              <a:t>й </a:t>
            </a:r>
            <a:r>
              <a:rPr sz="950" spc="60" dirty="0">
                <a:latin typeface="Tahoma"/>
                <a:cs typeface="Tahoma"/>
              </a:rPr>
              <a:t>веб-браузер. </a:t>
            </a:r>
            <a:r>
              <a:rPr sz="1100" b="1" spc="15" dirty="0">
                <a:latin typeface="Calibri"/>
                <a:cs typeface="Calibri"/>
              </a:rPr>
              <a:t>Это </a:t>
            </a:r>
            <a:r>
              <a:rPr sz="1100" b="1" spc="25" dirty="0">
                <a:latin typeface="Calibri"/>
                <a:cs typeface="Calibri"/>
              </a:rPr>
              <a:t>самый</a:t>
            </a:r>
            <a:r>
              <a:rPr sz="1100" b="1" spc="120" dirty="0">
                <a:latin typeface="Calibri"/>
                <a:cs typeface="Calibri"/>
              </a:rPr>
              <a:t> </a:t>
            </a:r>
            <a:r>
              <a:rPr sz="1100" b="1" spc="35" dirty="0">
                <a:latin typeface="Calibri"/>
                <a:cs typeface="Calibri"/>
              </a:rPr>
              <a:t>дешевый</a:t>
            </a:r>
            <a:endParaRPr sz="1100">
              <a:latin typeface="Calibri"/>
              <a:cs typeface="Calibri"/>
            </a:endParaRPr>
          </a:p>
          <a:p>
            <a:pPr marL="14604" marR="261620" indent="2540">
              <a:lnSpc>
                <a:spcPct val="109100"/>
              </a:lnSpc>
              <a:spcBef>
                <a:spcPts val="20"/>
              </a:spcBef>
            </a:pPr>
            <a:r>
              <a:rPr sz="1100" b="1" spc="25" dirty="0">
                <a:latin typeface="Calibri"/>
                <a:cs typeface="Calibri"/>
              </a:rPr>
              <a:t>(ничего </a:t>
            </a:r>
            <a:r>
              <a:rPr sz="1100" b="1" spc="-5" dirty="0">
                <a:latin typeface="Calibri"/>
                <a:cs typeface="Calibri"/>
              </a:rPr>
              <a:t>не </a:t>
            </a:r>
            <a:r>
              <a:rPr sz="1100" b="1" spc="25" dirty="0">
                <a:latin typeface="Calibri"/>
                <a:cs typeface="Calibri"/>
              </a:rPr>
              <a:t>нужно </a:t>
            </a:r>
            <a:r>
              <a:rPr sz="1100" b="1" spc="30" dirty="0">
                <a:latin typeface="Calibri"/>
                <a:cs typeface="Calibri"/>
              </a:rPr>
              <a:t>приобретать) </a:t>
            </a:r>
            <a:r>
              <a:rPr sz="1100" b="1" dirty="0">
                <a:latin typeface="Calibri"/>
                <a:cs typeface="Calibri"/>
              </a:rPr>
              <a:t>и </a:t>
            </a:r>
            <a:r>
              <a:rPr sz="1100" b="1" spc="30" dirty="0">
                <a:latin typeface="Calibri"/>
                <a:cs typeface="Calibri"/>
              </a:rPr>
              <a:t>быстрый </a:t>
            </a:r>
            <a:r>
              <a:rPr sz="1100" b="1" dirty="0">
                <a:latin typeface="Calibri"/>
                <a:cs typeface="Calibri"/>
              </a:rPr>
              <a:t>(2 </a:t>
            </a:r>
            <a:r>
              <a:rPr sz="1100" b="1" spc="15" dirty="0">
                <a:latin typeface="Calibri"/>
                <a:cs typeface="Calibri"/>
              </a:rPr>
              <a:t>недели </a:t>
            </a:r>
            <a:r>
              <a:rPr sz="1100" b="1" spc="10" dirty="0">
                <a:latin typeface="Calibri"/>
                <a:cs typeface="Calibri"/>
              </a:rPr>
              <a:t>для  </a:t>
            </a:r>
            <a:r>
              <a:rPr sz="1100" b="1" spc="30" dirty="0">
                <a:latin typeface="Calibri"/>
                <a:cs typeface="Calibri"/>
              </a:rPr>
              <a:t>освоения) способ </a:t>
            </a:r>
            <a:r>
              <a:rPr sz="1100" b="1" spc="25" dirty="0">
                <a:latin typeface="Calibri"/>
                <a:cs typeface="Calibri"/>
              </a:rPr>
              <a:t>начать </a:t>
            </a:r>
            <a:r>
              <a:rPr sz="1100" b="1" spc="35" dirty="0">
                <a:latin typeface="Calibri"/>
                <a:cs typeface="Calibri"/>
              </a:rPr>
              <a:t>работу </a:t>
            </a:r>
            <a:r>
              <a:rPr sz="1100" b="1" spc="-5" dirty="0">
                <a:latin typeface="Calibri"/>
                <a:cs typeface="Calibri"/>
              </a:rPr>
              <a:t>по </a:t>
            </a:r>
            <a:r>
              <a:rPr sz="1100" b="1" spc="35" dirty="0">
                <a:latin typeface="Calibri"/>
                <a:cs typeface="Calibri"/>
              </a:rPr>
              <a:t>электронной  сертификации.</a:t>
            </a:r>
            <a:endParaRPr sz="1100">
              <a:latin typeface="Calibri"/>
              <a:cs typeface="Calibri"/>
            </a:endParaRPr>
          </a:p>
          <a:p>
            <a:pPr marL="14604" marR="113030" indent="6350">
              <a:lnSpc>
                <a:spcPct val="126400"/>
              </a:lnSpc>
              <a:spcBef>
                <a:spcPts val="260"/>
              </a:spcBef>
            </a:pPr>
            <a:r>
              <a:rPr sz="950" spc="40" dirty="0">
                <a:latin typeface="Tahoma"/>
                <a:cs typeface="Tahoma"/>
              </a:rPr>
              <a:t>При </a:t>
            </a:r>
            <a:r>
              <a:rPr sz="950" spc="50" dirty="0">
                <a:latin typeface="Tahoma"/>
                <a:cs typeface="Tahoma"/>
              </a:rPr>
              <a:t>этом </a:t>
            </a:r>
            <a:r>
              <a:rPr sz="950" spc="65" dirty="0">
                <a:latin typeface="Tahoma"/>
                <a:cs typeface="Tahoma"/>
              </a:rPr>
              <a:t>веб-интерфейс </a:t>
            </a:r>
            <a:r>
              <a:rPr sz="950" spc="75" dirty="0">
                <a:latin typeface="Tahoma"/>
                <a:cs typeface="Tahoma"/>
              </a:rPr>
              <a:t>имеет </a:t>
            </a:r>
            <a:r>
              <a:rPr sz="950" spc="50" dirty="0">
                <a:latin typeface="Tahoma"/>
                <a:cs typeface="Tahoma"/>
              </a:rPr>
              <a:t>ряд </a:t>
            </a:r>
            <a:r>
              <a:rPr sz="950" spc="70" dirty="0">
                <a:latin typeface="Tahoma"/>
                <a:cs typeface="Tahoma"/>
              </a:rPr>
              <a:t>ограничений, </a:t>
            </a:r>
            <a:r>
              <a:rPr sz="950" spc="60" dirty="0">
                <a:latin typeface="Tahoma"/>
                <a:cs typeface="Tahoma"/>
              </a:rPr>
              <a:t>поскольку  </a:t>
            </a:r>
            <a:r>
              <a:rPr sz="950" spc="65" dirty="0">
                <a:latin typeface="Tahoma"/>
                <a:cs typeface="Tahoma"/>
              </a:rPr>
              <a:t>предполагает </a:t>
            </a:r>
            <a:r>
              <a:rPr sz="950" spc="50" dirty="0">
                <a:latin typeface="Tahoma"/>
                <a:cs typeface="Tahoma"/>
              </a:rPr>
              <a:t>работу </a:t>
            </a:r>
            <a:r>
              <a:rPr sz="950" spc="65" dirty="0">
                <a:latin typeface="Tahoma"/>
                <a:cs typeface="Tahoma"/>
              </a:rPr>
              <a:t>оператора </a:t>
            </a:r>
            <a:r>
              <a:rPr sz="950" spc="15" dirty="0">
                <a:latin typeface="Tahoma"/>
                <a:cs typeface="Tahoma"/>
              </a:rPr>
              <a:t>по </a:t>
            </a:r>
            <a:r>
              <a:rPr sz="950" spc="65" dirty="0">
                <a:latin typeface="Tahoma"/>
                <a:cs typeface="Tahoma"/>
              </a:rPr>
              <a:t>внесению </a:t>
            </a:r>
            <a:r>
              <a:rPr sz="950" spc="70" dirty="0">
                <a:latin typeface="Tahoma"/>
                <a:cs typeface="Tahoma"/>
              </a:rPr>
              <a:t>сведений </a:t>
            </a:r>
            <a:r>
              <a:rPr sz="950" spc="40" dirty="0">
                <a:latin typeface="Tahoma"/>
                <a:cs typeface="Tahoma"/>
              </a:rPr>
              <a:t>для  оф </a:t>
            </a:r>
            <a:r>
              <a:rPr sz="950" spc="75" dirty="0">
                <a:latin typeface="Tahoma"/>
                <a:cs typeface="Tahoma"/>
              </a:rPr>
              <a:t>ормления </a:t>
            </a:r>
            <a:r>
              <a:rPr sz="950" spc="50" dirty="0">
                <a:latin typeface="Tahoma"/>
                <a:cs typeface="Tahoma"/>
              </a:rPr>
              <a:t>сертификата. </a:t>
            </a:r>
            <a:r>
              <a:rPr sz="950" spc="-5" dirty="0">
                <a:latin typeface="Tahoma"/>
                <a:cs typeface="Tahoma"/>
              </a:rPr>
              <a:t>В </a:t>
            </a:r>
            <a:r>
              <a:rPr sz="950" spc="55" dirty="0">
                <a:latin typeface="Tahoma"/>
                <a:cs typeface="Tahoma"/>
              </a:rPr>
              <a:t>ФГИС </a:t>
            </a:r>
            <a:r>
              <a:rPr sz="950" spc="-5" dirty="0">
                <a:latin typeface="Tahoma"/>
                <a:cs typeface="Tahoma"/>
              </a:rPr>
              <a:t>« </a:t>
            </a:r>
            <a:r>
              <a:rPr sz="950" dirty="0">
                <a:latin typeface="Tahoma"/>
                <a:cs typeface="Tahoma"/>
              </a:rPr>
              <a:t>М </a:t>
            </a:r>
            <a:r>
              <a:rPr sz="950" spc="80" dirty="0">
                <a:latin typeface="Tahoma"/>
                <a:cs typeface="Tahoma"/>
              </a:rPr>
              <a:t>еркурий» </a:t>
            </a:r>
            <a:r>
              <a:rPr sz="950" spc="55" dirty="0">
                <a:latin typeface="Tahoma"/>
                <a:cs typeface="Tahoma"/>
              </a:rPr>
              <a:t>встроены  </a:t>
            </a:r>
            <a:r>
              <a:rPr sz="950" spc="80" dirty="0">
                <a:latin typeface="Tahoma"/>
                <a:cs typeface="Tahoma"/>
              </a:rPr>
              <a:t>разнообразные </a:t>
            </a:r>
            <a:r>
              <a:rPr sz="950" dirty="0">
                <a:latin typeface="Tahoma"/>
                <a:cs typeface="Tahoma"/>
              </a:rPr>
              <a:t>м </a:t>
            </a:r>
            <a:r>
              <a:rPr sz="950" spc="80" dirty="0">
                <a:latin typeface="Tahoma"/>
                <a:cs typeface="Tahoma"/>
              </a:rPr>
              <a:t>еханизмы </a:t>
            </a:r>
            <a:r>
              <a:rPr sz="950" spc="75" dirty="0">
                <a:latin typeface="Tahoma"/>
                <a:cs typeface="Tahoma"/>
              </a:rPr>
              <a:t>автоматизации </a:t>
            </a:r>
            <a:r>
              <a:rPr sz="950" spc="35" dirty="0">
                <a:latin typeface="Tahoma"/>
                <a:cs typeface="Tahoma"/>
              </a:rPr>
              <a:t>труда  </a:t>
            </a:r>
            <a:r>
              <a:rPr sz="950" spc="65" dirty="0">
                <a:latin typeface="Tahoma"/>
                <a:cs typeface="Tahoma"/>
              </a:rPr>
              <a:t>специалистов, </a:t>
            </a:r>
            <a:r>
              <a:rPr sz="950" spc="50" dirty="0">
                <a:latin typeface="Tahoma"/>
                <a:cs typeface="Tahoma"/>
              </a:rPr>
              <a:t>осущ </a:t>
            </a:r>
            <a:r>
              <a:rPr sz="950" spc="70" dirty="0">
                <a:latin typeface="Tahoma"/>
                <a:cs typeface="Tahoma"/>
              </a:rPr>
              <a:t>ествляющ </a:t>
            </a:r>
            <a:r>
              <a:rPr sz="950" spc="35" dirty="0">
                <a:latin typeface="Tahoma"/>
                <a:cs typeface="Tahoma"/>
              </a:rPr>
              <a:t>их </a:t>
            </a:r>
            <a:r>
              <a:rPr sz="950" spc="40" dirty="0">
                <a:latin typeface="Tahoma"/>
                <a:cs typeface="Tahoma"/>
              </a:rPr>
              <a:t>оф </a:t>
            </a:r>
            <a:r>
              <a:rPr sz="950" spc="80" dirty="0">
                <a:latin typeface="Tahoma"/>
                <a:cs typeface="Tahoma"/>
              </a:rPr>
              <a:t>ормление </a:t>
            </a:r>
            <a:r>
              <a:rPr sz="950" spc="25" dirty="0">
                <a:latin typeface="Tahoma"/>
                <a:cs typeface="Tahoma"/>
              </a:rPr>
              <a:t>ВСД,  </a:t>
            </a:r>
            <a:r>
              <a:rPr sz="950" spc="80" dirty="0">
                <a:latin typeface="Tahoma"/>
                <a:cs typeface="Tahoma"/>
              </a:rPr>
              <a:t>основанные </a:t>
            </a:r>
            <a:r>
              <a:rPr sz="950" spc="5" dirty="0">
                <a:latin typeface="Tahoma"/>
                <a:cs typeface="Tahoma"/>
              </a:rPr>
              <a:t>на </a:t>
            </a:r>
            <a:r>
              <a:rPr sz="950" spc="70" dirty="0">
                <a:latin typeface="Tahoma"/>
                <a:cs typeface="Tahoma"/>
              </a:rPr>
              <a:t>использовании </a:t>
            </a:r>
            <a:r>
              <a:rPr sz="950" spc="65" dirty="0">
                <a:latin typeface="Tahoma"/>
                <a:cs typeface="Tahoma"/>
              </a:rPr>
              <a:t>импорта данных, </a:t>
            </a:r>
            <a:r>
              <a:rPr sz="950" spc="60" dirty="0">
                <a:latin typeface="Tahoma"/>
                <a:cs typeface="Tahoma"/>
              </a:rPr>
              <a:t>форм  </a:t>
            </a:r>
            <a:r>
              <a:rPr sz="950" spc="65" dirty="0">
                <a:latin typeface="Tahoma"/>
                <a:cs typeface="Tahoma"/>
              </a:rPr>
              <a:t>заполнения </a:t>
            </a:r>
            <a:r>
              <a:rPr sz="950" spc="80" dirty="0">
                <a:latin typeface="Tahoma"/>
                <a:cs typeface="Tahoma"/>
              </a:rPr>
              <a:t>документов </a:t>
            </a:r>
            <a:r>
              <a:rPr sz="950" spc="-5" dirty="0">
                <a:latin typeface="Tahoma"/>
                <a:cs typeface="Tahoma"/>
              </a:rPr>
              <a:t>и т.п. В </a:t>
            </a:r>
            <a:r>
              <a:rPr sz="950" spc="40" dirty="0">
                <a:latin typeface="Tahoma"/>
                <a:cs typeface="Tahoma"/>
              </a:rPr>
              <a:t>результате </a:t>
            </a:r>
            <a:r>
              <a:rPr sz="950" spc="55" dirty="0">
                <a:latin typeface="Tahoma"/>
                <a:cs typeface="Tahoma"/>
              </a:rPr>
              <a:t>трудозатраты </a:t>
            </a:r>
            <a:r>
              <a:rPr sz="950" spc="10" dirty="0">
                <a:latin typeface="Tahoma"/>
                <a:cs typeface="Tahoma"/>
              </a:rPr>
              <a:t>по  </a:t>
            </a:r>
            <a:r>
              <a:rPr sz="950" spc="75" dirty="0">
                <a:latin typeface="Tahoma"/>
                <a:cs typeface="Tahoma"/>
              </a:rPr>
              <a:t>сравнению </a:t>
            </a:r>
            <a:r>
              <a:rPr sz="950" spc="-5" dirty="0">
                <a:latin typeface="Tahoma"/>
                <a:cs typeface="Tahoma"/>
              </a:rPr>
              <a:t>с </a:t>
            </a:r>
            <a:r>
              <a:rPr sz="950" spc="45" dirty="0">
                <a:latin typeface="Tahoma"/>
                <a:cs typeface="Tahoma"/>
              </a:rPr>
              <a:t>оф </a:t>
            </a:r>
            <a:r>
              <a:rPr sz="950" spc="85" dirty="0">
                <a:latin typeface="Tahoma"/>
                <a:cs typeface="Tahoma"/>
              </a:rPr>
              <a:t>ормлением </a:t>
            </a:r>
            <a:r>
              <a:rPr sz="950" spc="30" dirty="0">
                <a:latin typeface="Tahoma"/>
                <a:cs typeface="Tahoma"/>
              </a:rPr>
              <a:t>ВСД </a:t>
            </a:r>
            <a:r>
              <a:rPr sz="950" spc="5" dirty="0">
                <a:latin typeface="Tahoma"/>
                <a:cs typeface="Tahoma"/>
              </a:rPr>
              <a:t>на </a:t>
            </a:r>
            <a:r>
              <a:rPr sz="950" spc="55" dirty="0">
                <a:latin typeface="Tahoma"/>
                <a:cs typeface="Tahoma"/>
              </a:rPr>
              <a:t>бумаге </a:t>
            </a:r>
            <a:r>
              <a:rPr sz="950" spc="65" dirty="0">
                <a:latin typeface="Tahoma"/>
                <a:cs typeface="Tahoma"/>
              </a:rPr>
              <a:t>уменьш аются </a:t>
            </a:r>
            <a:r>
              <a:rPr sz="950" spc="-5" dirty="0">
                <a:latin typeface="Tahoma"/>
                <a:cs typeface="Tahoma"/>
              </a:rPr>
              <a:t>в  </a:t>
            </a:r>
            <a:r>
              <a:rPr sz="950" spc="35" dirty="0">
                <a:latin typeface="Tahoma"/>
                <a:cs typeface="Tahoma"/>
              </a:rPr>
              <a:t>разы.</a:t>
            </a:r>
            <a:endParaRPr sz="95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100">
              <a:latin typeface="Tahoma"/>
              <a:cs typeface="Tahoma"/>
            </a:endParaRPr>
          </a:p>
          <a:p>
            <a:pPr marL="14604" marR="119380" indent="2540">
              <a:lnSpc>
                <a:spcPct val="108300"/>
              </a:lnSpc>
              <a:spcBef>
                <a:spcPts val="755"/>
              </a:spcBef>
            </a:pPr>
            <a:r>
              <a:rPr sz="1100" b="1" spc="20" dirty="0">
                <a:latin typeface="Calibri"/>
                <a:cs typeface="Calibri"/>
              </a:rPr>
              <a:t>Результаты </a:t>
            </a:r>
            <a:r>
              <a:rPr sz="1100" b="1" spc="25" dirty="0">
                <a:latin typeface="Calibri"/>
                <a:cs typeface="Calibri"/>
              </a:rPr>
              <a:t>нашего </a:t>
            </a:r>
            <a:r>
              <a:rPr sz="1100" b="1" spc="30" dirty="0">
                <a:latin typeface="Calibri"/>
                <a:cs typeface="Calibri"/>
              </a:rPr>
              <a:t>постоянного </a:t>
            </a:r>
            <a:r>
              <a:rPr sz="1100" b="1" spc="35" dirty="0">
                <a:latin typeface="Calibri"/>
                <a:cs typeface="Calibri"/>
              </a:rPr>
              <a:t>мониторинга оформления  </a:t>
            </a:r>
            <a:r>
              <a:rPr sz="1100" b="1" spc="15" dirty="0">
                <a:latin typeface="Calibri"/>
                <a:cs typeface="Calibri"/>
              </a:rPr>
              <a:t>ВСД </a:t>
            </a:r>
            <a:r>
              <a:rPr sz="1100" b="1" spc="30" dirty="0">
                <a:latin typeface="Calibri"/>
                <a:cs typeface="Calibri"/>
              </a:rPr>
              <a:t>показывают, </a:t>
            </a:r>
            <a:r>
              <a:rPr sz="1100" b="1" spc="15" dirty="0">
                <a:latin typeface="Calibri"/>
                <a:cs typeface="Calibri"/>
              </a:rPr>
              <a:t>что </a:t>
            </a:r>
            <a:r>
              <a:rPr sz="1100" b="1" spc="30" dirty="0">
                <a:latin typeface="Calibri"/>
                <a:cs typeface="Calibri"/>
              </a:rPr>
              <a:t>сейчас </a:t>
            </a:r>
            <a:r>
              <a:rPr sz="1100" b="1" spc="25" dirty="0">
                <a:latin typeface="Calibri"/>
                <a:cs typeface="Calibri"/>
              </a:rPr>
              <a:t>наиболее </a:t>
            </a:r>
            <a:r>
              <a:rPr sz="1100" b="1" spc="30" dirty="0">
                <a:latin typeface="Calibri"/>
                <a:cs typeface="Calibri"/>
              </a:rPr>
              <a:t>активные  пользователи, </a:t>
            </a:r>
            <a:r>
              <a:rPr sz="1100" b="1" spc="25" dirty="0">
                <a:latin typeface="Calibri"/>
                <a:cs typeface="Calibri"/>
              </a:rPr>
              <a:t>используя </a:t>
            </a:r>
            <a:r>
              <a:rPr sz="1100" b="1" spc="35" dirty="0">
                <a:latin typeface="Calibri"/>
                <a:cs typeface="Calibri"/>
              </a:rPr>
              <a:t>веб-интерфейс, </a:t>
            </a:r>
            <a:r>
              <a:rPr sz="1100" b="1" spc="45" dirty="0">
                <a:latin typeface="Calibri"/>
                <a:cs typeface="Calibri"/>
              </a:rPr>
              <a:t>оформляют </a:t>
            </a:r>
            <a:r>
              <a:rPr sz="1100" b="1" dirty="0">
                <a:latin typeface="Calibri"/>
                <a:cs typeface="Calibri"/>
              </a:rPr>
              <a:t>в  </a:t>
            </a:r>
            <a:r>
              <a:rPr sz="1100" b="1" spc="25" dirty="0">
                <a:latin typeface="Calibri"/>
                <a:cs typeface="Calibri"/>
              </a:rPr>
              <a:t>среднем </a:t>
            </a:r>
            <a:r>
              <a:rPr sz="1100" b="1" spc="15" dirty="0">
                <a:latin typeface="Calibri"/>
                <a:cs typeface="Calibri"/>
              </a:rPr>
              <a:t>от </a:t>
            </a:r>
            <a:r>
              <a:rPr sz="1100" b="1" spc="25" dirty="0">
                <a:latin typeface="Calibri"/>
                <a:cs typeface="Calibri"/>
              </a:rPr>
              <a:t>400 </a:t>
            </a:r>
            <a:r>
              <a:rPr sz="1100" b="1" spc="10" dirty="0">
                <a:latin typeface="Calibri"/>
                <a:cs typeface="Calibri"/>
              </a:rPr>
              <a:t>до </a:t>
            </a:r>
            <a:r>
              <a:rPr sz="1100" b="1" spc="25" dirty="0">
                <a:latin typeface="Calibri"/>
                <a:cs typeface="Calibri"/>
              </a:rPr>
              <a:t>2400 </a:t>
            </a:r>
            <a:r>
              <a:rPr sz="1100" b="1" spc="40" dirty="0">
                <a:latin typeface="Calibri"/>
                <a:cs typeface="Calibri"/>
              </a:rPr>
              <a:t>электронных </a:t>
            </a:r>
            <a:r>
              <a:rPr sz="1100" b="1" spc="15" dirty="0">
                <a:latin typeface="Calibri"/>
                <a:cs typeface="Calibri"/>
              </a:rPr>
              <a:t>ВСД </a:t>
            </a:r>
            <a:r>
              <a:rPr sz="1100" b="1" dirty="0">
                <a:latin typeface="Calibri"/>
                <a:cs typeface="Calibri"/>
              </a:rPr>
              <a:t>в </a:t>
            </a:r>
            <a:r>
              <a:rPr sz="1100" b="1" spc="15" dirty="0">
                <a:latin typeface="Calibri"/>
                <a:cs typeface="Calibri"/>
              </a:rPr>
              <a:t>день.</a:t>
            </a:r>
            <a:r>
              <a:rPr sz="1100" b="1" spc="-10" dirty="0">
                <a:latin typeface="Calibri"/>
                <a:cs typeface="Calibri"/>
              </a:rPr>
              <a:t> </a:t>
            </a:r>
            <a:r>
              <a:rPr sz="950" spc="35" dirty="0">
                <a:latin typeface="Tahoma"/>
                <a:cs typeface="Tahoma"/>
              </a:rPr>
              <a:t>Такое</a:t>
            </a:r>
            <a:endParaRPr sz="950">
              <a:latin typeface="Tahoma"/>
              <a:cs typeface="Tahoma"/>
            </a:endParaRPr>
          </a:p>
          <a:p>
            <a:pPr marL="14604" marR="155575" indent="6350">
              <a:lnSpc>
                <a:spcPts val="1440"/>
              </a:lnSpc>
              <a:spcBef>
                <a:spcPts val="65"/>
              </a:spcBef>
            </a:pPr>
            <a:r>
              <a:rPr sz="950" spc="55" dirty="0">
                <a:latin typeface="Tahoma"/>
                <a:cs typeface="Tahoma"/>
              </a:rPr>
              <a:t>количество вполне </a:t>
            </a:r>
            <a:r>
              <a:rPr sz="950" spc="65" dirty="0">
                <a:latin typeface="Tahoma"/>
                <a:cs typeface="Tahoma"/>
              </a:rPr>
              <a:t>подходит </a:t>
            </a:r>
            <a:r>
              <a:rPr sz="950" spc="40" dirty="0">
                <a:latin typeface="Tahoma"/>
                <a:cs typeface="Tahoma"/>
              </a:rPr>
              <a:t>для </a:t>
            </a:r>
            <a:r>
              <a:rPr sz="950" spc="65" dirty="0">
                <a:latin typeface="Tahoma"/>
                <a:cs typeface="Tahoma"/>
              </a:rPr>
              <a:t>мелкого </a:t>
            </a:r>
            <a:r>
              <a:rPr sz="950" spc="35" dirty="0">
                <a:latin typeface="Tahoma"/>
                <a:cs typeface="Tahoma"/>
              </a:rPr>
              <a:t>или </a:t>
            </a:r>
            <a:r>
              <a:rPr sz="950" spc="65" dirty="0">
                <a:latin typeface="Tahoma"/>
                <a:cs typeface="Tahoma"/>
              </a:rPr>
              <a:t>среднего  </a:t>
            </a:r>
            <a:r>
              <a:rPr sz="950" spc="75" dirty="0">
                <a:latin typeface="Tahoma"/>
                <a:cs typeface="Tahoma"/>
              </a:rPr>
              <a:t>производственного </a:t>
            </a:r>
            <a:r>
              <a:rPr sz="950" spc="65" dirty="0">
                <a:latin typeface="Tahoma"/>
                <a:cs typeface="Tahoma"/>
              </a:rPr>
              <a:t>предприятия </a:t>
            </a:r>
            <a:r>
              <a:rPr sz="950" spc="30" dirty="0">
                <a:latin typeface="Tahoma"/>
                <a:cs typeface="Tahoma"/>
              </a:rPr>
              <a:t>или </a:t>
            </a:r>
            <a:r>
              <a:rPr sz="950" spc="55" dirty="0">
                <a:latin typeface="Tahoma"/>
                <a:cs typeface="Tahoma"/>
              </a:rPr>
              <a:t>склада, </a:t>
            </a:r>
            <a:r>
              <a:rPr sz="950" spc="25" dirty="0">
                <a:latin typeface="Tahoma"/>
                <a:cs typeface="Tahoma"/>
              </a:rPr>
              <a:t>но </a:t>
            </a:r>
            <a:r>
              <a:rPr sz="950" spc="5" dirty="0">
                <a:latin typeface="Tahoma"/>
                <a:cs typeface="Tahoma"/>
              </a:rPr>
              <a:t>не  </a:t>
            </a:r>
            <a:r>
              <a:rPr sz="950" spc="55" dirty="0">
                <a:latin typeface="Tahoma"/>
                <a:cs typeface="Tahoma"/>
              </a:rPr>
              <a:t>соответствует </a:t>
            </a:r>
            <a:r>
              <a:rPr sz="950" spc="85" dirty="0">
                <a:latin typeface="Tahoma"/>
                <a:cs typeface="Tahoma"/>
              </a:rPr>
              <a:t>объем </a:t>
            </a:r>
            <a:r>
              <a:rPr sz="950" spc="55" dirty="0">
                <a:latin typeface="Tahoma"/>
                <a:cs typeface="Tahoma"/>
              </a:rPr>
              <a:t>ам </a:t>
            </a:r>
            <a:r>
              <a:rPr sz="950" spc="65" dirty="0">
                <a:latin typeface="Tahoma"/>
                <a:cs typeface="Tahoma"/>
              </a:rPr>
              <a:t>сертификации </a:t>
            </a:r>
            <a:r>
              <a:rPr sz="950" spc="45" dirty="0">
                <a:latin typeface="Tahoma"/>
                <a:cs typeface="Tahoma"/>
              </a:rPr>
              <a:t>для </a:t>
            </a:r>
            <a:r>
              <a:rPr sz="950" spc="50" dirty="0">
                <a:latin typeface="Tahoma"/>
                <a:cs typeface="Tahoma"/>
              </a:rPr>
              <a:t>крупного  </a:t>
            </a:r>
            <a:r>
              <a:rPr sz="950" spc="65" dirty="0">
                <a:latin typeface="Tahoma"/>
                <a:cs typeface="Tahoma"/>
              </a:rPr>
              <a:t>предприятия. </a:t>
            </a:r>
            <a:r>
              <a:rPr sz="950" spc="-5" dirty="0">
                <a:latin typeface="Tahoma"/>
                <a:cs typeface="Tahoma"/>
              </a:rPr>
              <a:t>В </a:t>
            </a:r>
            <a:r>
              <a:rPr sz="950" spc="50" dirty="0">
                <a:latin typeface="Tahoma"/>
                <a:cs typeface="Tahoma"/>
              </a:rPr>
              <a:t>этом </a:t>
            </a:r>
            <a:r>
              <a:rPr sz="950" spc="40" dirty="0">
                <a:latin typeface="Tahoma"/>
                <a:cs typeface="Tahoma"/>
              </a:rPr>
              <a:t>случае </a:t>
            </a:r>
            <a:r>
              <a:rPr sz="950" spc="75" dirty="0">
                <a:latin typeface="Tahoma"/>
                <a:cs typeface="Tahoma"/>
              </a:rPr>
              <a:t>целесообразно </a:t>
            </a:r>
            <a:r>
              <a:rPr sz="950" spc="65" dirty="0">
                <a:latin typeface="Tahoma"/>
                <a:cs typeface="Tahoma"/>
              </a:rPr>
              <a:t>использовать  </a:t>
            </a:r>
            <a:r>
              <a:rPr sz="950" spc="80" dirty="0">
                <a:latin typeface="Tahoma"/>
                <a:cs typeface="Tahoma"/>
              </a:rPr>
              <a:t>механизмы </a:t>
            </a:r>
            <a:r>
              <a:rPr sz="950" dirty="0">
                <a:latin typeface="Tahoma"/>
                <a:cs typeface="Tahoma"/>
              </a:rPr>
              <a:t>, </a:t>
            </a:r>
            <a:r>
              <a:rPr sz="950" spc="55" dirty="0">
                <a:latin typeface="Tahoma"/>
                <a:cs typeface="Tahoma"/>
              </a:rPr>
              <a:t>которые </a:t>
            </a:r>
            <a:r>
              <a:rPr sz="950" spc="65" dirty="0">
                <a:latin typeface="Tahoma"/>
                <a:cs typeface="Tahoma"/>
              </a:rPr>
              <a:t>предоставляет </a:t>
            </a:r>
            <a:r>
              <a:rPr sz="950" spc="75" dirty="0">
                <a:latin typeface="Tahoma"/>
                <a:cs typeface="Tahoma"/>
              </a:rPr>
              <a:t>интеграционный</a:t>
            </a:r>
            <a:r>
              <a:rPr sz="950" spc="45" dirty="0">
                <a:latin typeface="Tahoma"/>
                <a:cs typeface="Tahoma"/>
              </a:rPr>
              <a:t> </a:t>
            </a:r>
            <a:r>
              <a:rPr sz="950" spc="55" dirty="0">
                <a:latin typeface="Tahoma"/>
                <a:cs typeface="Tahoma"/>
              </a:rPr>
              <a:t>шлюз</a:t>
            </a:r>
            <a:endParaRPr sz="950">
              <a:latin typeface="Tahoma"/>
              <a:cs typeface="Tahoma"/>
            </a:endParaRPr>
          </a:p>
          <a:p>
            <a:pPr marL="17145">
              <a:lnSpc>
                <a:spcPct val="100000"/>
              </a:lnSpc>
              <a:spcBef>
                <a:spcPts val="204"/>
              </a:spcBef>
            </a:pPr>
            <a:r>
              <a:rPr sz="950" spc="30" dirty="0">
                <a:latin typeface="Tahoma"/>
                <a:cs typeface="Tahoma"/>
              </a:rPr>
              <a:t>«Ветис.АР1».</a:t>
            </a:r>
            <a:endParaRPr sz="95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8419" indent="6350">
              <a:lnSpc>
                <a:spcPct val="119000"/>
              </a:lnSpc>
              <a:spcBef>
                <a:spcPts val="160"/>
              </a:spcBef>
            </a:pPr>
            <a:r>
              <a:rPr sz="1100" b="1" spc="20" dirty="0">
                <a:latin typeface="Calibri"/>
                <a:cs typeface="Calibri"/>
              </a:rPr>
              <a:t>Работа </a:t>
            </a:r>
            <a:r>
              <a:rPr sz="1100" b="1" spc="25" dirty="0">
                <a:latin typeface="Calibri"/>
                <a:cs typeface="Calibri"/>
              </a:rPr>
              <a:t>через </a:t>
            </a:r>
            <a:r>
              <a:rPr sz="1100" b="1" spc="35" dirty="0">
                <a:latin typeface="Calibri"/>
                <a:cs typeface="Calibri"/>
              </a:rPr>
              <a:t>интеграционный </a:t>
            </a:r>
            <a:r>
              <a:rPr sz="1100" b="1" spc="25" dirty="0">
                <a:latin typeface="Calibri"/>
                <a:cs typeface="Calibri"/>
              </a:rPr>
              <a:t>шлюз </a:t>
            </a:r>
            <a:r>
              <a:rPr spc="45" dirty="0"/>
              <a:t>означает, </a:t>
            </a:r>
            <a:r>
              <a:rPr spc="15" dirty="0"/>
              <a:t>что </a:t>
            </a:r>
            <a:r>
              <a:rPr spc="40" dirty="0"/>
              <a:t>для  начала </a:t>
            </a:r>
            <a:r>
              <a:rPr spc="50" dirty="0"/>
              <a:t>работы </a:t>
            </a:r>
            <a:r>
              <a:rPr spc="80" dirty="0"/>
              <a:t>необходимо </a:t>
            </a:r>
            <a:r>
              <a:rPr spc="60" dirty="0"/>
              <a:t>разработать </a:t>
            </a:r>
            <a:r>
              <a:rPr spc="70" dirty="0"/>
              <a:t>самостоятельно </a:t>
            </a:r>
            <a:r>
              <a:rPr spc="30" dirty="0"/>
              <a:t>или  </a:t>
            </a:r>
            <a:r>
              <a:rPr spc="70" dirty="0"/>
              <a:t>приобрести </a:t>
            </a:r>
            <a:r>
              <a:rPr spc="60" dirty="0"/>
              <a:t>клиентский </a:t>
            </a:r>
            <a:r>
              <a:rPr spc="75" dirty="0"/>
              <a:t>интеграционный </a:t>
            </a:r>
            <a:r>
              <a:rPr spc="60" dirty="0"/>
              <a:t>модуль. </a:t>
            </a:r>
            <a:r>
              <a:rPr spc="35" dirty="0"/>
              <a:t>Наша  </a:t>
            </a:r>
            <a:r>
              <a:rPr spc="50" dirty="0"/>
              <a:t>практика показывает, </a:t>
            </a:r>
            <a:r>
              <a:rPr spc="20" dirty="0"/>
              <a:t>что </a:t>
            </a:r>
            <a:r>
              <a:rPr spc="80" dirty="0"/>
              <a:t>объем </a:t>
            </a:r>
            <a:r>
              <a:rPr spc="55" dirty="0"/>
              <a:t>работ </a:t>
            </a:r>
            <a:r>
              <a:rPr spc="15" dirty="0"/>
              <a:t>по </a:t>
            </a:r>
            <a:r>
              <a:rPr spc="60" dirty="0"/>
              <a:t>разработке </a:t>
            </a:r>
            <a:r>
              <a:rPr spc="-5" dirty="0"/>
              <a:t>и  </a:t>
            </a:r>
            <a:r>
              <a:rPr spc="80" dirty="0"/>
              <a:t>внедрению </a:t>
            </a:r>
            <a:r>
              <a:rPr spc="70" dirty="0"/>
              <a:t>интеграционного </a:t>
            </a:r>
            <a:r>
              <a:rPr spc="65" dirty="0"/>
              <a:t>решения </a:t>
            </a:r>
            <a:r>
              <a:rPr spc="75" dirty="0"/>
              <a:t>собственны </a:t>
            </a:r>
            <a:r>
              <a:rPr spc="50" dirty="0"/>
              <a:t>ми  </a:t>
            </a:r>
            <a:r>
              <a:rPr spc="75" dirty="0"/>
              <a:t>специалистами </a:t>
            </a:r>
            <a:r>
              <a:rPr spc="80" dirty="0"/>
              <a:t>компании </a:t>
            </a:r>
            <a:r>
              <a:rPr spc="65" dirty="0"/>
              <a:t>мож </a:t>
            </a:r>
            <a:r>
              <a:rPr spc="40" dirty="0"/>
              <a:t>ет </a:t>
            </a:r>
            <a:r>
              <a:rPr spc="50" dirty="0"/>
              <a:t>составлять </a:t>
            </a:r>
            <a:r>
              <a:rPr sz="1100" b="1" spc="15" dirty="0">
                <a:latin typeface="Calibri"/>
                <a:cs typeface="Calibri"/>
              </a:rPr>
              <a:t>от </a:t>
            </a:r>
            <a:r>
              <a:rPr sz="1100" b="1" dirty="0">
                <a:latin typeface="Calibri"/>
                <a:cs typeface="Calibri"/>
              </a:rPr>
              <a:t>3 </a:t>
            </a:r>
            <a:r>
              <a:rPr sz="1100" b="1" spc="15" dirty="0">
                <a:latin typeface="Calibri"/>
                <a:cs typeface="Calibri"/>
              </a:rPr>
              <a:t>до </a:t>
            </a:r>
            <a:r>
              <a:rPr sz="1100" b="1" dirty="0">
                <a:latin typeface="Calibri"/>
                <a:cs typeface="Calibri"/>
              </a:rPr>
              <a:t>4  </a:t>
            </a:r>
            <a:r>
              <a:rPr sz="1100" b="1" spc="30" dirty="0">
                <a:latin typeface="Calibri"/>
                <a:cs typeface="Calibri"/>
              </a:rPr>
              <a:t>месяцев </a:t>
            </a:r>
            <a:r>
              <a:rPr sz="1100" b="1" spc="-5" dirty="0">
                <a:latin typeface="Calibri"/>
                <a:cs typeface="Calibri"/>
              </a:rPr>
              <a:t>с </a:t>
            </a:r>
            <a:r>
              <a:rPr sz="1100" b="1" spc="35" dirty="0">
                <a:latin typeface="Calibri"/>
                <a:cs typeface="Calibri"/>
              </a:rPr>
              <a:t>привлечением </a:t>
            </a:r>
            <a:r>
              <a:rPr sz="1100" b="1" spc="-5" dirty="0">
                <a:latin typeface="Calibri"/>
                <a:cs typeface="Calibri"/>
              </a:rPr>
              <a:t>1-2 </a:t>
            </a:r>
            <a:r>
              <a:rPr sz="1100" b="1" spc="35" dirty="0">
                <a:latin typeface="Calibri"/>
                <a:cs typeface="Calibri"/>
              </a:rPr>
              <a:t>специалистов </a:t>
            </a:r>
            <a:r>
              <a:rPr sz="1100" b="1" dirty="0">
                <a:latin typeface="Calibri"/>
                <a:cs typeface="Calibri"/>
              </a:rPr>
              <a:t>и </a:t>
            </a:r>
            <a:r>
              <a:rPr sz="1100" b="1" spc="5" dirty="0">
                <a:latin typeface="Calibri"/>
                <a:cs typeface="Calibri"/>
              </a:rPr>
              <a:t>не </a:t>
            </a:r>
            <a:r>
              <a:rPr sz="1100" b="1" spc="25" dirty="0">
                <a:latin typeface="Calibri"/>
                <a:cs typeface="Calibri"/>
              </a:rPr>
              <a:t>требует  </a:t>
            </a:r>
            <a:r>
              <a:rPr sz="1100" b="1" spc="40" dirty="0">
                <a:latin typeface="Calibri"/>
                <a:cs typeface="Calibri"/>
              </a:rPr>
              <a:t>значительных </a:t>
            </a:r>
            <a:r>
              <a:rPr sz="1100" b="1" spc="45" dirty="0">
                <a:latin typeface="Calibri"/>
                <a:cs typeface="Calibri"/>
              </a:rPr>
              <a:t>финансовых</a:t>
            </a:r>
            <a:r>
              <a:rPr sz="1100" b="1" spc="95" dirty="0">
                <a:latin typeface="Calibri"/>
                <a:cs typeface="Calibri"/>
              </a:rPr>
              <a:t> </a:t>
            </a:r>
            <a:r>
              <a:rPr sz="1100" b="1" spc="45" dirty="0">
                <a:latin typeface="Calibri"/>
                <a:cs typeface="Calibri"/>
              </a:rPr>
              <a:t>вложений</a:t>
            </a:r>
            <a:r>
              <a:rPr spc="45" dirty="0"/>
              <a:t>.</a:t>
            </a:r>
            <a:endParaRPr sz="1100">
              <a:latin typeface="Calibri"/>
              <a:cs typeface="Calibri"/>
            </a:endParaRPr>
          </a:p>
          <a:p>
            <a:pPr marL="16510" marR="10795" indent="5080">
              <a:lnSpc>
                <a:spcPct val="126299"/>
              </a:lnSpc>
              <a:spcBef>
                <a:spcPts val="260"/>
              </a:spcBef>
            </a:pPr>
            <a:r>
              <a:rPr spc="-5" dirty="0"/>
              <a:t>В </a:t>
            </a:r>
            <a:r>
              <a:rPr spc="40" dirty="0"/>
              <a:t>целях </a:t>
            </a:r>
            <a:r>
              <a:rPr spc="55" dirty="0"/>
              <a:t>эффективного </a:t>
            </a:r>
            <a:r>
              <a:rPr spc="70" dirty="0"/>
              <a:t>внедрения электронной ветеринарной  </a:t>
            </a:r>
            <a:r>
              <a:rPr spc="65" dirty="0"/>
              <a:t>сертификации </a:t>
            </a:r>
            <a:r>
              <a:rPr spc="80" dirty="0"/>
              <a:t>Россельхознадзором </a:t>
            </a:r>
            <a:r>
              <a:rPr spc="70" dirty="0"/>
              <a:t>заключены </a:t>
            </a:r>
            <a:r>
              <a:rPr spc="65" dirty="0"/>
              <a:t>соглашения </a:t>
            </a:r>
            <a:r>
              <a:rPr dirty="0"/>
              <a:t>о  </a:t>
            </a:r>
            <a:r>
              <a:rPr spc="75" dirty="0"/>
              <a:t>взаимодействии </a:t>
            </a:r>
            <a:r>
              <a:rPr spc="-5" dirty="0"/>
              <a:t>с </a:t>
            </a:r>
            <a:r>
              <a:rPr spc="70" dirty="0"/>
              <a:t>ведущ </a:t>
            </a:r>
            <a:r>
              <a:rPr spc="65" dirty="0"/>
              <a:t>ими </a:t>
            </a:r>
            <a:r>
              <a:rPr spc="80" dirty="0"/>
              <a:t>ИТ-компаниями </a:t>
            </a:r>
            <a:r>
              <a:rPr dirty="0"/>
              <a:t>1С, </a:t>
            </a:r>
            <a:r>
              <a:rPr spc="50" dirty="0"/>
              <a:t>СтартАп-  </a:t>
            </a:r>
            <a:r>
              <a:rPr dirty="0"/>
              <a:t>Ф </a:t>
            </a:r>
            <a:r>
              <a:rPr spc="70" dirty="0"/>
              <a:t>абрик </a:t>
            </a:r>
            <a:r>
              <a:rPr spc="80" dirty="0"/>
              <a:t>(мобильны </a:t>
            </a:r>
            <a:r>
              <a:rPr spc="-5" dirty="0"/>
              <a:t>е </a:t>
            </a:r>
            <a:r>
              <a:rPr spc="55" dirty="0"/>
              <a:t>решения), </a:t>
            </a:r>
            <a:r>
              <a:rPr spc="45" dirty="0"/>
              <a:t>Корус </a:t>
            </a:r>
            <a:r>
              <a:rPr spc="60" dirty="0"/>
              <a:t>Консалтинг </a:t>
            </a:r>
            <a:r>
              <a:rPr spc="-5" dirty="0"/>
              <a:t>-  </a:t>
            </a:r>
            <a:r>
              <a:rPr spc="85" dirty="0"/>
              <a:t>авторизованным </a:t>
            </a:r>
            <a:r>
              <a:rPr spc="75" dirty="0"/>
              <a:t>партнером компании </a:t>
            </a:r>
            <a:r>
              <a:rPr spc="-5" dirty="0"/>
              <a:t>SAP. </a:t>
            </a:r>
            <a:r>
              <a:rPr spc="20" dirty="0"/>
              <a:t>По </a:t>
            </a:r>
            <a:r>
              <a:rPr spc="65" dirty="0"/>
              <a:t>заверш </a:t>
            </a:r>
            <a:r>
              <a:rPr spc="55" dirty="0"/>
              <a:t>ении  </a:t>
            </a:r>
            <a:r>
              <a:rPr spc="70" dirty="0"/>
              <a:t>интеграционного </a:t>
            </a:r>
            <a:r>
              <a:rPr spc="45" dirty="0"/>
              <a:t>проекта </a:t>
            </a:r>
            <a:r>
              <a:rPr spc="75" dirty="0"/>
              <a:t>компаний-клиенты </a:t>
            </a:r>
            <a:r>
              <a:rPr spc="20" dirty="0"/>
              <a:t>1С </a:t>
            </a:r>
            <a:r>
              <a:rPr spc="-5" dirty="0"/>
              <a:t>и </a:t>
            </a:r>
            <a:r>
              <a:rPr spc="60" dirty="0"/>
              <a:t>SAP-систем  </a:t>
            </a:r>
            <a:r>
              <a:rPr spc="45" dirty="0"/>
              <a:t>получат свои </a:t>
            </a:r>
            <a:r>
              <a:rPr spc="50" dirty="0"/>
              <a:t>готовые </a:t>
            </a:r>
            <a:r>
              <a:rPr spc="70" dirty="0"/>
              <a:t>решения </a:t>
            </a:r>
            <a:r>
              <a:rPr spc="-5" dirty="0"/>
              <a:t>с </a:t>
            </a:r>
            <a:r>
              <a:rPr spc="80" dirty="0"/>
              <a:t>интегрированным </a:t>
            </a:r>
            <a:r>
              <a:rPr spc="-5" dirty="0"/>
              <a:t>в </a:t>
            </a:r>
            <a:r>
              <a:rPr spc="35" dirty="0"/>
              <a:t>них  </a:t>
            </a:r>
            <a:r>
              <a:rPr spc="85" dirty="0"/>
              <a:t>модулем </a:t>
            </a:r>
            <a:r>
              <a:rPr spc="75" dirty="0"/>
              <a:t>взаимодействия </a:t>
            </a:r>
            <a:r>
              <a:rPr spc="-5" dirty="0"/>
              <a:t>с </a:t>
            </a:r>
            <a:r>
              <a:rPr spc="55" dirty="0"/>
              <a:t>ФГИС </a:t>
            </a:r>
            <a:r>
              <a:rPr spc="-5" dirty="0"/>
              <a:t>« </a:t>
            </a:r>
            <a:r>
              <a:rPr dirty="0"/>
              <a:t>М</a:t>
            </a:r>
            <a:r>
              <a:rPr spc="-20" dirty="0"/>
              <a:t> </a:t>
            </a:r>
            <a:r>
              <a:rPr spc="75" dirty="0"/>
              <a:t>еркурий».</a:t>
            </a:r>
          </a:p>
          <a:p>
            <a:pPr>
              <a:lnSpc>
                <a:spcPct val="100000"/>
              </a:lnSpc>
            </a:pPr>
            <a:endParaRPr sz="1100"/>
          </a:p>
          <a:p>
            <a:pPr marL="19050" marR="5080" indent="2540">
              <a:lnSpc>
                <a:spcPct val="126299"/>
              </a:lnSpc>
              <a:spcBef>
                <a:spcPts val="685"/>
              </a:spcBef>
            </a:pPr>
            <a:r>
              <a:rPr spc="75" dirty="0"/>
              <a:t>Например, </a:t>
            </a:r>
            <a:r>
              <a:rPr spc="55" dirty="0"/>
              <a:t>участники </a:t>
            </a:r>
            <a:r>
              <a:rPr spc="60" dirty="0"/>
              <a:t>оборота </a:t>
            </a:r>
            <a:r>
              <a:rPr spc="55" dirty="0"/>
              <a:t>подсчитали, </a:t>
            </a:r>
            <a:r>
              <a:rPr spc="15" dirty="0"/>
              <a:t>что </a:t>
            </a:r>
            <a:r>
              <a:rPr spc="40" dirty="0"/>
              <a:t>для </a:t>
            </a:r>
            <a:r>
              <a:rPr spc="65" dirty="0"/>
              <a:t>среднего  </a:t>
            </a:r>
            <a:r>
              <a:rPr spc="75" dirty="0"/>
              <a:t>перерабатывающ </a:t>
            </a:r>
            <a:r>
              <a:rPr spc="40" dirty="0"/>
              <a:t>его </a:t>
            </a:r>
            <a:r>
              <a:rPr spc="65" dirty="0"/>
              <a:t>предприятия, имею </a:t>
            </a:r>
            <a:r>
              <a:rPr dirty="0"/>
              <a:t>щ</a:t>
            </a:r>
            <a:r>
              <a:rPr spc="-235" dirty="0"/>
              <a:t> </a:t>
            </a:r>
            <a:r>
              <a:rPr spc="50" dirty="0"/>
              <a:t>его </a:t>
            </a:r>
            <a:r>
              <a:rPr spc="-5" dirty="0"/>
              <a:t>в </a:t>
            </a:r>
            <a:r>
              <a:rPr spc="70" dirty="0"/>
              <a:t>ассортименте  </a:t>
            </a:r>
            <a:r>
              <a:rPr spc="15" dirty="0"/>
              <a:t>17 </a:t>
            </a:r>
            <a:r>
              <a:rPr spc="60" dirty="0"/>
              <a:t>видов </a:t>
            </a:r>
            <a:r>
              <a:rPr spc="65" dirty="0"/>
              <a:t>продукции, </a:t>
            </a:r>
            <a:r>
              <a:rPr spc="40" dirty="0"/>
              <a:t>еж </a:t>
            </a:r>
            <a:r>
              <a:rPr spc="75" dirty="0"/>
              <a:t>едневно </a:t>
            </a:r>
            <a:r>
              <a:rPr spc="85" dirty="0"/>
              <a:t>необходимо </a:t>
            </a:r>
            <a:r>
              <a:rPr spc="35" dirty="0"/>
              <a:t>оф</a:t>
            </a:r>
            <a:r>
              <a:rPr spc="-204" dirty="0"/>
              <a:t> </a:t>
            </a:r>
            <a:r>
              <a:rPr spc="65" dirty="0"/>
              <a:t>ормлять</a:t>
            </a:r>
          </a:p>
          <a:p>
            <a:pPr marL="15875" marR="20955" indent="2540">
              <a:lnSpc>
                <a:spcPct val="108300"/>
              </a:lnSpc>
              <a:spcBef>
                <a:spcPts val="70"/>
              </a:spcBef>
            </a:pPr>
            <a:r>
              <a:rPr spc="50" dirty="0"/>
              <a:t>2210 </a:t>
            </a:r>
            <a:r>
              <a:rPr spc="20" dirty="0"/>
              <a:t>ВСД. </a:t>
            </a:r>
            <a:r>
              <a:rPr sz="1100" b="1" spc="30" dirty="0">
                <a:latin typeface="Calibri"/>
                <a:cs typeface="Calibri"/>
              </a:rPr>
              <a:t>Сейчас, например, </a:t>
            </a:r>
            <a:r>
              <a:rPr sz="1100" b="1" spc="35" dirty="0">
                <a:latin typeface="Calibri"/>
                <a:cs typeface="Calibri"/>
              </a:rPr>
              <a:t>«Равис-птицефабрика  Сосновская», </a:t>
            </a:r>
            <a:r>
              <a:rPr sz="1100" b="1" spc="25" dirty="0">
                <a:latin typeface="Calibri"/>
                <a:cs typeface="Calibri"/>
              </a:rPr>
              <a:t>используя </a:t>
            </a:r>
            <a:r>
              <a:rPr sz="1100" b="1" spc="35" dirty="0">
                <a:latin typeface="Calibri"/>
                <a:cs typeface="Calibri"/>
              </a:rPr>
              <a:t>«Ветис.API», </a:t>
            </a:r>
            <a:r>
              <a:rPr sz="1100" b="1" spc="45" dirty="0">
                <a:latin typeface="Calibri"/>
                <a:cs typeface="Calibri"/>
              </a:rPr>
              <a:t>оформляет </a:t>
            </a:r>
            <a:r>
              <a:rPr sz="1100" b="1" spc="30" dirty="0">
                <a:latin typeface="Calibri"/>
                <a:cs typeface="Calibri"/>
              </a:rPr>
              <a:t>ежедневно  </a:t>
            </a:r>
            <a:r>
              <a:rPr sz="1100" b="1" dirty="0">
                <a:latin typeface="Calibri"/>
                <a:cs typeface="Calibri"/>
              </a:rPr>
              <a:t>в </a:t>
            </a:r>
            <a:r>
              <a:rPr sz="1100" b="1" spc="30" dirty="0">
                <a:latin typeface="Calibri"/>
                <a:cs typeface="Calibri"/>
              </a:rPr>
              <a:t>среднем </a:t>
            </a:r>
            <a:r>
              <a:rPr sz="1100" b="1" dirty="0">
                <a:latin typeface="Calibri"/>
                <a:cs typeface="Calibri"/>
              </a:rPr>
              <a:t>по </a:t>
            </a:r>
            <a:r>
              <a:rPr sz="1100" b="1" spc="15" dirty="0">
                <a:latin typeface="Calibri"/>
                <a:cs typeface="Calibri"/>
              </a:rPr>
              <a:t>20 тыс. </a:t>
            </a:r>
            <a:r>
              <a:rPr sz="1100" b="1" spc="40" dirty="0">
                <a:latin typeface="Calibri"/>
                <a:cs typeface="Calibri"/>
              </a:rPr>
              <a:t>электронных </a:t>
            </a:r>
            <a:r>
              <a:rPr sz="1100" b="1" spc="15" dirty="0">
                <a:latin typeface="Calibri"/>
                <a:cs typeface="Calibri"/>
              </a:rPr>
              <a:t>ВСД </a:t>
            </a:r>
            <a:r>
              <a:rPr sz="1100" b="1" spc="30" dirty="0">
                <a:latin typeface="Calibri"/>
                <a:cs typeface="Calibri"/>
              </a:rPr>
              <a:t>силами </a:t>
            </a:r>
            <a:r>
              <a:rPr sz="1100" b="1" dirty="0">
                <a:latin typeface="Calibri"/>
                <a:cs typeface="Calibri"/>
              </a:rPr>
              <a:t>1 </a:t>
            </a:r>
            <a:r>
              <a:rPr sz="1100" b="1" spc="25" dirty="0">
                <a:latin typeface="Calibri"/>
                <a:cs typeface="Calibri"/>
              </a:rPr>
              <a:t>ветврача </a:t>
            </a:r>
            <a:r>
              <a:rPr sz="1100" b="1" dirty="0">
                <a:latin typeface="Calibri"/>
                <a:cs typeface="Calibri"/>
              </a:rPr>
              <a:t>в  </a:t>
            </a:r>
            <a:r>
              <a:rPr sz="1100" b="1" spc="15" dirty="0">
                <a:latin typeface="Calibri"/>
                <a:cs typeface="Calibri"/>
              </a:rPr>
              <a:t>смену.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889" y="269240"/>
            <a:ext cx="854583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0" dirty="0"/>
              <a:t>jJ Проележиваемость </a:t>
            </a:r>
            <a:r>
              <a:rPr spc="-100" dirty="0"/>
              <a:t>при</a:t>
            </a:r>
            <a:r>
              <a:rPr spc="545" dirty="0"/>
              <a:t> </a:t>
            </a:r>
            <a:r>
              <a:rPr spc="-45" dirty="0"/>
              <a:t>производстве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5285" marR="177165" indent="-335280">
              <a:lnSpc>
                <a:spcPct val="123300"/>
              </a:lnSpc>
              <a:spcBef>
                <a:spcPts val="100"/>
              </a:spcBef>
              <a:tabLst>
                <a:tab pos="381000" algn="l"/>
              </a:tabLst>
            </a:pPr>
            <a:r>
              <a:rPr sz="1450" b="1" i="1" spc="-5" dirty="0">
                <a:latin typeface="Franklin Gothic Heavy"/>
                <a:cs typeface="Franklin Gothic Heavy"/>
              </a:rPr>
              <a:t>S		</a:t>
            </a:r>
            <a:r>
              <a:rPr b="1" spc="20" dirty="0">
                <a:latin typeface="Tahoma"/>
                <a:cs typeface="Tahoma"/>
              </a:rPr>
              <a:t>Прослеживаемость </a:t>
            </a:r>
            <a:r>
              <a:rPr b="1" spc="5" dirty="0">
                <a:latin typeface="Tahoma"/>
                <a:cs typeface="Tahoma"/>
              </a:rPr>
              <a:t>низкого </a:t>
            </a:r>
            <a:r>
              <a:rPr b="1" spc="10" dirty="0">
                <a:latin typeface="Tahoma"/>
                <a:cs typeface="Tahoma"/>
              </a:rPr>
              <a:t>разрешения </a:t>
            </a:r>
            <a:r>
              <a:rPr spc="15" dirty="0"/>
              <a:t>позволяет определить, </a:t>
            </a:r>
            <a:r>
              <a:rPr spc="5" dirty="0"/>
              <a:t>например, молоко </a:t>
            </a:r>
            <a:r>
              <a:rPr dirty="0"/>
              <a:t>каких  ферм </a:t>
            </a:r>
            <a:r>
              <a:rPr spc="15" dirty="0"/>
              <a:t>использовано </a:t>
            </a:r>
            <a:r>
              <a:rPr spc="-5" dirty="0"/>
              <a:t>для </a:t>
            </a:r>
            <a:r>
              <a:rPr spc="10" dirty="0"/>
              <a:t>изготовления </a:t>
            </a:r>
            <a:r>
              <a:rPr spc="5" dirty="0"/>
              <a:t>данной </a:t>
            </a:r>
            <a:r>
              <a:rPr dirty="0"/>
              <a:t>партии йогурта. </a:t>
            </a:r>
            <a:r>
              <a:rPr spc="10" dirty="0"/>
              <a:t>Операции </a:t>
            </a:r>
            <a:r>
              <a:rPr spc="15" dirty="0"/>
              <a:t>производственного  </a:t>
            </a:r>
            <a:r>
              <a:rPr spc="5" dirty="0"/>
              <a:t>процесса </a:t>
            </a:r>
            <a:r>
              <a:rPr spc="-5" dirty="0"/>
              <a:t>в </a:t>
            </a:r>
            <a:r>
              <a:rPr spc="10" dirty="0"/>
              <a:t>ФГИС </a:t>
            </a:r>
            <a:r>
              <a:rPr spc="15" dirty="0"/>
              <a:t>«Меркурий» </a:t>
            </a:r>
            <a:r>
              <a:rPr spc="-20" dirty="0"/>
              <a:t>не </a:t>
            </a:r>
            <a:r>
              <a:rPr spc="10" dirty="0"/>
              <a:t>фиксируются. </a:t>
            </a:r>
            <a:r>
              <a:rPr spc="15" dirty="0"/>
              <a:t>Производственный </a:t>
            </a:r>
            <a:r>
              <a:rPr spc="10" dirty="0"/>
              <a:t>процесс представляется,</a:t>
            </a:r>
            <a:r>
              <a:rPr spc="-180" dirty="0"/>
              <a:t> </a:t>
            </a:r>
            <a:r>
              <a:rPr spc="-10" dirty="0"/>
              <a:t>как</a:t>
            </a:r>
            <a:endParaRPr sz="1450">
              <a:latin typeface="Tahoma"/>
              <a:cs typeface="Tahoma"/>
            </a:endParaRPr>
          </a:p>
          <a:p>
            <a:pPr marL="381635" marR="5080" indent="-3810">
              <a:lnSpc>
                <a:spcPts val="2039"/>
              </a:lnSpc>
              <a:spcBef>
                <a:spcPts val="110"/>
              </a:spcBef>
            </a:pPr>
            <a:r>
              <a:rPr spc="5" dirty="0"/>
              <a:t>«черный ящик», </a:t>
            </a:r>
            <a:r>
              <a:rPr spc="-5" dirty="0"/>
              <a:t>для </a:t>
            </a:r>
            <a:r>
              <a:rPr spc="10" dirty="0"/>
              <a:t>которого </a:t>
            </a:r>
            <a:r>
              <a:rPr spc="15" dirty="0"/>
              <a:t>фиксируется только </a:t>
            </a:r>
            <a:r>
              <a:rPr spc="5" dirty="0"/>
              <a:t>входное сырье </a:t>
            </a:r>
            <a:r>
              <a:rPr spc="-5" dirty="0"/>
              <a:t>и </a:t>
            </a:r>
            <a:r>
              <a:rPr dirty="0"/>
              <a:t>выходная </a:t>
            </a:r>
            <a:r>
              <a:rPr spc="5" dirty="0"/>
              <a:t>продукция. </a:t>
            </a:r>
            <a:r>
              <a:rPr spc="-35" dirty="0"/>
              <a:t>На </a:t>
            </a:r>
            <a:r>
              <a:rPr spc="-5" dirty="0"/>
              <a:t>вход  </a:t>
            </a:r>
            <a:r>
              <a:rPr spc="15" dirty="0"/>
              <a:t>поступает </a:t>
            </a:r>
            <a:r>
              <a:rPr spc="10" dirty="0"/>
              <a:t>сырое </a:t>
            </a:r>
            <a:r>
              <a:rPr spc="5" dirty="0"/>
              <a:t>цельное молоко, </a:t>
            </a:r>
            <a:r>
              <a:rPr spc="-30" dirty="0"/>
              <a:t>на </a:t>
            </a:r>
            <a:r>
              <a:rPr spc="5" dirty="0"/>
              <a:t>выходе </a:t>
            </a:r>
            <a:r>
              <a:rPr spc="-5" dirty="0"/>
              <a:t>- </a:t>
            </a:r>
            <a:r>
              <a:rPr dirty="0"/>
              <a:t>готовая</a:t>
            </a:r>
            <a:r>
              <a:rPr spc="80" dirty="0"/>
              <a:t> </a:t>
            </a:r>
            <a:r>
              <a:rPr spc="10" dirty="0"/>
              <a:t>молочная </a:t>
            </a:r>
            <a:r>
              <a:rPr dirty="0"/>
              <a:t>продукция.</a:t>
            </a:r>
          </a:p>
          <a:p>
            <a:pPr marL="380365" marR="933450" indent="-340360">
              <a:lnSpc>
                <a:spcPct val="121300"/>
              </a:lnSpc>
              <a:spcBef>
                <a:spcPts val="390"/>
              </a:spcBef>
              <a:tabLst>
                <a:tab pos="381000" algn="l"/>
              </a:tabLst>
            </a:pPr>
            <a:r>
              <a:rPr sz="1450" b="1" i="1" spc="-5" dirty="0">
                <a:latin typeface="Franklin Gothic Heavy"/>
                <a:cs typeface="Franklin Gothic Heavy"/>
              </a:rPr>
              <a:t>S		</a:t>
            </a:r>
            <a:r>
              <a:rPr b="1" spc="20" dirty="0">
                <a:latin typeface="Tahoma"/>
                <a:cs typeface="Tahoma"/>
              </a:rPr>
              <a:t>Прослеживаемость </a:t>
            </a:r>
            <a:r>
              <a:rPr b="1" spc="10" dirty="0">
                <a:latin typeface="Tahoma"/>
                <a:cs typeface="Tahoma"/>
              </a:rPr>
              <a:t>высокого разрешения </a:t>
            </a:r>
            <a:r>
              <a:rPr spc="15" dirty="0"/>
              <a:t>позволяет </a:t>
            </a:r>
            <a:r>
              <a:rPr spc="20" dirty="0"/>
              <a:t>определить </a:t>
            </a:r>
            <a:r>
              <a:rPr spc="5" dirty="0"/>
              <a:t>молоко от </a:t>
            </a:r>
            <a:r>
              <a:rPr dirty="0"/>
              <a:t>каких  </a:t>
            </a:r>
            <a:r>
              <a:rPr spc="15" dirty="0"/>
              <a:t>конкретных </a:t>
            </a:r>
            <a:r>
              <a:rPr spc="25" dirty="0"/>
              <a:t>животных </a:t>
            </a:r>
            <a:r>
              <a:rPr spc="10" dirty="0"/>
              <a:t>использовано </a:t>
            </a:r>
            <a:r>
              <a:rPr spc="-5" dirty="0"/>
              <a:t>для </a:t>
            </a:r>
            <a:r>
              <a:rPr spc="10" dirty="0"/>
              <a:t>изготовления данной упаковки</a:t>
            </a:r>
            <a:r>
              <a:rPr spc="220" dirty="0"/>
              <a:t> </a:t>
            </a:r>
            <a:r>
              <a:rPr spc="-5" dirty="0"/>
              <a:t>йогурта.</a:t>
            </a:r>
            <a:endParaRPr sz="1450">
              <a:latin typeface="Tahoma"/>
              <a:cs typeface="Tahoma"/>
            </a:endParaRPr>
          </a:p>
          <a:p>
            <a:pPr marL="368935" marR="9525" indent="-328930">
              <a:lnSpc>
                <a:spcPct val="123900"/>
              </a:lnSpc>
              <a:spcBef>
                <a:spcPts val="465"/>
              </a:spcBef>
              <a:tabLst>
                <a:tab pos="380365" algn="l"/>
              </a:tabLst>
            </a:pPr>
            <a:r>
              <a:rPr sz="1450" b="1" i="1" spc="-5" dirty="0">
                <a:latin typeface="Franklin Gothic Heavy"/>
                <a:cs typeface="Franklin Gothic Heavy"/>
              </a:rPr>
              <a:t>S		</a:t>
            </a:r>
            <a:r>
              <a:rPr spc="-5" dirty="0"/>
              <a:t>Нашей </a:t>
            </a:r>
            <a:r>
              <a:rPr spc="5" dirty="0"/>
              <a:t>конечной целью </a:t>
            </a:r>
            <a:r>
              <a:rPr spc="15" dirty="0"/>
              <a:t>является </a:t>
            </a:r>
            <a:r>
              <a:rPr b="1" spc="20" dirty="0">
                <a:latin typeface="Tahoma"/>
                <a:cs typeface="Tahoma"/>
              </a:rPr>
              <a:t>прослеживаемость </a:t>
            </a:r>
            <a:r>
              <a:rPr b="1" spc="10" dirty="0">
                <a:latin typeface="Tahoma"/>
                <a:cs typeface="Tahoma"/>
              </a:rPr>
              <a:t>высокого </a:t>
            </a:r>
            <a:r>
              <a:rPr b="1" spc="30" dirty="0">
                <a:latin typeface="Tahoma"/>
                <a:cs typeface="Tahoma"/>
              </a:rPr>
              <a:t>разрешения</a:t>
            </a:r>
            <a:r>
              <a:rPr spc="30" dirty="0"/>
              <a:t>. </a:t>
            </a:r>
            <a:r>
              <a:rPr spc="10" dirty="0"/>
              <a:t>Однако </a:t>
            </a:r>
            <a:r>
              <a:rPr dirty="0"/>
              <a:t>попытка  </a:t>
            </a:r>
            <a:r>
              <a:rPr spc="15" dirty="0"/>
              <a:t>реализовать </a:t>
            </a:r>
            <a:r>
              <a:rPr spc="-5" dirty="0"/>
              <a:t>ее </a:t>
            </a:r>
            <a:r>
              <a:rPr spc="10" dirty="0"/>
              <a:t>сейчас </a:t>
            </a:r>
            <a:r>
              <a:rPr spc="5" dirty="0"/>
              <a:t>привела </a:t>
            </a:r>
            <a:r>
              <a:rPr spc="-15" dirty="0"/>
              <a:t>бы </a:t>
            </a:r>
            <a:r>
              <a:rPr dirty="0"/>
              <a:t>к </a:t>
            </a:r>
            <a:r>
              <a:rPr spc="10" dirty="0"/>
              <a:t>ситуации, </a:t>
            </a:r>
            <a:r>
              <a:rPr spc="-5" dirty="0"/>
              <a:t>когда </a:t>
            </a:r>
            <a:r>
              <a:rPr spc="10" dirty="0"/>
              <a:t>негативный </a:t>
            </a:r>
            <a:r>
              <a:rPr spc="25" dirty="0"/>
              <a:t>эффект </a:t>
            </a:r>
            <a:r>
              <a:rPr spc="5" dirty="0"/>
              <a:t>от </a:t>
            </a:r>
            <a:r>
              <a:rPr spc="-5" dirty="0"/>
              <a:t>ее </a:t>
            </a:r>
            <a:r>
              <a:rPr spc="5" dirty="0"/>
              <a:t>внедрения  превысил </a:t>
            </a:r>
            <a:r>
              <a:rPr spc="-15" dirty="0"/>
              <a:t>бы </a:t>
            </a:r>
            <a:r>
              <a:rPr spc="5" dirty="0"/>
              <a:t>позитивный. </a:t>
            </a:r>
            <a:r>
              <a:rPr spc="15" dirty="0"/>
              <a:t>Поэтому </a:t>
            </a:r>
            <a:r>
              <a:rPr spc="10" dirty="0"/>
              <a:t>сейчас </a:t>
            </a:r>
            <a:r>
              <a:rPr spc="5" dirty="0"/>
              <a:t>выбор </a:t>
            </a:r>
            <a:r>
              <a:rPr spc="10" dirty="0"/>
              <a:t>уровня </a:t>
            </a:r>
            <a:r>
              <a:rPr spc="15" dirty="0"/>
              <a:t>прослеживаемости </a:t>
            </a:r>
            <a:r>
              <a:rPr spc="20" dirty="0"/>
              <a:t>делает  хозяйствующий</a:t>
            </a:r>
            <a:r>
              <a:rPr spc="100" dirty="0"/>
              <a:t> </a:t>
            </a:r>
            <a:r>
              <a:rPr dirty="0"/>
              <a:t>субъект.</a:t>
            </a:r>
            <a:endParaRPr sz="145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3390" y="40640"/>
            <a:ext cx="8150225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70" dirty="0"/>
              <a:t>Электронная </a:t>
            </a:r>
            <a:r>
              <a:rPr spc="-150" dirty="0"/>
              <a:t>справка,</a:t>
            </a:r>
            <a:r>
              <a:rPr spc="280" dirty="0"/>
              <a:t> </a:t>
            </a:r>
            <a:r>
              <a:rPr spc="-190" dirty="0"/>
              <a:t>подтверждающая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0359" y="546100"/>
            <a:ext cx="8522970" cy="5232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2080">
              <a:lnSpc>
                <a:spcPct val="100000"/>
              </a:lnSpc>
              <a:spcBef>
                <a:spcPts val="100"/>
              </a:spcBef>
            </a:pPr>
            <a:r>
              <a:rPr sz="2850" b="1" spc="65" dirty="0">
                <a:latin typeface="Tahoma"/>
                <a:cs typeface="Tahoma"/>
              </a:rPr>
              <a:t>безопасность</a:t>
            </a:r>
            <a:r>
              <a:rPr sz="2850" b="1" spc="315" dirty="0">
                <a:latin typeface="Tahoma"/>
                <a:cs typeface="Tahoma"/>
              </a:rPr>
              <a:t> </a:t>
            </a:r>
            <a:r>
              <a:rPr sz="2850" b="1" spc="55" dirty="0">
                <a:latin typeface="Tahoma"/>
                <a:cs typeface="Tahoma"/>
              </a:rPr>
              <a:t>молока-сырья</a:t>
            </a:r>
            <a:endParaRPr sz="2850">
              <a:latin typeface="Tahoma"/>
              <a:cs typeface="Tahoma"/>
            </a:endParaRPr>
          </a:p>
          <a:p>
            <a:pPr marL="347980" marR="123189" indent="-335280">
              <a:lnSpc>
                <a:spcPct val="125400"/>
              </a:lnSpc>
              <a:spcBef>
                <a:spcPts val="2320"/>
              </a:spcBef>
              <a:tabLst>
                <a:tab pos="356235" algn="l"/>
              </a:tabLst>
            </a:pPr>
            <a:r>
              <a:rPr sz="1150" b="1" dirty="0">
                <a:latin typeface="Tahoma"/>
                <a:cs typeface="Tahoma"/>
              </a:rPr>
              <a:t>s		</a:t>
            </a:r>
            <a:r>
              <a:rPr sz="1150" spc="-5" dirty="0">
                <a:latin typeface="Tahoma"/>
                <a:cs typeface="Tahoma"/>
              </a:rPr>
              <a:t>В </a:t>
            </a:r>
            <a:r>
              <a:rPr sz="1150" spc="15" dirty="0">
                <a:latin typeface="Tahoma"/>
                <a:cs typeface="Tahoma"/>
              </a:rPr>
              <a:t>специальном </a:t>
            </a:r>
            <a:r>
              <a:rPr sz="1150" spc="10" dirty="0">
                <a:latin typeface="Tahoma"/>
                <a:cs typeface="Tahoma"/>
              </a:rPr>
              <a:t>модуле </a:t>
            </a:r>
            <a:r>
              <a:rPr sz="1150" spc="15" dirty="0">
                <a:latin typeface="Tahoma"/>
                <a:cs typeface="Tahoma"/>
              </a:rPr>
              <a:t>ФГИС </a:t>
            </a:r>
            <a:r>
              <a:rPr sz="1150" spc="10" dirty="0">
                <a:latin typeface="Tahoma"/>
                <a:cs typeface="Tahoma"/>
              </a:rPr>
              <a:t>«Меркурий» </a:t>
            </a:r>
            <a:r>
              <a:rPr sz="1150" spc="5" dirty="0">
                <a:latin typeface="Tahoma"/>
                <a:cs typeface="Tahoma"/>
              </a:rPr>
              <a:t>реализована </a:t>
            </a:r>
            <a:r>
              <a:rPr sz="1150" b="1" spc="20" dirty="0">
                <a:latin typeface="Tahoma"/>
                <a:cs typeface="Tahoma"/>
              </a:rPr>
              <a:t>возможность </a:t>
            </a:r>
            <a:r>
              <a:rPr sz="1150" b="1" spc="25" dirty="0">
                <a:latin typeface="Tahoma"/>
                <a:cs typeface="Tahoma"/>
              </a:rPr>
              <a:t>оформлять </a:t>
            </a:r>
            <a:r>
              <a:rPr sz="1150" b="1" dirty="0">
                <a:latin typeface="Tahoma"/>
                <a:cs typeface="Tahoma"/>
              </a:rPr>
              <a:t>в </a:t>
            </a:r>
            <a:r>
              <a:rPr sz="1150" b="1" spc="15" dirty="0">
                <a:latin typeface="Tahoma"/>
                <a:cs typeface="Tahoma"/>
              </a:rPr>
              <a:t>электронном </a:t>
            </a:r>
            <a:r>
              <a:rPr sz="1150" b="1" dirty="0">
                <a:latin typeface="Tahoma"/>
                <a:cs typeface="Tahoma"/>
              </a:rPr>
              <a:t>виде  </a:t>
            </a:r>
            <a:r>
              <a:rPr sz="1150" b="1" spc="20" dirty="0">
                <a:latin typeface="Tahoma"/>
                <a:cs typeface="Tahoma"/>
              </a:rPr>
              <a:t>справку, </a:t>
            </a:r>
            <a:r>
              <a:rPr sz="1150" b="1" spc="25" dirty="0">
                <a:latin typeface="Tahoma"/>
                <a:cs typeface="Tahoma"/>
              </a:rPr>
              <a:t>подтверждающую </a:t>
            </a:r>
            <a:r>
              <a:rPr sz="1150" b="1" spc="20" dirty="0">
                <a:latin typeface="Tahoma"/>
                <a:cs typeface="Tahoma"/>
              </a:rPr>
              <a:t>безопасность </a:t>
            </a:r>
            <a:r>
              <a:rPr sz="1150" b="1" spc="30" dirty="0">
                <a:latin typeface="Tahoma"/>
                <a:cs typeface="Tahoma"/>
              </a:rPr>
              <a:t>молока-сырья</a:t>
            </a:r>
            <a:r>
              <a:rPr sz="1150" spc="30" dirty="0">
                <a:latin typeface="Tahoma"/>
                <a:cs typeface="Tahoma"/>
              </a:rPr>
              <a:t>: </a:t>
            </a:r>
            <a:r>
              <a:rPr sz="1150" spc="15" dirty="0">
                <a:latin typeface="Tahoma"/>
                <a:cs typeface="Tahoma"/>
              </a:rPr>
              <a:t>сырого </a:t>
            </a:r>
            <a:r>
              <a:rPr sz="1150" spc="5" dirty="0">
                <a:latin typeface="Tahoma"/>
                <a:cs typeface="Tahoma"/>
              </a:rPr>
              <a:t>молока, </a:t>
            </a:r>
            <a:r>
              <a:rPr sz="1150" spc="10" dirty="0">
                <a:latin typeface="Tahoma"/>
                <a:cs typeface="Tahoma"/>
              </a:rPr>
              <a:t>сырого </a:t>
            </a:r>
            <a:r>
              <a:rPr sz="1150" spc="15" dirty="0">
                <a:latin typeface="Tahoma"/>
                <a:cs typeface="Tahoma"/>
              </a:rPr>
              <a:t>обезжиренного </a:t>
            </a:r>
            <a:r>
              <a:rPr sz="1150" dirty="0">
                <a:latin typeface="Tahoma"/>
                <a:cs typeface="Tahoma"/>
              </a:rPr>
              <a:t>молока </a:t>
            </a:r>
            <a:r>
              <a:rPr sz="1150" spc="-5" dirty="0">
                <a:latin typeface="Tahoma"/>
                <a:cs typeface="Tahoma"/>
              </a:rPr>
              <a:t>и  </a:t>
            </a:r>
            <a:r>
              <a:rPr sz="1150" spc="15" dirty="0">
                <a:latin typeface="Tahoma"/>
                <a:cs typeface="Tahoma"/>
              </a:rPr>
              <a:t>сливок</a:t>
            </a:r>
            <a:r>
              <a:rPr sz="1150" spc="45" dirty="0">
                <a:latin typeface="Tahoma"/>
                <a:cs typeface="Tahoma"/>
              </a:rPr>
              <a:t> </a:t>
            </a:r>
            <a:r>
              <a:rPr sz="1150" dirty="0">
                <a:latin typeface="Tahoma"/>
                <a:cs typeface="Tahoma"/>
              </a:rPr>
              <a:t>сырых.</a:t>
            </a:r>
            <a:endParaRPr sz="1150">
              <a:latin typeface="Tahoma"/>
              <a:cs typeface="Tahoma"/>
            </a:endParaRPr>
          </a:p>
          <a:p>
            <a:pPr marL="354330" marR="494030" indent="-341630">
              <a:lnSpc>
                <a:spcPct val="126099"/>
              </a:lnSpc>
              <a:spcBef>
                <a:spcPts val="590"/>
              </a:spcBef>
              <a:tabLst>
                <a:tab pos="356235" algn="l"/>
              </a:tabLst>
            </a:pPr>
            <a:r>
              <a:rPr sz="1150" b="1" dirty="0">
                <a:latin typeface="Tahoma"/>
                <a:cs typeface="Tahoma"/>
              </a:rPr>
              <a:t>s		</a:t>
            </a:r>
            <a:r>
              <a:rPr sz="1150" spc="10" dirty="0">
                <a:latin typeface="Tahoma"/>
                <a:cs typeface="Tahoma"/>
              </a:rPr>
              <a:t>Возможность </a:t>
            </a:r>
            <a:r>
              <a:rPr sz="1150" spc="20" dirty="0">
                <a:latin typeface="Tahoma"/>
                <a:cs typeface="Tahoma"/>
              </a:rPr>
              <a:t>оформлять </a:t>
            </a:r>
            <a:r>
              <a:rPr sz="1150" spc="-5" dirty="0">
                <a:latin typeface="Tahoma"/>
                <a:cs typeface="Tahoma"/>
              </a:rPr>
              <a:t>в </a:t>
            </a:r>
            <a:r>
              <a:rPr sz="1150" spc="10" dirty="0">
                <a:latin typeface="Tahoma"/>
                <a:cs typeface="Tahoma"/>
              </a:rPr>
              <a:t>электронном </a:t>
            </a:r>
            <a:r>
              <a:rPr sz="1150" dirty="0">
                <a:latin typeface="Tahoma"/>
                <a:cs typeface="Tahoma"/>
              </a:rPr>
              <a:t>виде </a:t>
            </a:r>
            <a:r>
              <a:rPr sz="1150" spc="20" dirty="0">
                <a:latin typeface="Tahoma"/>
                <a:cs typeface="Tahoma"/>
              </a:rPr>
              <a:t>такую </a:t>
            </a:r>
            <a:r>
              <a:rPr sz="1150" spc="15" dirty="0">
                <a:latin typeface="Tahoma"/>
                <a:cs typeface="Tahoma"/>
              </a:rPr>
              <a:t>справку </a:t>
            </a:r>
            <a:r>
              <a:rPr sz="1150" spc="10" dirty="0">
                <a:latin typeface="Tahoma"/>
                <a:cs typeface="Tahoma"/>
              </a:rPr>
              <a:t>предоставлена государственным ветеринарным  </a:t>
            </a:r>
            <a:r>
              <a:rPr sz="1150" dirty="0">
                <a:latin typeface="Tahoma"/>
                <a:cs typeface="Tahoma"/>
              </a:rPr>
              <a:t>врачам </a:t>
            </a:r>
            <a:r>
              <a:rPr sz="1150" spc="-5" dirty="0">
                <a:latin typeface="Tahoma"/>
                <a:cs typeface="Tahoma"/>
              </a:rPr>
              <a:t>для </a:t>
            </a:r>
            <a:r>
              <a:rPr sz="1150" spc="10" dirty="0">
                <a:latin typeface="Tahoma"/>
                <a:cs typeface="Tahoma"/>
              </a:rPr>
              <a:t>производителей </a:t>
            </a:r>
            <a:r>
              <a:rPr sz="1150" dirty="0">
                <a:latin typeface="Tahoma"/>
                <a:cs typeface="Tahoma"/>
              </a:rPr>
              <a:t>молока </a:t>
            </a:r>
            <a:r>
              <a:rPr sz="1150" spc="-25" dirty="0">
                <a:latin typeface="Tahoma"/>
                <a:cs typeface="Tahoma"/>
              </a:rPr>
              <a:t>на </a:t>
            </a:r>
            <a:r>
              <a:rPr sz="1150" spc="15" dirty="0">
                <a:latin typeface="Tahoma"/>
                <a:cs typeface="Tahoma"/>
              </a:rPr>
              <a:t>фермах </a:t>
            </a:r>
            <a:r>
              <a:rPr sz="1150" spc="10" dirty="0">
                <a:latin typeface="Tahoma"/>
                <a:cs typeface="Tahoma"/>
              </a:rPr>
              <a:t>любой </a:t>
            </a:r>
            <a:r>
              <a:rPr sz="1150" spc="5" dirty="0">
                <a:latin typeface="Tahoma"/>
                <a:cs typeface="Tahoma"/>
              </a:rPr>
              <a:t>формы </a:t>
            </a:r>
            <a:r>
              <a:rPr sz="1150" spc="10" dirty="0">
                <a:latin typeface="Tahoma"/>
                <a:cs typeface="Tahoma"/>
              </a:rPr>
              <a:t>собственности </a:t>
            </a:r>
            <a:r>
              <a:rPr sz="1150" spc="-5" dirty="0">
                <a:latin typeface="Tahoma"/>
                <a:cs typeface="Tahoma"/>
              </a:rPr>
              <a:t>- </a:t>
            </a:r>
            <a:r>
              <a:rPr sz="1150" spc="-25" dirty="0">
                <a:latin typeface="Tahoma"/>
                <a:cs typeface="Tahoma"/>
              </a:rPr>
              <a:t>на </a:t>
            </a:r>
            <a:r>
              <a:rPr sz="1150" spc="5" dirty="0">
                <a:latin typeface="Tahoma"/>
                <a:cs typeface="Tahoma"/>
              </a:rPr>
              <a:t>фермах, </a:t>
            </a:r>
            <a:r>
              <a:rPr sz="1150" spc="15" dirty="0">
                <a:latin typeface="Tahoma"/>
                <a:cs typeface="Tahoma"/>
              </a:rPr>
              <a:t>принадлежащих  </a:t>
            </a:r>
            <a:r>
              <a:rPr sz="1150" spc="10" dirty="0">
                <a:latin typeface="Tahoma"/>
                <a:cs typeface="Tahoma"/>
              </a:rPr>
              <a:t>владельцам</a:t>
            </a:r>
            <a:r>
              <a:rPr sz="1150" spc="65" dirty="0">
                <a:latin typeface="Tahoma"/>
                <a:cs typeface="Tahoma"/>
              </a:rPr>
              <a:t> </a:t>
            </a:r>
            <a:r>
              <a:rPr sz="1150" spc="10" dirty="0">
                <a:latin typeface="Tahoma"/>
                <a:cs typeface="Tahoma"/>
              </a:rPr>
              <a:t>ЛПХ,</a:t>
            </a:r>
            <a:r>
              <a:rPr sz="1150" spc="185" dirty="0">
                <a:latin typeface="Tahoma"/>
                <a:cs typeface="Tahoma"/>
              </a:rPr>
              <a:t> </a:t>
            </a:r>
            <a:r>
              <a:rPr sz="1150" spc="-15" dirty="0">
                <a:latin typeface="Tahoma"/>
                <a:cs typeface="Tahoma"/>
              </a:rPr>
              <a:t>КФХ,</a:t>
            </a:r>
            <a:r>
              <a:rPr sz="1150" spc="145" dirty="0">
                <a:latin typeface="Tahoma"/>
                <a:cs typeface="Tahoma"/>
              </a:rPr>
              <a:t> </a:t>
            </a:r>
            <a:r>
              <a:rPr sz="1150" spc="10" dirty="0">
                <a:latin typeface="Tahoma"/>
                <a:cs typeface="Tahoma"/>
              </a:rPr>
              <a:t>индивидуальным</a:t>
            </a:r>
            <a:r>
              <a:rPr sz="1150" spc="165" dirty="0">
                <a:latin typeface="Tahoma"/>
                <a:cs typeface="Tahoma"/>
              </a:rPr>
              <a:t> </a:t>
            </a:r>
            <a:r>
              <a:rPr sz="1150" spc="10" dirty="0">
                <a:latin typeface="Tahoma"/>
                <a:cs typeface="Tahoma"/>
              </a:rPr>
              <a:t>предпринимателям</a:t>
            </a:r>
            <a:r>
              <a:rPr sz="1150" spc="170" dirty="0">
                <a:latin typeface="Tahoma"/>
                <a:cs typeface="Tahoma"/>
              </a:rPr>
              <a:t> </a:t>
            </a:r>
            <a:r>
              <a:rPr sz="1150" spc="-15" dirty="0">
                <a:latin typeface="Tahoma"/>
                <a:cs typeface="Tahoma"/>
              </a:rPr>
              <a:t>или</a:t>
            </a:r>
            <a:r>
              <a:rPr sz="1150" spc="135" dirty="0">
                <a:latin typeface="Tahoma"/>
                <a:cs typeface="Tahoma"/>
              </a:rPr>
              <a:t> </a:t>
            </a:r>
            <a:r>
              <a:rPr sz="1150" spc="10" dirty="0">
                <a:latin typeface="Tahoma"/>
                <a:cs typeface="Tahoma"/>
              </a:rPr>
              <a:t>юридическим</a:t>
            </a:r>
            <a:r>
              <a:rPr sz="1150" spc="120" dirty="0">
                <a:latin typeface="Tahoma"/>
                <a:cs typeface="Tahoma"/>
              </a:rPr>
              <a:t> </a:t>
            </a:r>
            <a:r>
              <a:rPr sz="1150" dirty="0">
                <a:latin typeface="Tahoma"/>
                <a:cs typeface="Tahoma"/>
              </a:rPr>
              <a:t>лицам.</a:t>
            </a:r>
            <a:endParaRPr sz="1150">
              <a:latin typeface="Tahoma"/>
              <a:cs typeface="Tahoma"/>
            </a:endParaRPr>
          </a:p>
          <a:p>
            <a:pPr marL="354330" marR="5080" indent="-341630">
              <a:lnSpc>
                <a:spcPct val="126099"/>
              </a:lnSpc>
              <a:spcBef>
                <a:spcPts val="580"/>
              </a:spcBef>
              <a:tabLst>
                <a:tab pos="356235" algn="l"/>
              </a:tabLst>
            </a:pPr>
            <a:r>
              <a:rPr sz="1150" b="1" dirty="0">
                <a:latin typeface="Tahoma"/>
                <a:cs typeface="Tahoma"/>
              </a:rPr>
              <a:t>s		</a:t>
            </a:r>
            <a:r>
              <a:rPr sz="1150" spc="-5" dirty="0">
                <a:latin typeface="Tahoma"/>
                <a:cs typeface="Tahoma"/>
              </a:rPr>
              <a:t>В </a:t>
            </a:r>
            <a:r>
              <a:rPr sz="1150" spc="10" dirty="0">
                <a:latin typeface="Tahoma"/>
                <a:cs typeface="Tahoma"/>
              </a:rPr>
              <a:t>справке указывается объем </a:t>
            </a:r>
            <a:r>
              <a:rPr sz="1150" spc="5" dirty="0">
                <a:latin typeface="Tahoma"/>
                <a:cs typeface="Tahoma"/>
              </a:rPr>
              <a:t>молока, </a:t>
            </a:r>
            <a:r>
              <a:rPr sz="1150" dirty="0">
                <a:latin typeface="Tahoma"/>
                <a:cs typeface="Tahoma"/>
              </a:rPr>
              <a:t>который </a:t>
            </a:r>
            <a:r>
              <a:rPr sz="1150" spc="5" dirty="0">
                <a:latin typeface="Tahoma"/>
                <a:cs typeface="Tahoma"/>
              </a:rPr>
              <a:t>планируется </a:t>
            </a:r>
            <a:r>
              <a:rPr sz="1150" spc="10" dirty="0">
                <a:latin typeface="Tahoma"/>
                <a:cs typeface="Tahoma"/>
              </a:rPr>
              <a:t>получить </a:t>
            </a:r>
            <a:r>
              <a:rPr sz="1150" spc="-5" dirty="0">
                <a:latin typeface="Tahoma"/>
                <a:cs typeface="Tahoma"/>
              </a:rPr>
              <a:t>в </a:t>
            </a:r>
            <a:r>
              <a:rPr sz="1150" spc="15" dirty="0">
                <a:latin typeface="Tahoma"/>
                <a:cs typeface="Tahoma"/>
              </a:rPr>
              <a:t>течение </a:t>
            </a:r>
            <a:r>
              <a:rPr sz="1150" dirty="0">
                <a:latin typeface="Tahoma"/>
                <a:cs typeface="Tahoma"/>
              </a:rPr>
              <a:t>месяца, </a:t>
            </a:r>
            <a:r>
              <a:rPr sz="1150" spc="5" dirty="0">
                <a:latin typeface="Tahoma"/>
                <a:cs typeface="Tahoma"/>
              </a:rPr>
              <a:t>результаты </a:t>
            </a:r>
            <a:r>
              <a:rPr sz="1150" spc="20" dirty="0">
                <a:latin typeface="Tahoma"/>
                <a:cs typeface="Tahoma"/>
              </a:rPr>
              <a:t>лабораторных  </a:t>
            </a:r>
            <a:r>
              <a:rPr sz="1150" spc="10" dirty="0">
                <a:latin typeface="Tahoma"/>
                <a:cs typeface="Tahoma"/>
              </a:rPr>
              <a:t>исследований </a:t>
            </a:r>
            <a:r>
              <a:rPr sz="1150" spc="-10" dirty="0">
                <a:latin typeface="Tahoma"/>
                <a:cs typeface="Tahoma"/>
              </a:rPr>
              <a:t>по </a:t>
            </a:r>
            <a:r>
              <a:rPr sz="1150" spc="-5" dirty="0">
                <a:latin typeface="Tahoma"/>
                <a:cs typeface="Tahoma"/>
              </a:rPr>
              <a:t>всем </a:t>
            </a:r>
            <a:r>
              <a:rPr sz="1150" spc="10" dirty="0">
                <a:latin typeface="Tahoma"/>
                <a:cs typeface="Tahoma"/>
              </a:rPr>
              <a:t>показателям безопасности, </a:t>
            </a:r>
            <a:r>
              <a:rPr sz="1150" spc="15" dirty="0">
                <a:latin typeface="Tahoma"/>
                <a:cs typeface="Tahoma"/>
              </a:rPr>
              <a:t>указанным </a:t>
            </a:r>
            <a:r>
              <a:rPr sz="1150" spc="-5" dirty="0">
                <a:latin typeface="Tahoma"/>
                <a:cs typeface="Tahoma"/>
              </a:rPr>
              <a:t>в </a:t>
            </a:r>
            <a:r>
              <a:rPr sz="1150" spc="20" dirty="0">
                <a:latin typeface="Tahoma"/>
                <a:cs typeface="Tahoma"/>
              </a:rPr>
              <a:t>Техническом </a:t>
            </a:r>
            <a:r>
              <a:rPr sz="1150" spc="10" dirty="0">
                <a:latin typeface="Tahoma"/>
                <a:cs typeface="Tahoma"/>
              </a:rPr>
              <a:t>Регламенте </a:t>
            </a:r>
            <a:r>
              <a:rPr sz="1150" spc="20" dirty="0">
                <a:latin typeface="Tahoma"/>
                <a:cs typeface="Tahoma"/>
              </a:rPr>
              <a:t>Таможенного </a:t>
            </a:r>
            <a:r>
              <a:rPr sz="1150" dirty="0">
                <a:latin typeface="Tahoma"/>
                <a:cs typeface="Tahoma"/>
              </a:rPr>
              <a:t>Союза  </a:t>
            </a:r>
            <a:r>
              <a:rPr sz="1150" spc="5" dirty="0">
                <a:latin typeface="Tahoma"/>
                <a:cs typeface="Tahoma"/>
              </a:rPr>
              <a:t>(ТР/ТС </a:t>
            </a:r>
            <a:r>
              <a:rPr sz="1150" spc="10" dirty="0">
                <a:latin typeface="Tahoma"/>
                <a:cs typeface="Tahoma"/>
              </a:rPr>
              <a:t>033/2013), </a:t>
            </a:r>
            <a:r>
              <a:rPr sz="1150" dirty="0">
                <a:latin typeface="Tahoma"/>
                <a:cs typeface="Tahoma"/>
              </a:rPr>
              <a:t>а </a:t>
            </a:r>
            <a:r>
              <a:rPr sz="1150" spc="15" dirty="0">
                <a:latin typeface="Tahoma"/>
                <a:cs typeface="Tahoma"/>
              </a:rPr>
              <a:t>также </a:t>
            </a:r>
            <a:r>
              <a:rPr sz="1150" spc="5" dirty="0">
                <a:latin typeface="Tahoma"/>
                <a:cs typeface="Tahoma"/>
              </a:rPr>
              <a:t>сведения </a:t>
            </a:r>
            <a:r>
              <a:rPr sz="1150" dirty="0">
                <a:latin typeface="Tahoma"/>
                <a:cs typeface="Tahoma"/>
              </a:rPr>
              <a:t>о </a:t>
            </a:r>
            <a:r>
              <a:rPr sz="1150" spc="15" dirty="0">
                <a:latin typeface="Tahoma"/>
                <a:cs typeface="Tahoma"/>
              </a:rPr>
              <a:t>здоровье </a:t>
            </a:r>
            <a:r>
              <a:rPr sz="1150" spc="5" dirty="0">
                <a:latin typeface="Tahoma"/>
                <a:cs typeface="Tahoma"/>
              </a:rPr>
              <a:t>поголовья </a:t>
            </a:r>
            <a:r>
              <a:rPr sz="1150" spc="15" dirty="0">
                <a:latin typeface="Tahoma"/>
                <a:cs typeface="Tahoma"/>
              </a:rPr>
              <a:t>животных, </a:t>
            </a:r>
            <a:r>
              <a:rPr sz="1150" spc="10" dirty="0">
                <a:latin typeface="Tahoma"/>
                <a:cs typeface="Tahoma"/>
              </a:rPr>
              <a:t>от которых </a:t>
            </a:r>
            <a:r>
              <a:rPr sz="1150" spc="15" dirty="0">
                <a:latin typeface="Tahoma"/>
                <a:cs typeface="Tahoma"/>
              </a:rPr>
              <a:t>данное </a:t>
            </a:r>
            <a:r>
              <a:rPr sz="1150" spc="10" dirty="0">
                <a:latin typeface="Tahoma"/>
                <a:cs typeface="Tahoma"/>
              </a:rPr>
              <a:t>молоко </a:t>
            </a:r>
            <a:r>
              <a:rPr sz="1150" spc="15" dirty="0">
                <a:latin typeface="Tahoma"/>
                <a:cs typeface="Tahoma"/>
              </a:rPr>
              <a:t>было</a:t>
            </a:r>
            <a:r>
              <a:rPr sz="1150" spc="55" dirty="0">
                <a:latin typeface="Tahoma"/>
                <a:cs typeface="Tahoma"/>
              </a:rPr>
              <a:t> </a:t>
            </a:r>
            <a:r>
              <a:rPr sz="1150" spc="5" dirty="0">
                <a:latin typeface="Tahoma"/>
                <a:cs typeface="Tahoma"/>
              </a:rPr>
              <a:t>получено.</a:t>
            </a:r>
            <a:endParaRPr sz="1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  <a:tabLst>
                <a:tab pos="310515" algn="l"/>
              </a:tabLst>
            </a:pPr>
            <a:r>
              <a:rPr sz="1150" b="1" dirty="0">
                <a:latin typeface="Tahoma"/>
                <a:cs typeface="Tahoma"/>
              </a:rPr>
              <a:t>s	</a:t>
            </a:r>
            <a:r>
              <a:rPr sz="1150" spc="15" dirty="0">
                <a:latin typeface="Tahoma"/>
                <a:cs typeface="Tahoma"/>
              </a:rPr>
              <a:t>Производитель</a:t>
            </a:r>
            <a:r>
              <a:rPr sz="1150" spc="95" dirty="0">
                <a:latin typeface="Tahoma"/>
                <a:cs typeface="Tahoma"/>
              </a:rPr>
              <a:t> </a:t>
            </a:r>
            <a:r>
              <a:rPr sz="1150" spc="5" dirty="0">
                <a:latin typeface="Tahoma"/>
                <a:cs typeface="Tahoma"/>
              </a:rPr>
              <a:t>молока,</a:t>
            </a:r>
            <a:r>
              <a:rPr sz="1150" spc="155" dirty="0">
                <a:latin typeface="Tahoma"/>
                <a:cs typeface="Tahoma"/>
              </a:rPr>
              <a:t> </a:t>
            </a:r>
            <a:r>
              <a:rPr sz="1150" spc="5" dirty="0">
                <a:latin typeface="Tahoma"/>
                <a:cs typeface="Tahoma"/>
              </a:rPr>
              <a:t>получивший</a:t>
            </a:r>
            <a:r>
              <a:rPr sz="1150" spc="100" dirty="0">
                <a:latin typeface="Tahoma"/>
                <a:cs typeface="Tahoma"/>
              </a:rPr>
              <a:t> </a:t>
            </a:r>
            <a:r>
              <a:rPr sz="1150" spc="20" dirty="0">
                <a:latin typeface="Tahoma"/>
                <a:cs typeface="Tahoma"/>
              </a:rPr>
              <a:t>такую</a:t>
            </a:r>
            <a:r>
              <a:rPr sz="1150" spc="65" dirty="0">
                <a:latin typeface="Tahoma"/>
                <a:cs typeface="Tahoma"/>
              </a:rPr>
              <a:t> </a:t>
            </a:r>
            <a:r>
              <a:rPr sz="1150" spc="15" dirty="0">
                <a:latin typeface="Tahoma"/>
                <a:cs typeface="Tahoma"/>
              </a:rPr>
              <a:t>электронную</a:t>
            </a:r>
            <a:r>
              <a:rPr sz="1150" spc="85" dirty="0">
                <a:latin typeface="Tahoma"/>
                <a:cs typeface="Tahoma"/>
              </a:rPr>
              <a:t> </a:t>
            </a:r>
            <a:r>
              <a:rPr sz="1150" spc="10" dirty="0">
                <a:latin typeface="Tahoma"/>
                <a:cs typeface="Tahoma"/>
              </a:rPr>
              <a:t>справку,</a:t>
            </a:r>
            <a:r>
              <a:rPr sz="1150" spc="135" dirty="0">
                <a:latin typeface="Tahoma"/>
                <a:cs typeface="Tahoma"/>
              </a:rPr>
              <a:t> </a:t>
            </a:r>
            <a:r>
              <a:rPr sz="1150" spc="-25" dirty="0">
                <a:latin typeface="Tahoma"/>
                <a:cs typeface="Tahoma"/>
              </a:rPr>
              <a:t>на</a:t>
            </a:r>
            <a:r>
              <a:rPr sz="1150" spc="65" dirty="0">
                <a:latin typeface="Tahoma"/>
                <a:cs typeface="Tahoma"/>
              </a:rPr>
              <a:t> </a:t>
            </a:r>
            <a:r>
              <a:rPr sz="1150" spc="5" dirty="0">
                <a:latin typeface="Tahoma"/>
                <a:cs typeface="Tahoma"/>
              </a:rPr>
              <a:t>ее</a:t>
            </a:r>
            <a:r>
              <a:rPr sz="1150" spc="75" dirty="0">
                <a:latin typeface="Tahoma"/>
                <a:cs typeface="Tahoma"/>
              </a:rPr>
              <a:t> </a:t>
            </a:r>
            <a:r>
              <a:rPr sz="1150" spc="10" dirty="0">
                <a:latin typeface="Tahoma"/>
                <a:cs typeface="Tahoma"/>
              </a:rPr>
              <a:t>основе</a:t>
            </a:r>
            <a:r>
              <a:rPr sz="1150" spc="120" dirty="0">
                <a:latin typeface="Tahoma"/>
                <a:cs typeface="Tahoma"/>
              </a:rPr>
              <a:t> </a:t>
            </a:r>
            <a:r>
              <a:rPr sz="1150" spc="10" dirty="0">
                <a:latin typeface="Tahoma"/>
                <a:cs typeface="Tahoma"/>
              </a:rPr>
              <a:t>может</a:t>
            </a:r>
            <a:r>
              <a:rPr sz="1150" spc="40" dirty="0">
                <a:latin typeface="Tahoma"/>
                <a:cs typeface="Tahoma"/>
              </a:rPr>
              <a:t> </a:t>
            </a:r>
            <a:r>
              <a:rPr sz="1150" spc="20" dirty="0">
                <a:latin typeface="Tahoma"/>
                <a:cs typeface="Tahoma"/>
              </a:rPr>
              <a:t>самостоятельно</a:t>
            </a:r>
            <a:r>
              <a:rPr sz="1150" spc="130" dirty="0">
                <a:latin typeface="Tahoma"/>
                <a:cs typeface="Tahoma"/>
              </a:rPr>
              <a:t> </a:t>
            </a:r>
            <a:r>
              <a:rPr sz="1150" spc="-15" dirty="0">
                <a:latin typeface="Tahoma"/>
                <a:cs typeface="Tahoma"/>
              </a:rPr>
              <a:t>(т.е.</a:t>
            </a:r>
            <a:r>
              <a:rPr sz="1150" spc="90" dirty="0">
                <a:latin typeface="Tahoma"/>
                <a:cs typeface="Tahoma"/>
              </a:rPr>
              <a:t> </a:t>
            </a:r>
            <a:r>
              <a:rPr sz="1150" spc="10" dirty="0">
                <a:latin typeface="Tahoma"/>
                <a:cs typeface="Tahoma"/>
              </a:rPr>
              <a:t>уже</a:t>
            </a:r>
            <a:endParaRPr sz="1150">
              <a:latin typeface="Tahoma"/>
              <a:cs typeface="Tahoma"/>
            </a:endParaRPr>
          </a:p>
          <a:p>
            <a:pPr marL="347980" marR="23495">
              <a:lnSpc>
                <a:spcPts val="1720"/>
              </a:lnSpc>
              <a:spcBef>
                <a:spcPts val="100"/>
              </a:spcBef>
            </a:pPr>
            <a:r>
              <a:rPr sz="1150" spc="10" dirty="0">
                <a:latin typeface="Tahoma"/>
                <a:cs typeface="Tahoma"/>
              </a:rPr>
              <a:t>без </a:t>
            </a:r>
            <a:r>
              <a:rPr sz="1150" spc="5" dirty="0">
                <a:latin typeface="Tahoma"/>
                <a:cs typeface="Tahoma"/>
              </a:rPr>
              <a:t>участия </a:t>
            </a:r>
            <a:r>
              <a:rPr sz="1150" spc="10" dirty="0">
                <a:latin typeface="Tahoma"/>
                <a:cs typeface="Tahoma"/>
              </a:rPr>
              <a:t>госветслужбы субъекта </a:t>
            </a:r>
            <a:r>
              <a:rPr sz="1150" spc="5" dirty="0">
                <a:latin typeface="Tahoma"/>
                <a:cs typeface="Tahoma"/>
              </a:rPr>
              <a:t>Российской </a:t>
            </a:r>
            <a:r>
              <a:rPr sz="1150" spc="10" dirty="0">
                <a:latin typeface="Tahoma"/>
                <a:cs typeface="Tahoma"/>
              </a:rPr>
              <a:t>Федерации) </a:t>
            </a:r>
            <a:r>
              <a:rPr sz="1150" spc="20" dirty="0">
                <a:latin typeface="Tahoma"/>
                <a:cs typeface="Tahoma"/>
              </a:rPr>
              <a:t>оформлять </a:t>
            </a:r>
            <a:r>
              <a:rPr sz="1150" spc="15" dirty="0">
                <a:latin typeface="Tahoma"/>
                <a:cs typeface="Tahoma"/>
              </a:rPr>
              <a:t>электронные </a:t>
            </a:r>
            <a:r>
              <a:rPr sz="1150" spc="-10" dirty="0">
                <a:latin typeface="Tahoma"/>
                <a:cs typeface="Tahoma"/>
              </a:rPr>
              <a:t>ВСД </a:t>
            </a:r>
            <a:r>
              <a:rPr sz="1150" spc="-25" dirty="0">
                <a:latin typeface="Tahoma"/>
                <a:cs typeface="Tahoma"/>
              </a:rPr>
              <a:t>на </a:t>
            </a:r>
            <a:r>
              <a:rPr sz="1150" spc="15" dirty="0">
                <a:latin typeface="Tahoma"/>
                <a:cs typeface="Tahoma"/>
              </a:rPr>
              <a:t>транспортные </a:t>
            </a:r>
            <a:r>
              <a:rPr sz="1150" spc="-5" dirty="0">
                <a:latin typeface="Tahoma"/>
                <a:cs typeface="Tahoma"/>
              </a:rPr>
              <a:t>партии  </a:t>
            </a:r>
            <a:r>
              <a:rPr sz="1150" spc="15" dirty="0">
                <a:latin typeface="Tahoma"/>
                <a:cs typeface="Tahoma"/>
              </a:rPr>
              <a:t>своего </a:t>
            </a:r>
            <a:r>
              <a:rPr sz="1150" spc="5" dirty="0">
                <a:latin typeface="Tahoma"/>
                <a:cs typeface="Tahoma"/>
              </a:rPr>
              <a:t>сырья, </a:t>
            </a:r>
            <a:r>
              <a:rPr sz="1150" spc="20" dirty="0">
                <a:latin typeface="Tahoma"/>
                <a:cs typeface="Tahoma"/>
              </a:rPr>
              <a:t>следующие </a:t>
            </a:r>
            <a:r>
              <a:rPr sz="1150" spc="10" dirty="0">
                <a:latin typeface="Tahoma"/>
                <a:cs typeface="Tahoma"/>
              </a:rPr>
              <a:t>до </a:t>
            </a:r>
            <a:r>
              <a:rPr sz="1150" spc="-5" dirty="0">
                <a:latin typeface="Tahoma"/>
                <a:cs typeface="Tahoma"/>
              </a:rPr>
              <a:t>места </a:t>
            </a:r>
            <a:r>
              <a:rPr sz="1150" spc="5" dirty="0">
                <a:latin typeface="Tahoma"/>
                <a:cs typeface="Tahoma"/>
              </a:rPr>
              <a:t>реализации </a:t>
            </a:r>
            <a:r>
              <a:rPr sz="1150" spc="-5" dirty="0">
                <a:latin typeface="Tahoma"/>
                <a:cs typeface="Tahoma"/>
              </a:rPr>
              <a:t>и/или </a:t>
            </a:r>
            <a:r>
              <a:rPr sz="1150" spc="5" dirty="0">
                <a:latin typeface="Tahoma"/>
                <a:cs typeface="Tahoma"/>
              </a:rPr>
              <a:t>переработки: </a:t>
            </a:r>
            <a:r>
              <a:rPr sz="1150" dirty="0">
                <a:latin typeface="Tahoma"/>
                <a:cs typeface="Tahoma"/>
              </a:rPr>
              <a:t>рынок, </a:t>
            </a:r>
            <a:r>
              <a:rPr sz="1150" spc="5" dirty="0">
                <a:latin typeface="Tahoma"/>
                <a:cs typeface="Tahoma"/>
              </a:rPr>
              <a:t>пункт сбора</a:t>
            </a:r>
            <a:r>
              <a:rPr sz="1150" spc="-105" dirty="0">
                <a:latin typeface="Tahoma"/>
                <a:cs typeface="Tahoma"/>
              </a:rPr>
              <a:t> </a:t>
            </a:r>
            <a:r>
              <a:rPr sz="1150" dirty="0">
                <a:latin typeface="Tahoma"/>
                <a:cs typeface="Tahoma"/>
              </a:rPr>
              <a:t>молока,</a:t>
            </a:r>
            <a:endParaRPr sz="1150">
              <a:latin typeface="Tahoma"/>
              <a:cs typeface="Tahoma"/>
            </a:endParaRPr>
          </a:p>
          <a:p>
            <a:pPr marL="356870" marR="123189" indent="-2540">
              <a:lnSpc>
                <a:spcPts val="1700"/>
              </a:lnSpc>
              <a:spcBef>
                <a:spcPts val="60"/>
              </a:spcBef>
            </a:pPr>
            <a:r>
              <a:rPr sz="1150" spc="20" dirty="0">
                <a:latin typeface="Tahoma"/>
                <a:cs typeface="Tahoma"/>
              </a:rPr>
              <a:t>молокоперерабатывающее </a:t>
            </a:r>
            <a:r>
              <a:rPr sz="1150" spc="5" dirty="0">
                <a:latin typeface="Tahoma"/>
                <a:cs typeface="Tahoma"/>
              </a:rPr>
              <a:t>предприятие. </a:t>
            </a:r>
            <a:r>
              <a:rPr sz="1150" spc="10" dirty="0">
                <a:latin typeface="Tahoma"/>
                <a:cs typeface="Tahoma"/>
              </a:rPr>
              <a:t>Однако </a:t>
            </a:r>
            <a:r>
              <a:rPr sz="1150" spc="25" dirty="0">
                <a:latin typeface="Tahoma"/>
                <a:cs typeface="Tahoma"/>
              </a:rPr>
              <a:t>уполномоченному </a:t>
            </a:r>
            <a:r>
              <a:rPr sz="1150" spc="20" dirty="0">
                <a:latin typeface="Tahoma"/>
                <a:cs typeface="Tahoma"/>
              </a:rPr>
              <a:t>специалисту </a:t>
            </a:r>
            <a:r>
              <a:rPr sz="1150" spc="10" dirty="0">
                <a:latin typeface="Tahoma"/>
                <a:cs typeface="Tahoma"/>
              </a:rPr>
              <a:t>госветслужбы субъекта  </a:t>
            </a:r>
            <a:r>
              <a:rPr sz="1150" spc="5" dirty="0">
                <a:latin typeface="Tahoma"/>
                <a:cs typeface="Tahoma"/>
              </a:rPr>
              <a:t>Российской </a:t>
            </a:r>
            <a:r>
              <a:rPr sz="1150" spc="10" dirty="0">
                <a:latin typeface="Tahoma"/>
                <a:cs typeface="Tahoma"/>
              </a:rPr>
              <a:t>Федерации </a:t>
            </a:r>
            <a:r>
              <a:rPr sz="1150" spc="-5" dirty="0">
                <a:latin typeface="Tahoma"/>
                <a:cs typeface="Tahoma"/>
              </a:rPr>
              <a:t>в </a:t>
            </a:r>
            <a:r>
              <a:rPr sz="1150" spc="10" dirty="0">
                <a:latin typeface="Tahoma"/>
                <a:cs typeface="Tahoma"/>
              </a:rPr>
              <a:t>режиме реального </a:t>
            </a:r>
            <a:r>
              <a:rPr sz="1150" spc="5" dirty="0">
                <a:latin typeface="Tahoma"/>
                <a:cs typeface="Tahoma"/>
              </a:rPr>
              <a:t>времени </a:t>
            </a:r>
            <a:r>
              <a:rPr sz="1150" spc="10" dirty="0">
                <a:latin typeface="Tahoma"/>
                <a:cs typeface="Tahoma"/>
              </a:rPr>
              <a:t>доступна </a:t>
            </a:r>
            <a:r>
              <a:rPr sz="1150" spc="-20" dirty="0">
                <a:latin typeface="Tahoma"/>
                <a:cs typeface="Tahoma"/>
              </a:rPr>
              <a:t>вся </a:t>
            </a:r>
            <a:r>
              <a:rPr sz="1150" spc="5" dirty="0">
                <a:latin typeface="Tahoma"/>
                <a:cs typeface="Tahoma"/>
              </a:rPr>
              <a:t>информация </a:t>
            </a:r>
            <a:r>
              <a:rPr sz="1150" spc="10" dirty="0">
                <a:latin typeface="Tahoma"/>
                <a:cs typeface="Tahoma"/>
              </a:rPr>
              <a:t>об </a:t>
            </a:r>
            <a:r>
              <a:rPr sz="1150" spc="20" dirty="0">
                <a:latin typeface="Tahoma"/>
                <a:cs typeface="Tahoma"/>
              </a:rPr>
              <a:t>оформленных </a:t>
            </a:r>
            <a:r>
              <a:rPr sz="1150" spc="-5" dirty="0">
                <a:latin typeface="Tahoma"/>
                <a:cs typeface="Tahoma"/>
              </a:rPr>
              <a:t>и</a:t>
            </a:r>
            <a:r>
              <a:rPr sz="1150" spc="229" dirty="0">
                <a:latin typeface="Tahoma"/>
                <a:cs typeface="Tahoma"/>
              </a:rPr>
              <a:t> </a:t>
            </a:r>
            <a:r>
              <a:rPr sz="1150" spc="20" dirty="0">
                <a:latin typeface="Tahoma"/>
                <a:cs typeface="Tahoma"/>
              </a:rPr>
              <a:t>оформляемых</a:t>
            </a:r>
            <a:endParaRPr sz="1150">
              <a:latin typeface="Tahoma"/>
              <a:cs typeface="Tahoma"/>
            </a:endParaRPr>
          </a:p>
          <a:p>
            <a:pPr marL="354330">
              <a:lnSpc>
                <a:spcPct val="100000"/>
              </a:lnSpc>
              <a:spcBef>
                <a:spcPts val="240"/>
              </a:spcBef>
            </a:pPr>
            <a:r>
              <a:rPr sz="1150" spc="-20" dirty="0">
                <a:latin typeface="Tahoma"/>
                <a:cs typeface="Tahoma"/>
              </a:rPr>
              <a:t>на</a:t>
            </a:r>
            <a:r>
              <a:rPr sz="1150" spc="60" dirty="0">
                <a:latin typeface="Tahoma"/>
                <a:cs typeface="Tahoma"/>
              </a:rPr>
              <a:t> </a:t>
            </a:r>
            <a:r>
              <a:rPr sz="1150" spc="5" dirty="0">
                <a:latin typeface="Tahoma"/>
                <a:cs typeface="Tahoma"/>
              </a:rPr>
              <a:t>его</a:t>
            </a:r>
            <a:r>
              <a:rPr sz="1150" spc="45" dirty="0">
                <a:latin typeface="Tahoma"/>
                <a:cs typeface="Tahoma"/>
              </a:rPr>
              <a:t> </a:t>
            </a:r>
            <a:r>
              <a:rPr sz="1150" spc="15" dirty="0">
                <a:latin typeface="Tahoma"/>
                <a:cs typeface="Tahoma"/>
              </a:rPr>
              <a:t>участке</a:t>
            </a:r>
            <a:r>
              <a:rPr sz="1150" spc="120" dirty="0">
                <a:latin typeface="Tahoma"/>
                <a:cs typeface="Tahoma"/>
              </a:rPr>
              <a:t> </a:t>
            </a:r>
            <a:r>
              <a:rPr sz="1150" spc="15" dirty="0">
                <a:latin typeface="Tahoma"/>
                <a:cs typeface="Tahoma"/>
              </a:rPr>
              <a:t>ветеринарных</a:t>
            </a:r>
            <a:r>
              <a:rPr sz="1150" spc="75" dirty="0">
                <a:latin typeface="Tahoma"/>
                <a:cs typeface="Tahoma"/>
              </a:rPr>
              <a:t> </a:t>
            </a:r>
            <a:r>
              <a:rPr sz="1150" spc="20" dirty="0">
                <a:latin typeface="Tahoma"/>
                <a:cs typeface="Tahoma"/>
              </a:rPr>
              <a:t>сертификатах</a:t>
            </a:r>
            <a:r>
              <a:rPr sz="1150" spc="100" dirty="0">
                <a:latin typeface="Tahoma"/>
                <a:cs typeface="Tahoma"/>
              </a:rPr>
              <a:t> </a:t>
            </a:r>
            <a:r>
              <a:rPr sz="1150" spc="-25" dirty="0">
                <a:latin typeface="Tahoma"/>
                <a:cs typeface="Tahoma"/>
              </a:rPr>
              <a:t>на</a:t>
            </a:r>
            <a:r>
              <a:rPr sz="1150" spc="65" dirty="0">
                <a:latin typeface="Tahoma"/>
                <a:cs typeface="Tahoma"/>
              </a:rPr>
              <a:t> </a:t>
            </a:r>
            <a:r>
              <a:rPr sz="1150" spc="5" dirty="0">
                <a:latin typeface="Tahoma"/>
                <a:cs typeface="Tahoma"/>
              </a:rPr>
              <a:t>сырое</a:t>
            </a:r>
            <a:r>
              <a:rPr sz="1150" spc="135" dirty="0">
                <a:latin typeface="Tahoma"/>
                <a:cs typeface="Tahoma"/>
              </a:rPr>
              <a:t> </a:t>
            </a:r>
            <a:r>
              <a:rPr sz="1150" spc="5" dirty="0">
                <a:latin typeface="Tahoma"/>
                <a:cs typeface="Tahoma"/>
              </a:rPr>
              <a:t>молоко,</a:t>
            </a:r>
            <a:r>
              <a:rPr sz="1150" spc="85" dirty="0">
                <a:latin typeface="Tahoma"/>
                <a:cs typeface="Tahoma"/>
              </a:rPr>
              <a:t> </a:t>
            </a:r>
            <a:r>
              <a:rPr sz="1150" dirty="0">
                <a:latin typeface="Tahoma"/>
                <a:cs typeface="Tahoma"/>
              </a:rPr>
              <a:t>а</a:t>
            </a:r>
            <a:r>
              <a:rPr sz="1150" spc="15" dirty="0">
                <a:latin typeface="Tahoma"/>
                <a:cs typeface="Tahoma"/>
              </a:rPr>
              <a:t> также</a:t>
            </a:r>
            <a:r>
              <a:rPr sz="1150" spc="80" dirty="0">
                <a:latin typeface="Tahoma"/>
                <a:cs typeface="Tahoma"/>
              </a:rPr>
              <a:t> </a:t>
            </a:r>
            <a:r>
              <a:rPr sz="1150" dirty="0">
                <a:latin typeface="Tahoma"/>
                <a:cs typeface="Tahoma"/>
              </a:rPr>
              <a:t>об</a:t>
            </a:r>
            <a:r>
              <a:rPr sz="1150" spc="65" dirty="0">
                <a:latin typeface="Tahoma"/>
                <a:cs typeface="Tahoma"/>
              </a:rPr>
              <a:t> </a:t>
            </a:r>
            <a:r>
              <a:rPr sz="1150" spc="25" dirty="0">
                <a:latin typeface="Tahoma"/>
                <a:cs typeface="Tahoma"/>
              </a:rPr>
              <a:t>оформленных</a:t>
            </a:r>
            <a:r>
              <a:rPr sz="1150" spc="100" dirty="0">
                <a:latin typeface="Tahoma"/>
                <a:cs typeface="Tahoma"/>
              </a:rPr>
              <a:t> </a:t>
            </a:r>
            <a:r>
              <a:rPr sz="1150" spc="-25" dirty="0">
                <a:latin typeface="Tahoma"/>
                <a:cs typeface="Tahoma"/>
              </a:rPr>
              <a:t>на</a:t>
            </a:r>
            <a:r>
              <a:rPr sz="1150" spc="90" dirty="0">
                <a:latin typeface="Tahoma"/>
                <a:cs typeface="Tahoma"/>
              </a:rPr>
              <a:t> </a:t>
            </a:r>
            <a:r>
              <a:rPr sz="1150" spc="10" dirty="0">
                <a:latin typeface="Tahoma"/>
                <a:cs typeface="Tahoma"/>
              </a:rPr>
              <a:t>иных</a:t>
            </a:r>
            <a:r>
              <a:rPr sz="1150" spc="15" dirty="0">
                <a:latin typeface="Tahoma"/>
                <a:cs typeface="Tahoma"/>
              </a:rPr>
              <a:t> участках,</a:t>
            </a:r>
            <a:r>
              <a:rPr sz="1150" spc="135" dirty="0">
                <a:latin typeface="Tahoma"/>
                <a:cs typeface="Tahoma"/>
              </a:rPr>
              <a:t> </a:t>
            </a:r>
            <a:r>
              <a:rPr sz="1150" spc="-15" dirty="0">
                <a:latin typeface="Tahoma"/>
                <a:cs typeface="Tahoma"/>
              </a:rPr>
              <a:t>но</a:t>
            </a:r>
            <a:endParaRPr sz="1150">
              <a:latin typeface="Tahoma"/>
              <a:cs typeface="Tahoma"/>
            </a:endParaRPr>
          </a:p>
          <a:p>
            <a:pPr marL="354330">
              <a:lnSpc>
                <a:spcPct val="100000"/>
              </a:lnSpc>
              <a:spcBef>
                <a:spcPts val="370"/>
              </a:spcBef>
            </a:pPr>
            <a:r>
              <a:rPr sz="1150" spc="20" dirty="0">
                <a:latin typeface="Tahoma"/>
                <a:cs typeface="Tahoma"/>
              </a:rPr>
              <a:t>перемещаемых </a:t>
            </a:r>
            <a:r>
              <a:rPr sz="1150" spc="-25" dirty="0">
                <a:latin typeface="Tahoma"/>
                <a:cs typeface="Tahoma"/>
              </a:rPr>
              <a:t>на </a:t>
            </a:r>
            <a:r>
              <a:rPr sz="1150" spc="15" dirty="0">
                <a:latin typeface="Tahoma"/>
                <a:cs typeface="Tahoma"/>
              </a:rPr>
              <a:t>подконтрольную </a:t>
            </a:r>
            <a:r>
              <a:rPr sz="1150" spc="20" dirty="0">
                <a:latin typeface="Tahoma"/>
                <a:cs typeface="Tahoma"/>
              </a:rPr>
              <a:t>ему</a:t>
            </a:r>
            <a:r>
              <a:rPr sz="1150" spc="-65" dirty="0">
                <a:latin typeface="Tahoma"/>
                <a:cs typeface="Tahoma"/>
              </a:rPr>
              <a:t> </a:t>
            </a:r>
            <a:r>
              <a:rPr sz="1150" spc="10" dirty="0">
                <a:latin typeface="Tahoma"/>
                <a:cs typeface="Tahoma"/>
              </a:rPr>
              <a:t>территорию.</a:t>
            </a:r>
            <a:endParaRPr sz="1150">
              <a:latin typeface="Tahoma"/>
              <a:cs typeface="Tahoma"/>
            </a:endParaRPr>
          </a:p>
          <a:p>
            <a:pPr marL="354330" marR="185420" indent="-341630">
              <a:lnSpc>
                <a:spcPct val="124300"/>
              </a:lnSpc>
              <a:spcBef>
                <a:spcPts val="610"/>
              </a:spcBef>
              <a:tabLst>
                <a:tab pos="310515" algn="l"/>
              </a:tabLst>
            </a:pPr>
            <a:r>
              <a:rPr sz="1150" b="1" dirty="0">
                <a:latin typeface="Tahoma"/>
                <a:cs typeface="Tahoma"/>
              </a:rPr>
              <a:t>s	</a:t>
            </a:r>
            <a:r>
              <a:rPr sz="1150" spc="10" dirty="0">
                <a:latin typeface="Tahoma"/>
                <a:cs typeface="Tahoma"/>
              </a:rPr>
              <a:t>Электронная </a:t>
            </a:r>
            <a:r>
              <a:rPr sz="1150" spc="5" dirty="0">
                <a:latin typeface="Tahoma"/>
                <a:cs typeface="Tahoma"/>
              </a:rPr>
              <a:t>справка </a:t>
            </a:r>
            <a:r>
              <a:rPr sz="1150" spc="15" dirty="0">
                <a:latin typeface="Tahoma"/>
                <a:cs typeface="Tahoma"/>
              </a:rPr>
              <a:t>действительна </a:t>
            </a:r>
            <a:r>
              <a:rPr sz="1150" spc="-5" dirty="0">
                <a:latin typeface="Tahoma"/>
                <a:cs typeface="Tahoma"/>
              </a:rPr>
              <a:t>в </a:t>
            </a:r>
            <a:r>
              <a:rPr sz="1150" spc="15" dirty="0">
                <a:latin typeface="Tahoma"/>
                <a:cs typeface="Tahoma"/>
              </a:rPr>
              <a:t>течение </a:t>
            </a:r>
            <a:r>
              <a:rPr sz="1150" dirty="0">
                <a:latin typeface="Tahoma"/>
                <a:cs typeface="Tahoma"/>
              </a:rPr>
              <a:t>месяца </a:t>
            </a:r>
            <a:r>
              <a:rPr sz="1150" spc="-5" dirty="0">
                <a:latin typeface="Tahoma"/>
                <a:cs typeface="Tahoma"/>
              </a:rPr>
              <a:t>и </a:t>
            </a:r>
            <a:r>
              <a:rPr sz="1150" spc="-10" dirty="0">
                <a:latin typeface="Tahoma"/>
                <a:cs typeface="Tahoma"/>
              </a:rPr>
              <a:t>по </a:t>
            </a:r>
            <a:r>
              <a:rPr sz="1150" spc="5" dirty="0">
                <a:latin typeface="Tahoma"/>
                <a:cs typeface="Tahoma"/>
              </a:rPr>
              <a:t>истечении </a:t>
            </a:r>
            <a:r>
              <a:rPr sz="1150" spc="10" dirty="0">
                <a:latin typeface="Tahoma"/>
                <a:cs typeface="Tahoma"/>
              </a:rPr>
              <a:t>этого </a:t>
            </a:r>
            <a:r>
              <a:rPr sz="1150" spc="5" dirty="0">
                <a:latin typeface="Tahoma"/>
                <a:cs typeface="Tahoma"/>
              </a:rPr>
              <a:t>срока </a:t>
            </a:r>
            <a:r>
              <a:rPr sz="1150" spc="10" dirty="0">
                <a:latin typeface="Tahoma"/>
                <a:cs typeface="Tahoma"/>
              </a:rPr>
              <a:t>должна быть переоформлена.  Владелец фермы имеет </a:t>
            </a:r>
            <a:r>
              <a:rPr sz="1150" spc="15" dirty="0">
                <a:latin typeface="Tahoma"/>
                <a:cs typeface="Tahoma"/>
              </a:rPr>
              <a:t>физическую возможность оформить </a:t>
            </a:r>
            <a:r>
              <a:rPr sz="1150" spc="10" dirty="0">
                <a:latin typeface="Tahoma"/>
                <a:cs typeface="Tahoma"/>
              </a:rPr>
              <a:t>электронный </a:t>
            </a:r>
            <a:r>
              <a:rPr sz="1150" spc="20" dirty="0">
                <a:latin typeface="Tahoma"/>
                <a:cs typeface="Tahoma"/>
              </a:rPr>
              <a:t>сертификат </a:t>
            </a:r>
            <a:r>
              <a:rPr sz="1150" spc="-25" dirty="0">
                <a:latin typeface="Tahoma"/>
                <a:cs typeface="Tahoma"/>
              </a:rPr>
              <a:t>на </a:t>
            </a:r>
            <a:r>
              <a:rPr sz="1150" spc="10" dirty="0">
                <a:latin typeface="Tahoma"/>
                <a:cs typeface="Tahoma"/>
              </a:rPr>
              <a:t>молоко </a:t>
            </a:r>
            <a:r>
              <a:rPr sz="1150" spc="20" dirty="0">
                <a:latin typeface="Tahoma"/>
                <a:cs typeface="Tahoma"/>
              </a:rPr>
              <a:t>лишь </a:t>
            </a:r>
            <a:r>
              <a:rPr sz="1150" spc="-5" dirty="0">
                <a:latin typeface="Tahoma"/>
                <a:cs typeface="Tahoma"/>
              </a:rPr>
              <a:t>в </a:t>
            </a:r>
            <a:r>
              <a:rPr sz="1150" spc="10" dirty="0">
                <a:latin typeface="Tahoma"/>
                <a:cs typeface="Tahoma"/>
              </a:rPr>
              <a:t>случае  </a:t>
            </a:r>
            <a:r>
              <a:rPr sz="1150" dirty="0">
                <a:latin typeface="Tahoma"/>
                <a:cs typeface="Tahoma"/>
              </a:rPr>
              <a:t>наличия </a:t>
            </a:r>
            <a:r>
              <a:rPr sz="1150" spc="15" dirty="0">
                <a:latin typeface="Tahoma"/>
                <a:cs typeface="Tahoma"/>
              </a:rPr>
              <a:t>действительной</a:t>
            </a:r>
            <a:r>
              <a:rPr sz="1150" spc="225" dirty="0">
                <a:latin typeface="Tahoma"/>
                <a:cs typeface="Tahoma"/>
              </a:rPr>
              <a:t> </a:t>
            </a:r>
            <a:r>
              <a:rPr sz="1150" spc="5" dirty="0">
                <a:latin typeface="Tahoma"/>
                <a:cs typeface="Tahoma"/>
              </a:rPr>
              <a:t>справки.</a:t>
            </a:r>
            <a:endParaRPr sz="115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2440" y="279400"/>
            <a:ext cx="644398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Незавершенное</a:t>
            </a:r>
            <a:r>
              <a:rPr spc="100" dirty="0"/>
              <a:t> </a:t>
            </a:r>
            <a:r>
              <a:rPr spc="-45" dirty="0"/>
              <a:t>производство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0359" y="1275079"/>
            <a:ext cx="8529320" cy="4359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5440" marR="95250" indent="-332740">
              <a:lnSpc>
                <a:spcPct val="125400"/>
              </a:lnSpc>
              <a:spcBef>
                <a:spcPts val="100"/>
              </a:spcBef>
              <a:tabLst>
                <a:tab pos="344805" algn="l"/>
              </a:tabLst>
            </a:pPr>
            <a:r>
              <a:rPr sz="1150" i="1" spc="-5" dirty="0">
                <a:latin typeface="Tahoma"/>
                <a:cs typeface="Tahoma"/>
              </a:rPr>
              <a:t>S	</a:t>
            </a:r>
            <a:r>
              <a:rPr sz="1150" spc="5" dirty="0">
                <a:latin typeface="Tahoma"/>
                <a:cs typeface="Tahoma"/>
              </a:rPr>
              <a:t>Данная функция </a:t>
            </a:r>
            <a:r>
              <a:rPr sz="1150" spc="10" dirty="0">
                <a:latin typeface="Tahoma"/>
                <a:cs typeface="Tahoma"/>
              </a:rPr>
              <a:t>предназначена </a:t>
            </a:r>
            <a:r>
              <a:rPr sz="1150" b="1" spc="-5" dirty="0">
                <a:latin typeface="Tahoma"/>
                <a:cs typeface="Tahoma"/>
              </a:rPr>
              <a:t>для </a:t>
            </a:r>
            <a:r>
              <a:rPr sz="1150" b="1" spc="25" dirty="0">
                <a:latin typeface="Tahoma"/>
                <a:cs typeface="Tahoma"/>
              </a:rPr>
              <a:t>длительных </a:t>
            </a:r>
            <a:r>
              <a:rPr sz="1150" b="1" spc="20" dirty="0">
                <a:latin typeface="Tahoma"/>
                <a:cs typeface="Tahoma"/>
              </a:rPr>
              <a:t>производственных циклов</a:t>
            </a:r>
            <a:r>
              <a:rPr sz="1150" spc="20" dirty="0">
                <a:latin typeface="Tahoma"/>
                <a:cs typeface="Tahoma"/>
              </a:rPr>
              <a:t>, </a:t>
            </a:r>
            <a:r>
              <a:rPr sz="1150" dirty="0">
                <a:latin typeface="Tahoma"/>
                <a:cs typeface="Tahoma"/>
              </a:rPr>
              <a:t>а </a:t>
            </a:r>
            <a:r>
              <a:rPr sz="1150" spc="15" dirty="0">
                <a:latin typeface="Tahoma"/>
                <a:cs typeface="Tahoma"/>
              </a:rPr>
              <a:t>также </a:t>
            </a:r>
            <a:r>
              <a:rPr sz="1150" spc="-5" dirty="0">
                <a:latin typeface="Tahoma"/>
                <a:cs typeface="Tahoma"/>
              </a:rPr>
              <a:t>для </a:t>
            </a:r>
            <a:r>
              <a:rPr sz="1150" spc="10" dirty="0">
                <a:latin typeface="Tahoma"/>
                <a:cs typeface="Tahoma"/>
              </a:rPr>
              <a:t>поточных  производств, </a:t>
            </a:r>
            <a:r>
              <a:rPr sz="1150" spc="-5" dirty="0">
                <a:latin typeface="Tahoma"/>
                <a:cs typeface="Tahoma"/>
              </a:rPr>
              <a:t>в </a:t>
            </a:r>
            <a:r>
              <a:rPr sz="1150" spc="15" dirty="0">
                <a:latin typeface="Tahoma"/>
                <a:cs typeface="Tahoma"/>
              </a:rPr>
              <a:t>ходе </a:t>
            </a:r>
            <a:r>
              <a:rPr sz="1150" spc="10" dirty="0">
                <a:latin typeface="Tahoma"/>
                <a:cs typeface="Tahoma"/>
              </a:rPr>
              <a:t>реализации </a:t>
            </a:r>
            <a:r>
              <a:rPr sz="1150" spc="15" dirty="0">
                <a:latin typeface="Tahoma"/>
                <a:cs typeface="Tahoma"/>
              </a:rPr>
              <a:t>которых </a:t>
            </a:r>
            <a:r>
              <a:rPr sz="1150" dirty="0">
                <a:latin typeface="Tahoma"/>
                <a:cs typeface="Tahoma"/>
              </a:rPr>
              <a:t>имеется </a:t>
            </a:r>
            <a:r>
              <a:rPr sz="1150" spc="15" dirty="0">
                <a:latin typeface="Tahoma"/>
                <a:cs typeface="Tahoma"/>
              </a:rPr>
              <a:t>необходимость </a:t>
            </a:r>
            <a:r>
              <a:rPr sz="1150" spc="5" dirty="0">
                <a:latin typeface="Tahoma"/>
                <a:cs typeface="Tahoma"/>
              </a:rPr>
              <a:t>начинать </a:t>
            </a:r>
            <a:r>
              <a:rPr sz="1150" spc="15" dirty="0">
                <a:latin typeface="Tahoma"/>
                <a:cs typeface="Tahoma"/>
              </a:rPr>
              <a:t>перемещение </a:t>
            </a:r>
            <a:r>
              <a:rPr sz="1150" spc="-15" dirty="0">
                <a:latin typeface="Tahoma"/>
                <a:cs typeface="Tahoma"/>
              </a:rPr>
              <a:t>или </a:t>
            </a:r>
            <a:r>
              <a:rPr sz="1150" spc="15" dirty="0">
                <a:latin typeface="Tahoma"/>
                <a:cs typeface="Tahoma"/>
              </a:rPr>
              <a:t>продажу </a:t>
            </a:r>
            <a:r>
              <a:rPr sz="1150" spc="5" dirty="0">
                <a:latin typeface="Tahoma"/>
                <a:cs typeface="Tahoma"/>
              </a:rPr>
              <a:t>продукции  </a:t>
            </a:r>
            <a:r>
              <a:rPr sz="1150" spc="10" dirty="0">
                <a:latin typeface="Tahoma"/>
                <a:cs typeface="Tahoma"/>
              </a:rPr>
              <a:t>до </a:t>
            </a:r>
            <a:r>
              <a:rPr sz="1150" spc="5" dirty="0">
                <a:latin typeface="Tahoma"/>
                <a:cs typeface="Tahoma"/>
              </a:rPr>
              <a:t>окончания </a:t>
            </a:r>
            <a:r>
              <a:rPr sz="1150" spc="10" dirty="0">
                <a:latin typeface="Tahoma"/>
                <a:cs typeface="Tahoma"/>
              </a:rPr>
              <a:t>формирования производственной</a:t>
            </a:r>
            <a:r>
              <a:rPr sz="1150" spc="-145" dirty="0">
                <a:latin typeface="Tahoma"/>
                <a:cs typeface="Tahoma"/>
              </a:rPr>
              <a:t> </a:t>
            </a:r>
            <a:r>
              <a:rPr sz="1150" spc="-5" dirty="0">
                <a:latin typeface="Tahoma"/>
                <a:cs typeface="Tahoma"/>
              </a:rPr>
              <a:t>партии.</a:t>
            </a:r>
            <a:endParaRPr sz="1150">
              <a:latin typeface="Tahoma"/>
              <a:cs typeface="Tahoma"/>
            </a:endParaRPr>
          </a:p>
          <a:p>
            <a:pPr marL="345440" marR="89535" indent="-331470">
              <a:lnSpc>
                <a:spcPct val="125400"/>
              </a:lnSpc>
              <a:spcBef>
                <a:spcPts val="615"/>
              </a:spcBef>
              <a:tabLst>
                <a:tab pos="356870" algn="l"/>
              </a:tabLst>
            </a:pPr>
            <a:r>
              <a:rPr sz="1150" i="1" spc="-5" dirty="0">
                <a:latin typeface="Tahoma"/>
                <a:cs typeface="Tahoma"/>
              </a:rPr>
              <a:t>S		</a:t>
            </a:r>
            <a:r>
              <a:rPr sz="1150" spc="10" dirty="0">
                <a:latin typeface="Tahoma"/>
                <a:cs typeface="Tahoma"/>
              </a:rPr>
              <a:t>Надеемся, </a:t>
            </a:r>
            <a:r>
              <a:rPr sz="1150" spc="5" dirty="0">
                <a:latin typeface="Tahoma"/>
                <a:cs typeface="Tahoma"/>
              </a:rPr>
              <a:t>что </a:t>
            </a:r>
            <a:r>
              <a:rPr sz="1150" spc="-5" dirty="0">
                <a:latin typeface="Tahoma"/>
                <a:cs typeface="Tahoma"/>
              </a:rPr>
              <a:t>ее </a:t>
            </a:r>
            <a:r>
              <a:rPr sz="1150" spc="15" dirty="0">
                <a:latin typeface="Tahoma"/>
                <a:cs typeface="Tahoma"/>
              </a:rPr>
              <a:t>также будет </a:t>
            </a:r>
            <a:r>
              <a:rPr sz="1150" spc="20" dirty="0">
                <a:latin typeface="Tahoma"/>
                <a:cs typeface="Tahoma"/>
              </a:rPr>
              <a:t>удобно </a:t>
            </a:r>
            <a:r>
              <a:rPr sz="1150" spc="10" dirty="0">
                <a:latin typeface="Tahoma"/>
                <a:cs typeface="Tahoma"/>
              </a:rPr>
              <a:t>использовать </a:t>
            </a:r>
            <a:r>
              <a:rPr sz="1150" spc="-5" dirty="0">
                <a:latin typeface="Tahoma"/>
                <a:cs typeface="Tahoma"/>
              </a:rPr>
              <a:t>для </a:t>
            </a:r>
            <a:r>
              <a:rPr sz="1150" spc="5" dirty="0">
                <a:latin typeface="Tahoma"/>
                <a:cs typeface="Tahoma"/>
              </a:rPr>
              <a:t>производств, </a:t>
            </a:r>
            <a:r>
              <a:rPr sz="1150" dirty="0">
                <a:latin typeface="Tahoma"/>
                <a:cs typeface="Tahoma"/>
              </a:rPr>
              <a:t>когда </a:t>
            </a:r>
            <a:r>
              <a:rPr sz="1150" spc="-5" dirty="0">
                <a:latin typeface="Tahoma"/>
                <a:cs typeface="Tahoma"/>
              </a:rPr>
              <a:t>в </a:t>
            </a:r>
            <a:r>
              <a:rPr sz="1150" spc="5" dirty="0">
                <a:latin typeface="Tahoma"/>
                <a:cs typeface="Tahoma"/>
              </a:rPr>
              <a:t>начале </a:t>
            </a:r>
            <a:r>
              <a:rPr sz="1150" spc="10" dirty="0">
                <a:latin typeface="Tahoma"/>
                <a:cs typeface="Tahoma"/>
              </a:rPr>
              <a:t>производства </a:t>
            </a:r>
            <a:r>
              <a:rPr sz="1150" dirty="0">
                <a:latin typeface="Tahoma"/>
                <a:cs typeface="Tahoma"/>
              </a:rPr>
              <a:t>партии </a:t>
            </a:r>
            <a:r>
              <a:rPr sz="1150" spc="5" dirty="0">
                <a:latin typeface="Tahoma"/>
                <a:cs typeface="Tahoma"/>
              </a:rPr>
              <a:t>товара  </a:t>
            </a:r>
            <a:r>
              <a:rPr sz="1150" spc="20" dirty="0">
                <a:latin typeface="Tahoma"/>
                <a:cs typeface="Tahoma"/>
              </a:rPr>
              <a:t>точно </a:t>
            </a:r>
            <a:r>
              <a:rPr sz="1150" spc="5" dirty="0">
                <a:latin typeface="Tahoma"/>
                <a:cs typeface="Tahoma"/>
              </a:rPr>
              <a:t>неизвестно, </a:t>
            </a:r>
            <a:r>
              <a:rPr sz="1150" spc="15" dirty="0">
                <a:latin typeface="Tahoma"/>
                <a:cs typeface="Tahoma"/>
              </a:rPr>
              <a:t>сколько </a:t>
            </a:r>
            <a:r>
              <a:rPr sz="1150" dirty="0">
                <a:latin typeface="Tahoma"/>
                <a:cs typeface="Tahoma"/>
              </a:rPr>
              <a:t>сырья </a:t>
            </a:r>
            <a:r>
              <a:rPr sz="1150" spc="15" dirty="0">
                <a:latin typeface="Tahoma"/>
                <a:cs typeface="Tahoma"/>
              </a:rPr>
              <a:t>будет израсходовано </a:t>
            </a:r>
            <a:r>
              <a:rPr sz="1150" spc="-5" dirty="0">
                <a:latin typeface="Tahoma"/>
                <a:cs typeface="Tahoma"/>
              </a:rPr>
              <a:t>для ее</a:t>
            </a:r>
            <a:r>
              <a:rPr sz="1150" spc="50" dirty="0">
                <a:latin typeface="Tahoma"/>
                <a:cs typeface="Tahoma"/>
              </a:rPr>
              <a:t> </a:t>
            </a:r>
            <a:r>
              <a:rPr sz="1150" spc="5" dirty="0">
                <a:latin typeface="Tahoma"/>
                <a:cs typeface="Tahoma"/>
              </a:rPr>
              <a:t>производства.</a:t>
            </a:r>
            <a:endParaRPr sz="1150">
              <a:latin typeface="Tahoma"/>
              <a:cs typeface="Tahoma"/>
            </a:endParaRPr>
          </a:p>
          <a:p>
            <a:pPr marL="349250" marR="195580" indent="-335280">
              <a:lnSpc>
                <a:spcPct val="126099"/>
              </a:lnSpc>
              <a:spcBef>
                <a:spcPts val="590"/>
              </a:spcBef>
              <a:tabLst>
                <a:tab pos="344805" algn="l"/>
              </a:tabLst>
            </a:pPr>
            <a:r>
              <a:rPr sz="1150" i="1" spc="-5" dirty="0">
                <a:latin typeface="Tahoma"/>
                <a:cs typeface="Tahoma"/>
              </a:rPr>
              <a:t>S	</a:t>
            </a:r>
            <a:r>
              <a:rPr sz="1150" spc="5" dirty="0">
                <a:latin typeface="Tahoma"/>
                <a:cs typeface="Tahoma"/>
              </a:rPr>
              <a:t>Данная функция </a:t>
            </a:r>
            <a:r>
              <a:rPr sz="1150" spc="15" dirty="0">
                <a:latin typeface="Tahoma"/>
                <a:cs typeface="Tahoma"/>
              </a:rPr>
              <a:t>позволяет формировать производственные </a:t>
            </a:r>
            <a:r>
              <a:rPr sz="1150" spc="10" dirty="0">
                <a:latin typeface="Tahoma"/>
                <a:cs typeface="Tahoma"/>
              </a:rPr>
              <a:t>сертификаты без </a:t>
            </a:r>
            <a:r>
              <a:rPr sz="1150" spc="15" dirty="0">
                <a:latin typeface="Tahoma"/>
                <a:cs typeface="Tahoma"/>
              </a:rPr>
              <a:t>обязательного </a:t>
            </a:r>
            <a:r>
              <a:rPr sz="1150" spc="10" dirty="0">
                <a:latin typeface="Tahoma"/>
                <a:cs typeface="Tahoma"/>
              </a:rPr>
              <a:t>указания </a:t>
            </a:r>
            <a:r>
              <a:rPr sz="1150" spc="-5" dirty="0">
                <a:latin typeface="Tahoma"/>
                <a:cs typeface="Tahoma"/>
              </a:rPr>
              <a:t>в </a:t>
            </a:r>
            <a:r>
              <a:rPr sz="1150" spc="10" dirty="0">
                <a:latin typeface="Tahoma"/>
                <a:cs typeface="Tahoma"/>
              </a:rPr>
              <a:t>момент  оформления конечного </a:t>
            </a:r>
            <a:r>
              <a:rPr sz="1150" spc="5" dirty="0">
                <a:latin typeface="Tahoma"/>
                <a:cs typeface="Tahoma"/>
              </a:rPr>
              <a:t>объема </a:t>
            </a:r>
            <a:r>
              <a:rPr sz="1150" dirty="0">
                <a:latin typeface="Tahoma"/>
                <a:cs typeface="Tahoma"/>
              </a:rPr>
              <a:t>(массы, </a:t>
            </a:r>
            <a:r>
              <a:rPr sz="1150" spc="5" dirty="0">
                <a:latin typeface="Tahoma"/>
                <a:cs typeface="Tahoma"/>
              </a:rPr>
              <a:t>размера) </a:t>
            </a:r>
            <a:r>
              <a:rPr sz="1150" spc="10" dirty="0">
                <a:latin typeface="Tahoma"/>
                <a:cs typeface="Tahoma"/>
              </a:rPr>
              <a:t>произведенной </a:t>
            </a:r>
            <a:r>
              <a:rPr sz="1150" dirty="0">
                <a:latin typeface="Tahoma"/>
                <a:cs typeface="Tahoma"/>
              </a:rPr>
              <a:t>партии </a:t>
            </a:r>
            <a:r>
              <a:rPr sz="1150" spc="5" dirty="0">
                <a:latin typeface="Tahoma"/>
                <a:cs typeface="Tahoma"/>
              </a:rPr>
              <a:t>готовой продукции </a:t>
            </a:r>
            <a:r>
              <a:rPr sz="1150" spc="-5" dirty="0">
                <a:latin typeface="Tahoma"/>
                <a:cs typeface="Tahoma"/>
              </a:rPr>
              <a:t>и </a:t>
            </a:r>
            <a:r>
              <a:rPr sz="1150" spc="10" dirty="0">
                <a:latin typeface="Tahoma"/>
                <a:cs typeface="Tahoma"/>
              </a:rPr>
              <a:t>объема </a:t>
            </a:r>
            <a:r>
              <a:rPr sz="1150" dirty="0">
                <a:latin typeface="Tahoma"/>
                <a:cs typeface="Tahoma"/>
              </a:rPr>
              <a:t>сырья,  </a:t>
            </a:r>
            <a:r>
              <a:rPr sz="1150" spc="15" dirty="0">
                <a:latin typeface="Tahoma"/>
                <a:cs typeface="Tahoma"/>
              </a:rPr>
              <a:t>использованного </a:t>
            </a:r>
            <a:r>
              <a:rPr sz="1150" dirty="0">
                <a:latin typeface="Tahoma"/>
                <a:cs typeface="Tahoma"/>
              </a:rPr>
              <a:t>для ее</a:t>
            </a:r>
            <a:r>
              <a:rPr sz="1150" spc="254" dirty="0">
                <a:latin typeface="Tahoma"/>
                <a:cs typeface="Tahoma"/>
              </a:rPr>
              <a:t> </a:t>
            </a:r>
            <a:r>
              <a:rPr sz="1150" spc="5" dirty="0">
                <a:latin typeface="Tahoma"/>
                <a:cs typeface="Tahoma"/>
              </a:rPr>
              <a:t>изготовления.</a:t>
            </a:r>
            <a:endParaRPr sz="1150">
              <a:latin typeface="Tahoma"/>
              <a:cs typeface="Tahoma"/>
            </a:endParaRPr>
          </a:p>
          <a:p>
            <a:pPr marL="351790" marR="5080" indent="-337820">
              <a:lnSpc>
                <a:spcPct val="124600"/>
              </a:lnSpc>
              <a:spcBef>
                <a:spcPts val="605"/>
              </a:spcBef>
              <a:tabLst>
                <a:tab pos="341630" algn="l"/>
              </a:tabLst>
            </a:pPr>
            <a:r>
              <a:rPr sz="1150" i="1" spc="-5" dirty="0">
                <a:latin typeface="Tahoma"/>
                <a:cs typeface="Tahoma"/>
              </a:rPr>
              <a:t>S	</a:t>
            </a:r>
            <a:r>
              <a:rPr sz="1150" spc="20" dirty="0">
                <a:latin typeface="Tahoma"/>
                <a:cs typeface="Tahoma"/>
              </a:rPr>
              <a:t>Такие </a:t>
            </a:r>
            <a:r>
              <a:rPr sz="1150" spc="15" dirty="0">
                <a:latin typeface="Tahoma"/>
                <a:cs typeface="Tahoma"/>
              </a:rPr>
              <a:t>производственные сертификаты </a:t>
            </a:r>
            <a:r>
              <a:rPr sz="1150" spc="10" dirty="0">
                <a:latin typeface="Tahoma"/>
                <a:cs typeface="Tahoma"/>
              </a:rPr>
              <a:t>можно </a:t>
            </a:r>
            <a:r>
              <a:rPr sz="1150" spc="20" dirty="0">
                <a:latin typeface="Tahoma"/>
                <a:cs typeface="Tahoma"/>
              </a:rPr>
              <a:t>дополнить </a:t>
            </a:r>
            <a:r>
              <a:rPr sz="1150" spc="-10" dirty="0">
                <a:latin typeface="Tahoma"/>
                <a:cs typeface="Tahoma"/>
              </a:rPr>
              <a:t>(или </a:t>
            </a:r>
            <a:r>
              <a:rPr sz="1150" spc="20" dirty="0">
                <a:latin typeface="Tahoma"/>
                <a:cs typeface="Tahoma"/>
              </a:rPr>
              <a:t>дополнять </a:t>
            </a:r>
            <a:r>
              <a:rPr sz="1150" spc="10" dirty="0">
                <a:latin typeface="Tahoma"/>
                <a:cs typeface="Tahoma"/>
              </a:rPr>
              <a:t>несколько </a:t>
            </a:r>
            <a:r>
              <a:rPr sz="1150" spc="-5" dirty="0">
                <a:latin typeface="Tahoma"/>
                <a:cs typeface="Tahoma"/>
              </a:rPr>
              <a:t>раз - </a:t>
            </a:r>
            <a:r>
              <a:rPr sz="1150" spc="-10" dirty="0">
                <a:latin typeface="Tahoma"/>
                <a:cs typeface="Tahoma"/>
              </a:rPr>
              <a:t>по </a:t>
            </a:r>
            <a:r>
              <a:rPr sz="1150" dirty="0">
                <a:latin typeface="Tahoma"/>
                <a:cs typeface="Tahoma"/>
              </a:rPr>
              <a:t>мере появления  </a:t>
            </a:r>
            <a:r>
              <a:rPr sz="1150" spc="20" dirty="0">
                <a:latin typeface="Tahoma"/>
                <a:cs typeface="Tahoma"/>
              </a:rPr>
              <a:t>необходимых </a:t>
            </a:r>
            <a:r>
              <a:rPr sz="1150" spc="10" dirty="0">
                <a:latin typeface="Tahoma"/>
                <a:cs typeface="Tahoma"/>
              </a:rPr>
              <a:t>данных) недостающими сведениями </a:t>
            </a:r>
            <a:r>
              <a:rPr sz="1150" spc="5" dirty="0">
                <a:latin typeface="Tahoma"/>
                <a:cs typeface="Tahoma"/>
              </a:rPr>
              <a:t>после </a:t>
            </a:r>
            <a:r>
              <a:rPr sz="1150" spc="15" dirty="0">
                <a:latin typeface="Tahoma"/>
                <a:cs typeface="Tahoma"/>
              </a:rPr>
              <a:t>первоначального </a:t>
            </a:r>
            <a:r>
              <a:rPr sz="1150" spc="10" dirty="0">
                <a:latin typeface="Tahoma"/>
                <a:cs typeface="Tahoma"/>
              </a:rPr>
              <a:t>оформления сертификата </a:t>
            </a:r>
            <a:r>
              <a:rPr sz="1150" spc="-30" dirty="0">
                <a:latin typeface="Tahoma"/>
                <a:cs typeface="Tahoma"/>
              </a:rPr>
              <a:t>на  </a:t>
            </a:r>
            <a:r>
              <a:rPr sz="1150" spc="15" dirty="0">
                <a:latin typeface="Tahoma"/>
                <a:cs typeface="Tahoma"/>
              </a:rPr>
              <a:t>производственную </a:t>
            </a:r>
            <a:r>
              <a:rPr sz="1150" dirty="0">
                <a:latin typeface="Tahoma"/>
                <a:cs typeface="Tahoma"/>
              </a:rPr>
              <a:t>партию, </a:t>
            </a:r>
            <a:r>
              <a:rPr sz="1150" spc="-30" dirty="0">
                <a:latin typeface="Tahoma"/>
                <a:cs typeface="Tahoma"/>
              </a:rPr>
              <a:t>и, </a:t>
            </a:r>
            <a:r>
              <a:rPr sz="1150" spc="15" dirty="0">
                <a:latin typeface="Tahoma"/>
                <a:cs typeface="Tahoma"/>
              </a:rPr>
              <a:t>соответственно, </a:t>
            </a:r>
            <a:r>
              <a:rPr sz="1150" spc="10" dirty="0">
                <a:latin typeface="Tahoma"/>
                <a:cs typeface="Tahoma"/>
              </a:rPr>
              <a:t>оформления </a:t>
            </a:r>
            <a:r>
              <a:rPr sz="1150" spc="15" dirty="0">
                <a:latin typeface="Tahoma"/>
                <a:cs typeface="Tahoma"/>
              </a:rPr>
              <a:t>одного </a:t>
            </a:r>
            <a:r>
              <a:rPr sz="1150" spc="-15" dirty="0">
                <a:latin typeface="Tahoma"/>
                <a:cs typeface="Tahoma"/>
              </a:rPr>
              <a:t>или </a:t>
            </a:r>
            <a:r>
              <a:rPr sz="1150" spc="15" dirty="0">
                <a:latin typeface="Tahoma"/>
                <a:cs typeface="Tahoma"/>
              </a:rPr>
              <a:t>нескольких </a:t>
            </a:r>
            <a:r>
              <a:rPr sz="1150" spc="20" dirty="0">
                <a:latin typeface="Tahoma"/>
                <a:cs typeface="Tahoma"/>
              </a:rPr>
              <a:t>транспортных </a:t>
            </a:r>
            <a:r>
              <a:rPr sz="1150" spc="15" dirty="0">
                <a:latin typeface="Tahoma"/>
                <a:cs typeface="Tahoma"/>
              </a:rPr>
              <a:t>сертификатов </a:t>
            </a:r>
            <a:r>
              <a:rPr sz="1150" spc="-30" dirty="0">
                <a:latin typeface="Tahoma"/>
                <a:cs typeface="Tahoma"/>
              </a:rPr>
              <a:t>на  </a:t>
            </a:r>
            <a:r>
              <a:rPr sz="1150" spc="-5" dirty="0">
                <a:latin typeface="Tahoma"/>
                <a:cs typeface="Tahoma"/>
              </a:rPr>
              <a:t>части </a:t>
            </a:r>
            <a:r>
              <a:rPr sz="1150" dirty="0">
                <a:latin typeface="Tahoma"/>
                <a:cs typeface="Tahoma"/>
              </a:rPr>
              <a:t>этой </a:t>
            </a:r>
            <a:r>
              <a:rPr sz="1150" spc="10" dirty="0">
                <a:latin typeface="Tahoma"/>
                <a:cs typeface="Tahoma"/>
              </a:rPr>
              <a:t>производственной</a:t>
            </a:r>
            <a:r>
              <a:rPr sz="1150" spc="65" dirty="0">
                <a:latin typeface="Tahoma"/>
                <a:cs typeface="Tahoma"/>
              </a:rPr>
              <a:t> </a:t>
            </a:r>
            <a:r>
              <a:rPr sz="1150" spc="-5" dirty="0">
                <a:latin typeface="Tahoma"/>
                <a:cs typeface="Tahoma"/>
              </a:rPr>
              <a:t>партии.</a:t>
            </a:r>
            <a:endParaRPr sz="1150">
              <a:latin typeface="Tahoma"/>
              <a:cs typeface="Tahoma"/>
            </a:endParaRPr>
          </a:p>
          <a:p>
            <a:pPr marL="349250" marR="231140" indent="-335280">
              <a:lnSpc>
                <a:spcPct val="125400"/>
              </a:lnSpc>
              <a:spcBef>
                <a:spcPts val="595"/>
              </a:spcBef>
              <a:tabLst>
                <a:tab pos="356870" algn="l"/>
              </a:tabLst>
            </a:pPr>
            <a:r>
              <a:rPr sz="1150" i="1" spc="-5" dirty="0">
                <a:latin typeface="Tahoma"/>
                <a:cs typeface="Tahoma"/>
              </a:rPr>
              <a:t>S		</a:t>
            </a:r>
            <a:r>
              <a:rPr sz="1150" spc="-15" dirty="0">
                <a:latin typeface="Tahoma"/>
                <a:cs typeface="Tahoma"/>
              </a:rPr>
              <a:t>При </a:t>
            </a:r>
            <a:r>
              <a:rPr sz="1150" spc="10" dirty="0">
                <a:latin typeface="Tahoma"/>
                <a:cs typeface="Tahoma"/>
              </a:rPr>
              <a:t>реализации </a:t>
            </a:r>
            <a:r>
              <a:rPr sz="1150" spc="5" dirty="0">
                <a:latin typeface="Tahoma"/>
                <a:cs typeface="Tahoma"/>
              </a:rPr>
              <a:t>этой </a:t>
            </a:r>
            <a:r>
              <a:rPr sz="1150" spc="10" dirty="0">
                <a:latin typeface="Tahoma"/>
                <a:cs typeface="Tahoma"/>
              </a:rPr>
              <a:t>функции есть </a:t>
            </a:r>
            <a:r>
              <a:rPr sz="1150" spc="15" dirty="0">
                <a:latin typeface="Tahoma"/>
                <a:cs typeface="Tahoma"/>
              </a:rPr>
              <a:t>возможность установить </a:t>
            </a:r>
            <a:r>
              <a:rPr sz="1150" spc="5" dirty="0">
                <a:latin typeface="Tahoma"/>
                <a:cs typeface="Tahoma"/>
              </a:rPr>
              <a:t>«связь» </a:t>
            </a:r>
            <a:r>
              <a:rPr sz="1150" spc="10" dirty="0">
                <a:latin typeface="Tahoma"/>
                <a:cs typeface="Tahoma"/>
              </a:rPr>
              <a:t>производственной </a:t>
            </a:r>
            <a:r>
              <a:rPr sz="1150" dirty="0">
                <a:latin typeface="Tahoma"/>
                <a:cs typeface="Tahoma"/>
              </a:rPr>
              <a:t>партии </a:t>
            </a:r>
            <a:r>
              <a:rPr sz="1150" spc="-5" dirty="0">
                <a:latin typeface="Tahoma"/>
                <a:cs typeface="Tahoma"/>
              </a:rPr>
              <a:t>с </a:t>
            </a:r>
            <a:r>
              <a:rPr sz="1150" spc="10" dirty="0">
                <a:latin typeface="Tahoma"/>
                <a:cs typeface="Tahoma"/>
              </a:rPr>
              <a:t>сырьем,  использованным </a:t>
            </a:r>
            <a:r>
              <a:rPr sz="1150" spc="-5" dirty="0">
                <a:latin typeface="Tahoma"/>
                <a:cs typeface="Tahoma"/>
              </a:rPr>
              <a:t>для </a:t>
            </a:r>
            <a:r>
              <a:rPr sz="1150" spc="5" dirty="0">
                <a:latin typeface="Tahoma"/>
                <a:cs typeface="Tahoma"/>
              </a:rPr>
              <a:t>ее </a:t>
            </a:r>
            <a:r>
              <a:rPr sz="1150" spc="10" dirty="0">
                <a:latin typeface="Tahoma"/>
                <a:cs typeface="Tahoma"/>
              </a:rPr>
              <a:t>производства, </a:t>
            </a:r>
            <a:r>
              <a:rPr sz="1150" spc="-10" dirty="0">
                <a:latin typeface="Tahoma"/>
                <a:cs typeface="Tahoma"/>
              </a:rPr>
              <a:t>но </a:t>
            </a:r>
            <a:r>
              <a:rPr sz="1150" spc="15" dirty="0">
                <a:latin typeface="Tahoma"/>
                <a:cs typeface="Tahoma"/>
              </a:rPr>
              <a:t>сразу </a:t>
            </a:r>
            <a:r>
              <a:rPr sz="1150" spc="-15" dirty="0">
                <a:latin typeface="Tahoma"/>
                <a:cs typeface="Tahoma"/>
              </a:rPr>
              <a:t>не </a:t>
            </a:r>
            <a:r>
              <a:rPr sz="1150" spc="15" dirty="0">
                <a:latin typeface="Tahoma"/>
                <a:cs typeface="Tahoma"/>
              </a:rPr>
              <a:t>указывать </a:t>
            </a:r>
            <a:r>
              <a:rPr sz="1150" spc="10" dirty="0">
                <a:latin typeface="Tahoma"/>
                <a:cs typeface="Tahoma"/>
              </a:rPr>
              <a:t>использованный </a:t>
            </a:r>
            <a:r>
              <a:rPr sz="1150" spc="5" dirty="0">
                <a:latin typeface="Tahoma"/>
                <a:cs typeface="Tahoma"/>
              </a:rPr>
              <a:t>объем сырья. </a:t>
            </a:r>
            <a:r>
              <a:rPr sz="1150" spc="-10" dirty="0">
                <a:latin typeface="Tahoma"/>
                <a:cs typeface="Tahoma"/>
              </a:rPr>
              <a:t>Его </a:t>
            </a:r>
            <a:r>
              <a:rPr sz="1150" spc="10" dirty="0">
                <a:latin typeface="Tahoma"/>
                <a:cs typeface="Tahoma"/>
              </a:rPr>
              <a:t>можно </a:t>
            </a:r>
            <a:r>
              <a:rPr sz="1150" spc="-5" dirty="0">
                <a:latin typeface="Tahoma"/>
                <a:cs typeface="Tahoma"/>
              </a:rPr>
              <a:t>и </a:t>
            </a:r>
            <a:r>
              <a:rPr sz="1150" spc="5" dirty="0">
                <a:latin typeface="Tahoma"/>
                <a:cs typeface="Tahoma"/>
              </a:rPr>
              <a:t>нужно  </a:t>
            </a:r>
            <a:r>
              <a:rPr sz="1150" spc="15" dirty="0">
                <a:latin typeface="Tahoma"/>
                <a:cs typeface="Tahoma"/>
              </a:rPr>
              <a:t>будет </a:t>
            </a:r>
            <a:r>
              <a:rPr sz="1150" spc="20" dirty="0">
                <a:latin typeface="Tahoma"/>
                <a:cs typeface="Tahoma"/>
              </a:rPr>
              <a:t>указать </a:t>
            </a:r>
            <a:r>
              <a:rPr sz="1150" spc="5" dirty="0">
                <a:latin typeface="Tahoma"/>
                <a:cs typeface="Tahoma"/>
              </a:rPr>
              <a:t>после </a:t>
            </a:r>
            <a:r>
              <a:rPr sz="1150" spc="10" dirty="0">
                <a:latin typeface="Tahoma"/>
                <a:cs typeface="Tahoma"/>
              </a:rPr>
              <a:t>завершения производства </a:t>
            </a:r>
            <a:r>
              <a:rPr sz="1150" spc="-5" dirty="0">
                <a:latin typeface="Tahoma"/>
                <a:cs typeface="Tahoma"/>
              </a:rPr>
              <a:t>и </a:t>
            </a:r>
            <a:r>
              <a:rPr sz="1150" spc="15" dirty="0">
                <a:latin typeface="Tahoma"/>
                <a:cs typeface="Tahoma"/>
              </a:rPr>
              <a:t>установления </a:t>
            </a:r>
            <a:r>
              <a:rPr sz="1150" spc="5" dirty="0">
                <a:latin typeface="Tahoma"/>
                <a:cs typeface="Tahoma"/>
              </a:rPr>
              <a:t>объема </a:t>
            </a:r>
            <a:r>
              <a:rPr sz="1150" spc="15" dirty="0">
                <a:latin typeface="Tahoma"/>
                <a:cs typeface="Tahoma"/>
              </a:rPr>
              <a:t>использованного</a:t>
            </a:r>
            <a:r>
              <a:rPr sz="1150" spc="65" dirty="0">
                <a:latin typeface="Tahoma"/>
                <a:cs typeface="Tahoma"/>
              </a:rPr>
              <a:t> </a:t>
            </a:r>
            <a:r>
              <a:rPr sz="1150" dirty="0">
                <a:latin typeface="Tahoma"/>
                <a:cs typeface="Tahoma"/>
              </a:rPr>
              <a:t>сырья.</a:t>
            </a:r>
            <a:endParaRPr sz="1150">
              <a:latin typeface="Tahoma"/>
              <a:cs typeface="Tahoma"/>
            </a:endParaRPr>
          </a:p>
          <a:p>
            <a:pPr marL="349250" marR="614680" indent="-335280">
              <a:lnSpc>
                <a:spcPct val="125000"/>
              </a:lnSpc>
              <a:spcBef>
                <a:spcPts val="605"/>
              </a:spcBef>
              <a:tabLst>
                <a:tab pos="356870" algn="l"/>
              </a:tabLst>
            </a:pPr>
            <a:r>
              <a:rPr sz="1150" i="1" spc="-5" dirty="0">
                <a:latin typeface="Tahoma"/>
                <a:cs typeface="Tahoma"/>
              </a:rPr>
              <a:t>S		</a:t>
            </a:r>
            <a:r>
              <a:rPr sz="1150" spc="5" dirty="0">
                <a:latin typeface="Tahoma"/>
                <a:cs typeface="Tahoma"/>
              </a:rPr>
              <a:t>Пополняться </a:t>
            </a:r>
            <a:r>
              <a:rPr sz="1150" spc="-25" dirty="0">
                <a:latin typeface="Tahoma"/>
                <a:cs typeface="Tahoma"/>
              </a:rPr>
              <a:t>вся </a:t>
            </a:r>
            <a:r>
              <a:rPr sz="1150" spc="10" dirty="0">
                <a:latin typeface="Tahoma"/>
                <a:cs typeface="Tahoma"/>
              </a:rPr>
              <a:t>указанная </a:t>
            </a:r>
            <a:r>
              <a:rPr sz="1150" spc="5" dirty="0">
                <a:latin typeface="Tahoma"/>
                <a:cs typeface="Tahoma"/>
              </a:rPr>
              <a:t>информация </a:t>
            </a:r>
            <a:r>
              <a:rPr sz="1150" spc="10" dirty="0">
                <a:latin typeface="Tahoma"/>
                <a:cs typeface="Tahoma"/>
              </a:rPr>
              <a:t>может </a:t>
            </a:r>
            <a:r>
              <a:rPr sz="1150" dirty="0">
                <a:latin typeface="Tahoma"/>
                <a:cs typeface="Tahoma"/>
              </a:rPr>
              <a:t>до </a:t>
            </a:r>
            <a:r>
              <a:rPr sz="1150" spc="20" dirty="0">
                <a:latin typeface="Tahoma"/>
                <a:cs typeface="Tahoma"/>
              </a:rPr>
              <a:t>тех </a:t>
            </a:r>
            <a:r>
              <a:rPr sz="1150" spc="-10" dirty="0">
                <a:latin typeface="Tahoma"/>
                <a:cs typeface="Tahoma"/>
              </a:rPr>
              <a:t>пор, пока </a:t>
            </a:r>
            <a:r>
              <a:rPr sz="1150" spc="10" dirty="0">
                <a:latin typeface="Tahoma"/>
                <a:cs typeface="Tahoma"/>
              </a:rPr>
              <a:t>производство данной </a:t>
            </a:r>
            <a:r>
              <a:rPr sz="1150" dirty="0">
                <a:latin typeface="Tahoma"/>
                <a:cs typeface="Tahoma"/>
              </a:rPr>
              <a:t>партии </a:t>
            </a:r>
            <a:r>
              <a:rPr sz="1150" spc="-15" dirty="0">
                <a:latin typeface="Tahoma"/>
                <a:cs typeface="Tahoma"/>
              </a:rPr>
              <a:t>не </a:t>
            </a:r>
            <a:r>
              <a:rPr sz="1150" spc="10" dirty="0">
                <a:latin typeface="Tahoma"/>
                <a:cs typeface="Tahoma"/>
              </a:rPr>
              <a:t>будет  завершено. </a:t>
            </a:r>
            <a:r>
              <a:rPr sz="1150" dirty="0">
                <a:latin typeface="Tahoma"/>
                <a:cs typeface="Tahoma"/>
              </a:rPr>
              <a:t>После </a:t>
            </a:r>
            <a:r>
              <a:rPr sz="1150" spc="10" dirty="0">
                <a:latin typeface="Tahoma"/>
                <a:cs typeface="Tahoma"/>
              </a:rPr>
              <a:t>завершения производства </a:t>
            </a:r>
            <a:r>
              <a:rPr sz="1150" spc="20" dirty="0">
                <a:latin typeface="Tahoma"/>
                <a:cs typeface="Tahoma"/>
              </a:rPr>
              <a:t>сертифицирующее </a:t>
            </a:r>
            <a:r>
              <a:rPr sz="1150" spc="15" dirty="0">
                <a:latin typeface="Tahoma"/>
                <a:cs typeface="Tahoma"/>
              </a:rPr>
              <a:t>лицо </a:t>
            </a:r>
            <a:r>
              <a:rPr sz="1150" spc="20" dirty="0">
                <a:latin typeface="Tahoma"/>
                <a:cs typeface="Tahoma"/>
              </a:rPr>
              <a:t>должно </a:t>
            </a:r>
            <a:r>
              <a:rPr sz="1150" spc="10" dirty="0">
                <a:latin typeface="Tahoma"/>
                <a:cs typeface="Tahoma"/>
              </a:rPr>
              <a:t>указать, </a:t>
            </a:r>
            <a:r>
              <a:rPr sz="1150" dirty="0">
                <a:latin typeface="Tahoma"/>
                <a:cs typeface="Tahoma"/>
              </a:rPr>
              <a:t>что </a:t>
            </a:r>
            <a:r>
              <a:rPr sz="1150" spc="10" dirty="0">
                <a:latin typeface="Tahoma"/>
                <a:cs typeface="Tahoma"/>
              </a:rPr>
              <a:t>производство </a:t>
            </a:r>
            <a:r>
              <a:rPr sz="1150" spc="-5" dirty="0">
                <a:latin typeface="Tahoma"/>
                <a:cs typeface="Tahoma"/>
              </a:rPr>
              <a:t>и  </a:t>
            </a:r>
            <a:r>
              <a:rPr sz="1150" spc="20" dirty="0">
                <a:latin typeface="Tahoma"/>
                <a:cs typeface="Tahoma"/>
              </a:rPr>
              <a:t>оформление </a:t>
            </a:r>
            <a:r>
              <a:rPr sz="1150" spc="10" dirty="0">
                <a:latin typeface="Tahoma"/>
                <a:cs typeface="Tahoma"/>
              </a:rPr>
              <a:t>производственной </a:t>
            </a:r>
            <a:r>
              <a:rPr sz="1150" dirty="0">
                <a:latin typeface="Tahoma"/>
                <a:cs typeface="Tahoma"/>
              </a:rPr>
              <a:t>партии</a:t>
            </a:r>
            <a:r>
              <a:rPr sz="1150" spc="5" dirty="0">
                <a:latin typeface="Tahoma"/>
                <a:cs typeface="Tahoma"/>
              </a:rPr>
              <a:t> </a:t>
            </a:r>
            <a:r>
              <a:rPr sz="1150" spc="10" dirty="0">
                <a:latin typeface="Tahoma"/>
                <a:cs typeface="Tahoma"/>
              </a:rPr>
              <a:t>завершено.</a:t>
            </a:r>
            <a:endParaRPr sz="115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65" dirty="0"/>
              <a:t>ФГБУ</a:t>
            </a:r>
            <a:r>
              <a:rPr spc="-50" dirty="0"/>
              <a:t> </a:t>
            </a:r>
            <a:r>
              <a:rPr spc="10" dirty="0"/>
              <a:t>«ВНИИЗЖ»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1169" y="31750"/>
            <a:ext cx="5070475" cy="100838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 indent="1270">
              <a:lnSpc>
                <a:spcPts val="3840"/>
              </a:lnSpc>
              <a:spcBef>
                <a:spcPts val="275"/>
              </a:spcBef>
            </a:pPr>
            <a:r>
              <a:rPr spc="-105" dirty="0"/>
              <a:t>Цели </a:t>
            </a:r>
            <a:r>
              <a:rPr spc="-60" dirty="0"/>
              <a:t>создания системы  </a:t>
            </a:r>
            <a:r>
              <a:rPr spc="-75" dirty="0"/>
              <a:t>Меркурий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4170" y="1487170"/>
            <a:ext cx="8402955" cy="4893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3535" algn="l"/>
              </a:tabLst>
            </a:pPr>
            <a:r>
              <a:rPr sz="1150" i="1" spc="-5" dirty="0">
                <a:latin typeface="Tahoma"/>
                <a:cs typeface="Tahoma"/>
              </a:rPr>
              <a:t>S	</a:t>
            </a:r>
            <a:r>
              <a:rPr sz="1150" b="1" spc="20" dirty="0">
                <a:latin typeface="Tahoma"/>
                <a:cs typeface="Tahoma"/>
              </a:rPr>
              <a:t>ФГИС </a:t>
            </a:r>
            <a:r>
              <a:rPr sz="1150" b="1" spc="10" dirty="0">
                <a:latin typeface="Tahoma"/>
                <a:cs typeface="Tahoma"/>
              </a:rPr>
              <a:t>«Меркурий» </a:t>
            </a:r>
            <a:r>
              <a:rPr sz="1150" spc="-5" dirty="0">
                <a:latin typeface="Tahoma"/>
                <a:cs typeface="Tahoma"/>
              </a:rPr>
              <a:t>- </a:t>
            </a:r>
            <a:r>
              <a:rPr sz="1150" spc="5" dirty="0">
                <a:latin typeface="Tahoma"/>
                <a:cs typeface="Tahoma"/>
              </a:rPr>
              <a:t>одна </a:t>
            </a:r>
            <a:r>
              <a:rPr sz="1150" spc="-10" dirty="0">
                <a:latin typeface="Tahoma"/>
                <a:cs typeface="Tahoma"/>
              </a:rPr>
              <a:t>из </a:t>
            </a:r>
            <a:r>
              <a:rPr sz="1150" spc="15" dirty="0">
                <a:latin typeface="Tahoma"/>
                <a:cs typeface="Tahoma"/>
              </a:rPr>
              <a:t>основных </a:t>
            </a:r>
            <a:r>
              <a:rPr sz="1150" spc="20" dirty="0">
                <a:latin typeface="Tahoma"/>
                <a:cs typeface="Tahoma"/>
              </a:rPr>
              <a:t>специализированных информационных </a:t>
            </a:r>
            <a:r>
              <a:rPr sz="1150" spc="5" dirty="0">
                <a:latin typeface="Tahoma"/>
                <a:cs typeface="Tahoma"/>
              </a:rPr>
              <a:t>систем, </a:t>
            </a:r>
            <a:r>
              <a:rPr sz="1150" spc="-10" dirty="0">
                <a:latin typeface="Tahoma"/>
                <a:cs typeface="Tahoma"/>
              </a:rPr>
              <a:t>из </a:t>
            </a:r>
            <a:r>
              <a:rPr sz="1150" spc="10" dirty="0">
                <a:latin typeface="Tahoma"/>
                <a:cs typeface="Tahoma"/>
              </a:rPr>
              <a:t>которых</a:t>
            </a:r>
            <a:r>
              <a:rPr sz="1150" spc="55" dirty="0">
                <a:latin typeface="Tahoma"/>
                <a:cs typeface="Tahoma"/>
              </a:rPr>
              <a:t> </a:t>
            </a:r>
            <a:r>
              <a:rPr sz="1150" spc="15" dirty="0">
                <a:latin typeface="Tahoma"/>
                <a:cs typeface="Tahoma"/>
              </a:rPr>
              <a:t>состоит</a:t>
            </a:r>
            <a:endParaRPr sz="1150">
              <a:latin typeface="Tahoma"/>
              <a:cs typeface="Tahoma"/>
            </a:endParaRPr>
          </a:p>
          <a:p>
            <a:pPr marL="350520" marR="173355">
              <a:lnSpc>
                <a:spcPts val="1460"/>
              </a:lnSpc>
              <a:spcBef>
                <a:spcPts val="40"/>
              </a:spcBef>
            </a:pPr>
            <a:r>
              <a:rPr sz="1150" spc="10" dirty="0">
                <a:latin typeface="Tahoma"/>
                <a:cs typeface="Tahoma"/>
              </a:rPr>
              <a:t>«Государственная информационная система </a:t>
            </a:r>
            <a:r>
              <a:rPr sz="1150" spc="-5" dirty="0">
                <a:latin typeface="Tahoma"/>
                <a:cs typeface="Tahoma"/>
              </a:rPr>
              <a:t>в </a:t>
            </a:r>
            <a:r>
              <a:rPr sz="1150" spc="15" dirty="0">
                <a:latin typeface="Tahoma"/>
                <a:cs typeface="Tahoma"/>
              </a:rPr>
              <a:t>сфере </a:t>
            </a:r>
            <a:r>
              <a:rPr sz="1150" spc="10" dirty="0">
                <a:latin typeface="Tahoma"/>
                <a:cs typeface="Tahoma"/>
              </a:rPr>
              <a:t>ветеринарии» </a:t>
            </a:r>
            <a:r>
              <a:rPr sz="1150" b="1" spc="10" dirty="0">
                <a:latin typeface="Tahoma"/>
                <a:cs typeface="Tahoma"/>
              </a:rPr>
              <a:t>Ветис</a:t>
            </a:r>
            <a:r>
              <a:rPr sz="1150" spc="10" dirty="0">
                <a:latin typeface="Tahoma"/>
                <a:cs typeface="Tahoma"/>
              </a:rPr>
              <a:t>, </a:t>
            </a:r>
            <a:r>
              <a:rPr sz="1150" dirty="0">
                <a:latin typeface="Tahoma"/>
                <a:cs typeface="Tahoma"/>
              </a:rPr>
              <a:t>над </a:t>
            </a:r>
            <a:r>
              <a:rPr sz="1150" spc="10" dirty="0">
                <a:latin typeface="Tahoma"/>
                <a:cs typeface="Tahoma"/>
              </a:rPr>
              <a:t>созданием </a:t>
            </a:r>
            <a:r>
              <a:rPr sz="1150" spc="5" dirty="0">
                <a:latin typeface="Tahoma"/>
                <a:cs typeface="Tahoma"/>
              </a:rPr>
              <a:t>которой </a:t>
            </a:r>
            <a:r>
              <a:rPr sz="1150" spc="-5" dirty="0">
                <a:latin typeface="Tahoma"/>
                <a:cs typeface="Tahoma"/>
              </a:rPr>
              <a:t>с </a:t>
            </a:r>
            <a:r>
              <a:rPr sz="1150" dirty="0">
                <a:latin typeface="Tahoma"/>
                <a:cs typeface="Tahoma"/>
              </a:rPr>
              <a:t>2005 </a:t>
            </a:r>
            <a:r>
              <a:rPr sz="1150" spc="-10" dirty="0">
                <a:latin typeface="Tahoma"/>
                <a:cs typeface="Tahoma"/>
              </a:rPr>
              <a:t>года  </a:t>
            </a:r>
            <a:r>
              <a:rPr sz="1150" spc="10" dirty="0">
                <a:latin typeface="Tahoma"/>
                <a:cs typeface="Tahoma"/>
              </a:rPr>
              <a:t>работает</a:t>
            </a:r>
            <a:r>
              <a:rPr sz="1150" spc="125" dirty="0">
                <a:latin typeface="Tahoma"/>
                <a:cs typeface="Tahoma"/>
              </a:rPr>
              <a:t> </a:t>
            </a:r>
            <a:r>
              <a:rPr sz="1150" spc="10" dirty="0">
                <a:latin typeface="Tahoma"/>
                <a:cs typeface="Tahoma"/>
              </a:rPr>
              <a:t>Россельхознадзор.</a:t>
            </a:r>
            <a:endParaRPr sz="1150">
              <a:latin typeface="Tahoma"/>
              <a:cs typeface="Tahoma"/>
            </a:endParaRPr>
          </a:p>
          <a:p>
            <a:pPr marL="350520" marR="193675" indent="-337820">
              <a:lnSpc>
                <a:spcPct val="104299"/>
              </a:lnSpc>
              <a:spcBef>
                <a:spcPts val="520"/>
              </a:spcBef>
              <a:tabLst>
                <a:tab pos="347345" algn="l"/>
              </a:tabLst>
            </a:pPr>
            <a:r>
              <a:rPr sz="1150" i="1" spc="-5" dirty="0">
                <a:latin typeface="Tahoma"/>
                <a:cs typeface="Tahoma"/>
              </a:rPr>
              <a:t>S	</a:t>
            </a:r>
            <a:r>
              <a:rPr sz="1150" spc="5" dirty="0">
                <a:latin typeface="Tahoma"/>
                <a:cs typeface="Tahoma"/>
              </a:rPr>
              <a:t>Система </a:t>
            </a:r>
            <a:r>
              <a:rPr sz="1150" spc="25" dirty="0">
                <a:latin typeface="Tahoma"/>
                <a:cs typeface="Tahoma"/>
              </a:rPr>
              <a:t>«</a:t>
            </a:r>
            <a:r>
              <a:rPr sz="1150" b="1" spc="25" dirty="0">
                <a:latin typeface="Tahoma"/>
                <a:cs typeface="Tahoma"/>
              </a:rPr>
              <a:t>Меркурий</a:t>
            </a:r>
            <a:r>
              <a:rPr sz="1150" spc="25" dirty="0">
                <a:latin typeface="Tahoma"/>
                <a:cs typeface="Tahoma"/>
              </a:rPr>
              <a:t>» </a:t>
            </a:r>
            <a:r>
              <a:rPr sz="1150" spc="15" dirty="0">
                <a:latin typeface="Tahoma"/>
                <a:cs typeface="Tahoma"/>
              </a:rPr>
              <a:t>зарегистрирована </a:t>
            </a:r>
            <a:r>
              <a:rPr sz="1150" spc="-5" dirty="0">
                <a:latin typeface="Tahoma"/>
                <a:cs typeface="Tahoma"/>
              </a:rPr>
              <a:t>в </a:t>
            </a:r>
            <a:r>
              <a:rPr sz="1150" spc="10" dirty="0">
                <a:latin typeface="Tahoma"/>
                <a:cs typeface="Tahoma"/>
              </a:rPr>
              <a:t>качестве федеральной государственной информационной </a:t>
            </a:r>
            <a:r>
              <a:rPr sz="1150" spc="5" dirty="0">
                <a:latin typeface="Tahoma"/>
                <a:cs typeface="Tahoma"/>
              </a:rPr>
              <a:t>системы:  </a:t>
            </a:r>
            <a:r>
              <a:rPr sz="1150" spc="10" dirty="0">
                <a:latin typeface="Tahoma"/>
                <a:cs typeface="Tahoma"/>
              </a:rPr>
              <a:t>паспорт </a:t>
            </a:r>
            <a:r>
              <a:rPr sz="1150" dirty="0">
                <a:latin typeface="Tahoma"/>
                <a:cs typeface="Tahoma"/>
              </a:rPr>
              <a:t>серия </a:t>
            </a:r>
            <a:r>
              <a:rPr sz="1150" dirty="0">
                <a:latin typeface="Arial Narrow"/>
                <a:cs typeface="Arial Narrow"/>
              </a:rPr>
              <a:t>ф </a:t>
            </a:r>
            <a:r>
              <a:rPr sz="1150" spc="85" dirty="0">
                <a:latin typeface="Arial Narrow"/>
                <a:cs typeface="Arial Narrow"/>
              </a:rPr>
              <a:t>С-7711 </a:t>
            </a:r>
            <a:r>
              <a:rPr sz="1150" dirty="0">
                <a:latin typeface="Arial Narrow"/>
                <a:cs typeface="Arial Narrow"/>
              </a:rPr>
              <a:t>, </a:t>
            </a:r>
            <a:r>
              <a:rPr sz="1150" spc="5" dirty="0">
                <a:latin typeface="Tahoma"/>
                <a:cs typeface="Tahoma"/>
              </a:rPr>
              <a:t>номер</a:t>
            </a:r>
            <a:r>
              <a:rPr sz="1150" spc="-110" dirty="0">
                <a:latin typeface="Tahoma"/>
                <a:cs typeface="Tahoma"/>
              </a:rPr>
              <a:t> </a:t>
            </a:r>
            <a:r>
              <a:rPr sz="1150" dirty="0">
                <a:latin typeface="Tahoma"/>
                <a:cs typeface="Tahoma"/>
              </a:rPr>
              <a:t>0183.</a:t>
            </a:r>
            <a:endParaRPr sz="11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  <a:tabLst>
                <a:tab pos="289560" algn="l"/>
              </a:tabLst>
            </a:pPr>
            <a:r>
              <a:rPr sz="1000" b="1" i="1" spc="-5" dirty="0">
                <a:latin typeface="Franklin Gothic Heavy"/>
                <a:cs typeface="Franklin Gothic Heavy"/>
              </a:rPr>
              <a:t>S	</a:t>
            </a:r>
            <a:r>
              <a:rPr sz="1000" spc="35" dirty="0">
                <a:latin typeface="Tahoma"/>
                <a:cs typeface="Tahoma"/>
              </a:rPr>
              <a:t>Доступ </a:t>
            </a:r>
            <a:r>
              <a:rPr sz="1000" spc="-5" dirty="0">
                <a:latin typeface="Tahoma"/>
                <a:cs typeface="Tahoma"/>
              </a:rPr>
              <a:t>и </a:t>
            </a:r>
            <a:r>
              <a:rPr sz="1000" spc="30" dirty="0">
                <a:latin typeface="Tahoma"/>
                <a:cs typeface="Tahoma"/>
              </a:rPr>
              <a:t>работа </a:t>
            </a:r>
            <a:r>
              <a:rPr sz="1000" spc="-5" dirty="0">
                <a:latin typeface="Tahoma"/>
                <a:cs typeface="Tahoma"/>
              </a:rPr>
              <a:t>в </a:t>
            </a:r>
            <a:r>
              <a:rPr sz="1000" b="1" spc="50" dirty="0">
                <a:latin typeface="Tahoma"/>
                <a:cs typeface="Tahoma"/>
              </a:rPr>
              <a:t>ФГИС «Меркурий» </a:t>
            </a:r>
            <a:r>
              <a:rPr sz="1000" spc="40" dirty="0">
                <a:latin typeface="Tahoma"/>
                <a:cs typeface="Tahoma"/>
              </a:rPr>
              <a:t>осуществляется бесплатно </a:t>
            </a:r>
            <a:r>
              <a:rPr sz="1000" spc="20" dirty="0">
                <a:latin typeface="Tahoma"/>
                <a:cs typeface="Tahoma"/>
              </a:rPr>
              <a:t>для </a:t>
            </a:r>
            <a:r>
              <a:rPr sz="1000" spc="25" dirty="0">
                <a:latin typeface="Tahoma"/>
                <a:cs typeface="Tahoma"/>
              </a:rPr>
              <a:t>всех </a:t>
            </a:r>
            <a:r>
              <a:rPr sz="1000" spc="20" dirty="0">
                <a:latin typeface="Tahoma"/>
                <a:cs typeface="Tahoma"/>
              </a:rPr>
              <a:t>групп</a:t>
            </a:r>
            <a:r>
              <a:rPr sz="1000" spc="240" dirty="0">
                <a:latin typeface="Tahoma"/>
                <a:cs typeface="Tahoma"/>
              </a:rPr>
              <a:t> </a:t>
            </a:r>
            <a:r>
              <a:rPr sz="1000" spc="30" dirty="0">
                <a:latin typeface="Tahoma"/>
                <a:cs typeface="Tahoma"/>
              </a:rPr>
              <a:t>пользователей.</a:t>
            </a:r>
            <a:endParaRPr sz="1000">
              <a:latin typeface="Tahoma"/>
              <a:cs typeface="Tahoma"/>
            </a:endParaRPr>
          </a:p>
          <a:p>
            <a:pPr marL="350520" marR="626745" indent="-337820">
              <a:lnSpc>
                <a:spcPct val="109200"/>
              </a:lnSpc>
              <a:spcBef>
                <a:spcPts val="620"/>
              </a:spcBef>
              <a:tabLst>
                <a:tab pos="289560" algn="l"/>
              </a:tabLst>
            </a:pPr>
            <a:r>
              <a:rPr sz="1000" b="1" i="1" spc="-5" dirty="0">
                <a:latin typeface="Franklin Gothic Heavy"/>
                <a:cs typeface="Franklin Gothic Heavy"/>
              </a:rPr>
              <a:t>S	</a:t>
            </a:r>
            <a:r>
              <a:rPr sz="1000" spc="-5" dirty="0">
                <a:latin typeface="Tahoma"/>
                <a:cs typeface="Tahoma"/>
              </a:rPr>
              <a:t>В </a:t>
            </a:r>
            <a:r>
              <a:rPr sz="1000" spc="35" dirty="0">
                <a:latin typeface="Tahoma"/>
                <a:cs typeface="Tahoma"/>
              </a:rPr>
              <a:t>результате интеграции </a:t>
            </a:r>
            <a:r>
              <a:rPr sz="1000" spc="30" dirty="0">
                <a:latin typeface="Tahoma"/>
                <a:cs typeface="Tahoma"/>
              </a:rPr>
              <a:t>системы </a:t>
            </a:r>
            <a:r>
              <a:rPr sz="1000" spc="-5" dirty="0">
                <a:latin typeface="Tahoma"/>
                <a:cs typeface="Tahoma"/>
              </a:rPr>
              <a:t>« </a:t>
            </a:r>
            <a:r>
              <a:rPr sz="1000" b="1" spc="55" dirty="0">
                <a:latin typeface="Tahoma"/>
                <a:cs typeface="Tahoma"/>
              </a:rPr>
              <a:t>Меркурий</a:t>
            </a:r>
            <a:r>
              <a:rPr sz="1000" spc="55" dirty="0">
                <a:latin typeface="Tahoma"/>
                <a:cs typeface="Tahoma"/>
              </a:rPr>
              <a:t>» </a:t>
            </a:r>
            <a:r>
              <a:rPr sz="1000" spc="-5" dirty="0">
                <a:latin typeface="Tahoma"/>
                <a:cs typeface="Tahoma"/>
              </a:rPr>
              <a:t>с </a:t>
            </a:r>
            <a:r>
              <a:rPr sz="1000" spc="45" dirty="0">
                <a:latin typeface="Tahoma"/>
                <a:cs typeface="Tahoma"/>
              </a:rPr>
              <a:t>действующими </a:t>
            </a:r>
            <a:r>
              <a:rPr sz="1000" spc="40" dirty="0">
                <a:latin typeface="Tahoma"/>
                <a:cs typeface="Tahoma"/>
              </a:rPr>
              <a:t>системами </a:t>
            </a:r>
            <a:r>
              <a:rPr sz="1000" spc="55" dirty="0">
                <a:latin typeface="Tahoma"/>
                <a:cs typeface="Tahoma"/>
              </a:rPr>
              <a:t>«</a:t>
            </a:r>
            <a:r>
              <a:rPr sz="1000" b="1" spc="55" dirty="0">
                <a:latin typeface="Tahoma"/>
                <a:cs typeface="Tahoma"/>
              </a:rPr>
              <a:t>Аргус</a:t>
            </a:r>
            <a:r>
              <a:rPr sz="1000" spc="55" dirty="0">
                <a:latin typeface="Tahoma"/>
                <a:cs typeface="Tahoma"/>
              </a:rPr>
              <a:t>» </a:t>
            </a:r>
            <a:r>
              <a:rPr sz="1000" spc="-5" dirty="0">
                <a:latin typeface="Tahoma"/>
                <a:cs typeface="Tahoma"/>
              </a:rPr>
              <a:t>и « </a:t>
            </a:r>
            <a:r>
              <a:rPr sz="1000" b="1" spc="45" dirty="0">
                <a:latin typeface="Tahoma"/>
                <a:cs typeface="Tahoma"/>
              </a:rPr>
              <a:t>Веста</a:t>
            </a:r>
            <a:r>
              <a:rPr sz="1000" spc="45" dirty="0">
                <a:latin typeface="Tahoma"/>
                <a:cs typeface="Tahoma"/>
              </a:rPr>
              <a:t>» </a:t>
            </a:r>
            <a:r>
              <a:rPr sz="1000" spc="30" dirty="0">
                <a:latin typeface="Tahoma"/>
                <a:cs typeface="Tahoma"/>
              </a:rPr>
              <a:t>создается </a:t>
            </a:r>
            <a:r>
              <a:rPr sz="1000" spc="25" dirty="0">
                <a:latin typeface="Tahoma"/>
                <a:cs typeface="Tahoma"/>
              </a:rPr>
              <a:t>единая  </a:t>
            </a:r>
            <a:r>
              <a:rPr sz="1000" spc="45" dirty="0">
                <a:latin typeface="Tahoma"/>
                <a:cs typeface="Tahoma"/>
              </a:rPr>
              <a:t>информационная </a:t>
            </a:r>
            <a:r>
              <a:rPr sz="1000" spc="25" dirty="0">
                <a:latin typeface="Tahoma"/>
                <a:cs typeface="Tahoma"/>
              </a:rPr>
              <a:t>среда </a:t>
            </a:r>
            <a:r>
              <a:rPr sz="1000" spc="-5" dirty="0">
                <a:latin typeface="Tahoma"/>
                <a:cs typeface="Tahoma"/>
              </a:rPr>
              <a:t>в </a:t>
            </a:r>
            <a:r>
              <a:rPr sz="1000" spc="30" dirty="0">
                <a:latin typeface="Tahoma"/>
                <a:cs typeface="Tahoma"/>
              </a:rPr>
              <a:t>области </a:t>
            </a:r>
            <a:r>
              <a:rPr sz="1000" spc="35" dirty="0">
                <a:latin typeface="Tahoma"/>
                <a:cs typeface="Tahoma"/>
              </a:rPr>
              <a:t>ветеринарии </a:t>
            </a:r>
            <a:r>
              <a:rPr sz="1000" spc="-5" dirty="0">
                <a:latin typeface="Tahoma"/>
                <a:cs typeface="Tahoma"/>
              </a:rPr>
              <a:t>и </a:t>
            </a:r>
            <a:r>
              <a:rPr sz="1000" spc="35" dirty="0">
                <a:latin typeface="Tahoma"/>
                <a:cs typeface="Tahoma"/>
              </a:rPr>
              <a:t>обеспечения </a:t>
            </a:r>
            <a:r>
              <a:rPr sz="1000" spc="30" dirty="0">
                <a:latin typeface="Tahoma"/>
                <a:cs typeface="Tahoma"/>
              </a:rPr>
              <a:t>пищевой</a:t>
            </a:r>
            <a:r>
              <a:rPr sz="1000" spc="370" dirty="0">
                <a:latin typeface="Tahoma"/>
                <a:cs typeface="Tahoma"/>
              </a:rPr>
              <a:t> </a:t>
            </a:r>
            <a:r>
              <a:rPr sz="1000" spc="35" dirty="0">
                <a:latin typeface="Tahoma"/>
                <a:cs typeface="Tahoma"/>
              </a:rPr>
              <a:t>безопасности.</a:t>
            </a:r>
            <a:endParaRPr sz="10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343535" algn="l"/>
              </a:tabLst>
            </a:pPr>
            <a:r>
              <a:rPr sz="1000" b="1" i="1" spc="-5" dirty="0">
                <a:latin typeface="Franklin Gothic Heavy"/>
                <a:cs typeface="Franklin Gothic Heavy"/>
              </a:rPr>
              <a:t>S	</a:t>
            </a:r>
            <a:r>
              <a:rPr sz="1000" b="1" spc="40" dirty="0">
                <a:latin typeface="Tahoma"/>
                <a:cs typeface="Tahoma"/>
              </a:rPr>
              <a:t>Задачи</a:t>
            </a:r>
            <a:r>
              <a:rPr sz="1000" b="1" spc="145" dirty="0">
                <a:latin typeface="Tahoma"/>
                <a:cs typeface="Tahoma"/>
              </a:rPr>
              <a:t> </a:t>
            </a:r>
            <a:r>
              <a:rPr sz="1000" b="1" spc="35" dirty="0">
                <a:latin typeface="Tahoma"/>
                <a:cs typeface="Tahoma"/>
              </a:rPr>
              <a:t>системы:</a:t>
            </a:r>
            <a:endParaRPr sz="1000">
              <a:latin typeface="Tahoma"/>
              <a:cs typeface="Tahoma"/>
            </a:endParaRPr>
          </a:p>
          <a:p>
            <a:pPr marL="731520" marR="10795" indent="-341630">
              <a:lnSpc>
                <a:spcPct val="134200"/>
              </a:lnSpc>
              <a:spcBef>
                <a:spcPts val="1010"/>
              </a:spcBef>
              <a:buChar char="&gt;"/>
              <a:tabLst>
                <a:tab pos="725170" algn="l"/>
                <a:tab pos="725805" algn="l"/>
              </a:tabLst>
            </a:pPr>
            <a:r>
              <a:rPr sz="1000" spc="45" dirty="0">
                <a:latin typeface="Tahoma"/>
                <a:cs typeface="Tahoma"/>
              </a:rPr>
              <a:t>Сокращение </a:t>
            </a:r>
            <a:r>
              <a:rPr sz="1000" spc="30" dirty="0">
                <a:latin typeface="Tahoma"/>
                <a:cs typeface="Tahoma"/>
              </a:rPr>
              <a:t>времени </a:t>
            </a:r>
            <a:r>
              <a:rPr sz="1000" dirty="0">
                <a:latin typeface="Tahoma"/>
                <a:cs typeface="Tahoma"/>
              </a:rPr>
              <a:t>на </a:t>
            </a:r>
            <a:r>
              <a:rPr sz="1000" spc="45" dirty="0">
                <a:latin typeface="Tahoma"/>
                <a:cs typeface="Tahoma"/>
              </a:rPr>
              <a:t>оформление </a:t>
            </a:r>
            <a:r>
              <a:rPr sz="1000" spc="40" dirty="0">
                <a:latin typeface="Tahoma"/>
                <a:cs typeface="Tahoma"/>
              </a:rPr>
              <a:t>ветеринарной </a:t>
            </a:r>
            <a:r>
              <a:rPr sz="1000" spc="45" dirty="0">
                <a:latin typeface="Tahoma"/>
                <a:cs typeface="Tahoma"/>
              </a:rPr>
              <a:t>сопроводительной </a:t>
            </a:r>
            <a:r>
              <a:rPr sz="1000" spc="40" dirty="0">
                <a:latin typeface="Tahoma"/>
                <a:cs typeface="Tahoma"/>
              </a:rPr>
              <a:t>документации </a:t>
            </a:r>
            <a:r>
              <a:rPr sz="1000" spc="5" dirty="0">
                <a:latin typeface="Tahoma"/>
                <a:cs typeface="Tahoma"/>
              </a:rPr>
              <a:t>за </a:t>
            </a:r>
            <a:r>
              <a:rPr sz="1000" spc="30" dirty="0">
                <a:latin typeface="Tahoma"/>
                <a:cs typeface="Tahoma"/>
              </a:rPr>
              <a:t>счёт </a:t>
            </a:r>
            <a:r>
              <a:rPr sz="1000" spc="40" dirty="0">
                <a:latin typeface="Tahoma"/>
                <a:cs typeface="Tahoma"/>
              </a:rPr>
              <a:t>автоматизации данного  </a:t>
            </a:r>
            <a:r>
              <a:rPr sz="1000" spc="35" dirty="0">
                <a:latin typeface="Tahoma"/>
                <a:cs typeface="Tahoma"/>
              </a:rPr>
              <a:t>процесса.</a:t>
            </a:r>
            <a:endParaRPr sz="1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Tahoma"/>
              <a:buChar char="&gt;"/>
            </a:pPr>
            <a:endParaRPr sz="1250">
              <a:latin typeface="Tahoma"/>
              <a:cs typeface="Tahoma"/>
            </a:endParaRPr>
          </a:p>
          <a:p>
            <a:pPr marL="725805" indent="-335915">
              <a:lnSpc>
                <a:spcPct val="100000"/>
              </a:lnSpc>
              <a:buChar char="&gt;"/>
              <a:tabLst>
                <a:tab pos="725170" algn="l"/>
                <a:tab pos="725805" algn="l"/>
              </a:tabLst>
            </a:pPr>
            <a:r>
              <a:rPr sz="1000" spc="45" dirty="0">
                <a:latin typeface="Tahoma"/>
                <a:cs typeface="Tahoma"/>
              </a:rPr>
              <a:t>Автоматический </a:t>
            </a:r>
            <a:r>
              <a:rPr sz="1000" spc="40" dirty="0">
                <a:latin typeface="Tahoma"/>
                <a:cs typeface="Tahoma"/>
              </a:rPr>
              <a:t>учёт поступившего </a:t>
            </a:r>
            <a:r>
              <a:rPr sz="1000" spc="-5" dirty="0">
                <a:latin typeface="Tahoma"/>
                <a:cs typeface="Tahoma"/>
              </a:rPr>
              <a:t>и </a:t>
            </a:r>
            <a:r>
              <a:rPr sz="1000" spc="50" dirty="0">
                <a:latin typeface="Tahoma"/>
                <a:cs typeface="Tahoma"/>
              </a:rPr>
              <a:t>убывшего </a:t>
            </a:r>
            <a:r>
              <a:rPr sz="1000" spc="35" dirty="0">
                <a:latin typeface="Tahoma"/>
                <a:cs typeface="Tahoma"/>
              </a:rPr>
              <a:t>объёма продукции </a:t>
            </a:r>
            <a:r>
              <a:rPr sz="1000" dirty="0">
                <a:latin typeface="Tahoma"/>
                <a:cs typeface="Tahoma"/>
              </a:rPr>
              <a:t>на</a:t>
            </a:r>
            <a:r>
              <a:rPr sz="1000" spc="114" dirty="0">
                <a:latin typeface="Tahoma"/>
                <a:cs typeface="Tahoma"/>
              </a:rPr>
              <a:t> </a:t>
            </a:r>
            <a:r>
              <a:rPr sz="1000" spc="35" dirty="0">
                <a:latin typeface="Tahoma"/>
                <a:cs typeface="Tahoma"/>
              </a:rPr>
              <a:t>предприятии.</a:t>
            </a:r>
            <a:endParaRPr sz="1000">
              <a:latin typeface="Tahoma"/>
              <a:cs typeface="Tahoma"/>
            </a:endParaRPr>
          </a:p>
          <a:p>
            <a:pPr>
              <a:lnSpc>
                <a:spcPct val="100000"/>
              </a:lnSpc>
              <a:buFont typeface="Tahoma"/>
              <a:buChar char="&gt;"/>
            </a:pPr>
            <a:endParaRPr sz="1000">
              <a:latin typeface="Tahoma"/>
              <a:cs typeface="Tahoma"/>
            </a:endParaRPr>
          </a:p>
          <a:p>
            <a:pPr marL="722630" marR="735965" indent="-332740">
              <a:lnSpc>
                <a:spcPct val="131700"/>
              </a:lnSpc>
              <a:buChar char="&gt;"/>
              <a:tabLst>
                <a:tab pos="725170" algn="l"/>
                <a:tab pos="725805" algn="l"/>
              </a:tabLst>
            </a:pPr>
            <a:r>
              <a:rPr sz="1000" spc="45" dirty="0">
                <a:latin typeface="Tahoma"/>
                <a:cs typeface="Tahoma"/>
              </a:rPr>
              <a:t>Возможность </a:t>
            </a:r>
            <a:r>
              <a:rPr sz="1000" spc="40" dirty="0">
                <a:latin typeface="Tahoma"/>
                <a:cs typeface="Tahoma"/>
              </a:rPr>
              <a:t>отслеживания перемещения </a:t>
            </a:r>
            <a:r>
              <a:rPr sz="1000" spc="25" dirty="0">
                <a:latin typeface="Tahoma"/>
                <a:cs typeface="Tahoma"/>
              </a:rPr>
              <a:t>партии </a:t>
            </a:r>
            <a:r>
              <a:rPr sz="1000" spc="15" dirty="0">
                <a:latin typeface="Tahoma"/>
                <a:cs typeface="Tahoma"/>
              </a:rPr>
              <a:t>груза </a:t>
            </a:r>
            <a:r>
              <a:rPr sz="1000" spc="10" dirty="0">
                <a:latin typeface="Tahoma"/>
                <a:cs typeface="Tahoma"/>
              </a:rPr>
              <a:t>по </a:t>
            </a:r>
            <a:r>
              <a:rPr sz="1000" spc="40" dirty="0">
                <a:latin typeface="Tahoma"/>
                <a:cs typeface="Tahoma"/>
              </a:rPr>
              <a:t>территории </a:t>
            </a:r>
            <a:r>
              <a:rPr sz="1000" spc="30" dirty="0">
                <a:latin typeface="Tahoma"/>
                <a:cs typeface="Tahoma"/>
              </a:rPr>
              <a:t>Российской </a:t>
            </a:r>
            <a:r>
              <a:rPr sz="1000" spc="40" dirty="0">
                <a:latin typeface="Tahoma"/>
                <a:cs typeface="Tahoma"/>
              </a:rPr>
              <a:t>Федерации </a:t>
            </a:r>
            <a:r>
              <a:rPr sz="1000" spc="-5" dirty="0">
                <a:latin typeface="Tahoma"/>
                <a:cs typeface="Tahoma"/>
              </a:rPr>
              <a:t>с </a:t>
            </a:r>
            <a:r>
              <a:rPr sz="1000" spc="30" dirty="0">
                <a:latin typeface="Tahoma"/>
                <a:cs typeface="Tahoma"/>
              </a:rPr>
              <a:t>учётом </a:t>
            </a:r>
            <a:r>
              <a:rPr sz="1000" spc="5" dirty="0">
                <a:latin typeface="Tahoma"/>
                <a:cs typeface="Tahoma"/>
              </a:rPr>
              <a:t>её  </a:t>
            </a:r>
            <a:r>
              <a:rPr sz="1000" spc="35" dirty="0">
                <a:latin typeface="Tahoma"/>
                <a:cs typeface="Tahoma"/>
              </a:rPr>
              <a:t>дробления.</a:t>
            </a:r>
            <a:endParaRPr sz="1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Tahoma"/>
              <a:buChar char="&gt;"/>
            </a:pPr>
            <a:endParaRPr sz="1000">
              <a:latin typeface="Tahoma"/>
              <a:cs typeface="Tahoma"/>
            </a:endParaRPr>
          </a:p>
          <a:p>
            <a:pPr marL="725170" marR="176530" indent="-335280">
              <a:lnSpc>
                <a:spcPct val="131700"/>
              </a:lnSpc>
              <a:buFont typeface="Tahoma"/>
              <a:buChar char="&gt;"/>
              <a:tabLst>
                <a:tab pos="767715" algn="l"/>
                <a:tab pos="768350" algn="l"/>
              </a:tabLst>
            </a:pPr>
            <a:r>
              <a:rPr dirty="0"/>
              <a:t>	</a:t>
            </a:r>
            <a:r>
              <a:rPr sz="1000" spc="45" dirty="0">
                <a:latin typeface="Tahoma"/>
                <a:cs typeface="Tahoma"/>
              </a:rPr>
              <a:t>Снижение трудовых, материальных </a:t>
            </a:r>
            <a:r>
              <a:rPr sz="1000" spc="-5" dirty="0">
                <a:latin typeface="Tahoma"/>
                <a:cs typeface="Tahoma"/>
              </a:rPr>
              <a:t>и </a:t>
            </a:r>
            <a:r>
              <a:rPr sz="1000" spc="50" dirty="0">
                <a:latin typeface="Tahoma"/>
                <a:cs typeface="Tahoma"/>
              </a:rPr>
              <a:t>финансовых </a:t>
            </a:r>
            <a:r>
              <a:rPr sz="1000" spc="40" dirty="0">
                <a:latin typeface="Tahoma"/>
                <a:cs typeface="Tahoma"/>
              </a:rPr>
              <a:t>затрат </a:t>
            </a:r>
            <a:r>
              <a:rPr sz="1000" dirty="0">
                <a:latin typeface="Tahoma"/>
                <a:cs typeface="Tahoma"/>
              </a:rPr>
              <a:t>на </a:t>
            </a:r>
            <a:r>
              <a:rPr sz="1000" spc="45" dirty="0">
                <a:latin typeface="Tahoma"/>
                <a:cs typeface="Tahoma"/>
              </a:rPr>
              <a:t>оформление </a:t>
            </a:r>
            <a:r>
              <a:rPr sz="1000" spc="15" dirty="0">
                <a:latin typeface="Tahoma"/>
                <a:cs typeface="Tahoma"/>
              </a:rPr>
              <a:t>ВСД </a:t>
            </a:r>
            <a:r>
              <a:rPr sz="1000" spc="5" dirty="0">
                <a:latin typeface="Tahoma"/>
                <a:cs typeface="Tahoma"/>
              </a:rPr>
              <a:t>за </a:t>
            </a:r>
            <a:r>
              <a:rPr sz="1000" spc="30" dirty="0">
                <a:latin typeface="Tahoma"/>
                <a:cs typeface="Tahoma"/>
              </a:rPr>
              <a:t>счёт замены </a:t>
            </a:r>
            <a:r>
              <a:rPr sz="1000" spc="50" dirty="0">
                <a:latin typeface="Tahoma"/>
                <a:cs typeface="Tahoma"/>
              </a:rPr>
              <a:t>защищённых  бумажных </a:t>
            </a:r>
            <a:r>
              <a:rPr sz="1000" spc="40" dirty="0">
                <a:latin typeface="Tahoma"/>
                <a:cs typeface="Tahoma"/>
              </a:rPr>
              <a:t>бланков </a:t>
            </a:r>
            <a:r>
              <a:rPr sz="1000" spc="20" dirty="0">
                <a:latin typeface="Tahoma"/>
                <a:cs typeface="Tahoma"/>
              </a:rPr>
              <a:t>ВСД </a:t>
            </a:r>
            <a:r>
              <a:rPr sz="1000" spc="40" dirty="0">
                <a:latin typeface="Tahoma"/>
                <a:cs typeface="Tahoma"/>
              </a:rPr>
              <a:t>электронными </a:t>
            </a:r>
            <a:r>
              <a:rPr sz="1000" spc="35" dirty="0">
                <a:latin typeface="Tahoma"/>
                <a:cs typeface="Tahoma"/>
              </a:rPr>
              <a:t>версиями, </a:t>
            </a:r>
            <a:r>
              <a:rPr sz="1000" spc="40" dirty="0">
                <a:latin typeface="Tahoma"/>
                <a:cs typeface="Tahoma"/>
              </a:rPr>
              <a:t>минимизации </a:t>
            </a:r>
            <a:r>
              <a:rPr sz="1000" spc="45" dirty="0">
                <a:latin typeface="Tahoma"/>
                <a:cs typeface="Tahoma"/>
              </a:rPr>
              <a:t>человеческих </a:t>
            </a:r>
            <a:r>
              <a:rPr sz="1000" spc="40" dirty="0">
                <a:latin typeface="Tahoma"/>
                <a:cs typeface="Tahoma"/>
              </a:rPr>
              <a:t>ошибок, </a:t>
            </a:r>
            <a:r>
              <a:rPr sz="1000" spc="35" dirty="0">
                <a:latin typeface="Tahoma"/>
                <a:cs typeface="Tahoma"/>
              </a:rPr>
              <a:t>благодаря наличию готовых  </a:t>
            </a:r>
            <a:r>
              <a:rPr sz="1000" spc="30" dirty="0">
                <a:latin typeface="Tahoma"/>
                <a:cs typeface="Tahoma"/>
              </a:rPr>
              <a:t>форм </a:t>
            </a:r>
            <a:r>
              <a:rPr sz="1000" spc="20" dirty="0">
                <a:latin typeface="Tahoma"/>
                <a:cs typeface="Tahoma"/>
              </a:rPr>
              <a:t>для ввода </a:t>
            </a:r>
            <a:r>
              <a:rPr sz="1000" spc="45" dirty="0">
                <a:latin typeface="Tahoma"/>
                <a:cs typeface="Tahoma"/>
              </a:rPr>
              <a:t>информации, </a:t>
            </a:r>
            <a:r>
              <a:rPr sz="1000" dirty="0">
                <a:latin typeface="Tahoma"/>
                <a:cs typeface="Tahoma"/>
              </a:rPr>
              <a:t>а </a:t>
            </a:r>
            <a:r>
              <a:rPr sz="1000" spc="50" dirty="0">
                <a:latin typeface="Tahoma"/>
                <a:cs typeface="Tahoma"/>
              </a:rPr>
              <a:t>также </a:t>
            </a:r>
            <a:r>
              <a:rPr sz="1000" spc="30" dirty="0">
                <a:latin typeface="Tahoma"/>
                <a:cs typeface="Tahoma"/>
              </a:rPr>
              <a:t>проверки </a:t>
            </a:r>
            <a:r>
              <a:rPr sz="1000" spc="40" dirty="0">
                <a:latin typeface="Tahoma"/>
                <a:cs typeface="Tahoma"/>
              </a:rPr>
              <a:t>вводимых </a:t>
            </a:r>
            <a:r>
              <a:rPr sz="1000" spc="35" dirty="0">
                <a:latin typeface="Tahoma"/>
                <a:cs typeface="Tahoma"/>
              </a:rPr>
              <a:t>пользователем</a:t>
            </a:r>
            <a:r>
              <a:rPr sz="1000" spc="5" dirty="0">
                <a:latin typeface="Tahoma"/>
                <a:cs typeface="Tahoma"/>
              </a:rPr>
              <a:t> </a:t>
            </a:r>
            <a:r>
              <a:rPr sz="1000" spc="35" dirty="0">
                <a:latin typeface="Tahoma"/>
                <a:cs typeface="Tahoma"/>
              </a:rPr>
              <a:t>данных.</a:t>
            </a:r>
            <a:endParaRPr sz="1000">
              <a:latin typeface="Tahoma"/>
              <a:cs typeface="Tahoma"/>
            </a:endParaRPr>
          </a:p>
          <a:p>
            <a:pPr>
              <a:lnSpc>
                <a:spcPct val="100000"/>
              </a:lnSpc>
              <a:buFont typeface="Tahoma"/>
              <a:buChar char="&gt;"/>
            </a:pPr>
            <a:endParaRPr sz="1000">
              <a:latin typeface="Tahoma"/>
              <a:cs typeface="Tahoma"/>
            </a:endParaRPr>
          </a:p>
          <a:p>
            <a:pPr marL="725170" marR="5080" indent="-335280">
              <a:lnSpc>
                <a:spcPct val="131700"/>
              </a:lnSpc>
              <a:spcBef>
                <a:spcPts val="5"/>
              </a:spcBef>
              <a:buFont typeface="Tahoma"/>
              <a:buChar char="&gt;"/>
              <a:tabLst>
                <a:tab pos="767715" algn="l"/>
                <a:tab pos="768350" algn="l"/>
              </a:tabLst>
            </a:pPr>
            <a:r>
              <a:rPr dirty="0"/>
              <a:t>	</a:t>
            </a:r>
            <a:r>
              <a:rPr sz="1000" spc="40" dirty="0">
                <a:latin typeface="Tahoma"/>
                <a:cs typeface="Tahoma"/>
              </a:rPr>
              <a:t>Создание </a:t>
            </a:r>
            <a:r>
              <a:rPr sz="1000" spc="30" dirty="0">
                <a:latin typeface="Tahoma"/>
                <a:cs typeface="Tahoma"/>
              </a:rPr>
              <a:t>единой </a:t>
            </a:r>
            <a:r>
              <a:rPr sz="1000" spc="40" dirty="0">
                <a:latin typeface="Tahoma"/>
                <a:cs typeface="Tahoma"/>
              </a:rPr>
              <a:t>централизованной </a:t>
            </a:r>
            <a:r>
              <a:rPr sz="1000" spc="25" dirty="0">
                <a:latin typeface="Tahoma"/>
                <a:cs typeface="Tahoma"/>
              </a:rPr>
              <a:t>базы </a:t>
            </a:r>
            <a:r>
              <a:rPr sz="1000" spc="45" dirty="0">
                <a:latin typeface="Tahoma"/>
                <a:cs typeface="Tahoma"/>
              </a:rPr>
              <a:t>данных, </a:t>
            </a:r>
            <a:r>
              <a:rPr sz="1000" spc="25" dirty="0">
                <a:latin typeface="Tahoma"/>
                <a:cs typeface="Tahoma"/>
              </a:rPr>
              <a:t>чтобы </a:t>
            </a:r>
            <a:r>
              <a:rPr sz="1000" spc="10" dirty="0">
                <a:latin typeface="Tahoma"/>
                <a:cs typeface="Tahoma"/>
              </a:rPr>
              <a:t>все </a:t>
            </a:r>
            <a:r>
              <a:rPr sz="1000" spc="35" dirty="0">
                <a:latin typeface="Tahoma"/>
                <a:cs typeface="Tahoma"/>
              </a:rPr>
              <a:t>пользователи </a:t>
            </a:r>
            <a:r>
              <a:rPr sz="1000" spc="-5" dirty="0">
                <a:latin typeface="Tahoma"/>
                <a:cs typeface="Tahoma"/>
              </a:rPr>
              <a:t>в </a:t>
            </a:r>
            <a:r>
              <a:rPr sz="1000" spc="40" dirty="0">
                <a:latin typeface="Tahoma"/>
                <a:cs typeface="Tahoma"/>
              </a:rPr>
              <a:t>любой момент </a:t>
            </a:r>
            <a:r>
              <a:rPr sz="1000" spc="30" dirty="0">
                <a:latin typeface="Tahoma"/>
                <a:cs typeface="Tahoma"/>
              </a:rPr>
              <a:t>времени </a:t>
            </a:r>
            <a:r>
              <a:rPr sz="1000" spc="25" dirty="0">
                <a:latin typeface="Tahoma"/>
                <a:cs typeface="Tahoma"/>
              </a:rPr>
              <a:t>имели </a:t>
            </a:r>
            <a:r>
              <a:rPr sz="1000" spc="30" dirty="0">
                <a:latin typeface="Tahoma"/>
                <a:cs typeface="Tahoma"/>
              </a:rPr>
              <a:t>доступ </a:t>
            </a:r>
            <a:r>
              <a:rPr sz="1000" dirty="0">
                <a:latin typeface="Tahoma"/>
                <a:cs typeface="Tahoma"/>
              </a:rPr>
              <a:t>к  </a:t>
            </a:r>
            <a:r>
              <a:rPr sz="1000" spc="40" dirty="0">
                <a:latin typeface="Tahoma"/>
                <a:cs typeface="Tahoma"/>
              </a:rPr>
              <a:t>актуальной информации </a:t>
            </a:r>
            <a:r>
              <a:rPr sz="1000" spc="25" dirty="0">
                <a:latin typeface="Tahoma"/>
                <a:cs typeface="Tahoma"/>
              </a:rPr>
              <a:t>для </a:t>
            </a:r>
            <a:r>
              <a:rPr sz="1000" spc="45" dirty="0">
                <a:latin typeface="Tahoma"/>
                <a:cs typeface="Tahoma"/>
              </a:rPr>
              <a:t>формирования </a:t>
            </a:r>
            <a:r>
              <a:rPr sz="1000" spc="35" dirty="0">
                <a:latin typeface="Tahoma"/>
                <a:cs typeface="Tahoma"/>
              </a:rPr>
              <a:t>отчетов, </a:t>
            </a:r>
            <a:r>
              <a:rPr sz="1000" spc="45" dirty="0">
                <a:latin typeface="Tahoma"/>
                <a:cs typeface="Tahoma"/>
              </a:rPr>
              <a:t>быстрого </a:t>
            </a:r>
            <a:r>
              <a:rPr sz="1000" spc="25" dirty="0">
                <a:latin typeface="Tahoma"/>
                <a:cs typeface="Tahoma"/>
              </a:rPr>
              <a:t>поиска </a:t>
            </a:r>
            <a:r>
              <a:rPr sz="1000" spc="-5" dirty="0">
                <a:latin typeface="Tahoma"/>
                <a:cs typeface="Tahoma"/>
              </a:rPr>
              <a:t>и </a:t>
            </a:r>
            <a:r>
              <a:rPr sz="1000" spc="35" dirty="0">
                <a:latin typeface="Tahoma"/>
                <a:cs typeface="Tahoma"/>
              </a:rPr>
              <a:t>анализа</a:t>
            </a:r>
            <a:r>
              <a:rPr sz="1000" spc="30" dirty="0">
                <a:latin typeface="Tahoma"/>
                <a:cs typeface="Tahoma"/>
              </a:rPr>
              <a:t> </a:t>
            </a:r>
            <a:r>
              <a:rPr sz="1000" spc="35" dirty="0">
                <a:latin typeface="Tahoma"/>
                <a:cs typeface="Tahoma"/>
              </a:rPr>
              <a:t>информации.</a:t>
            </a:r>
            <a:endParaRPr sz="10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65" dirty="0"/>
              <a:t>ФГБУ</a:t>
            </a:r>
            <a:r>
              <a:rPr spc="-50" dirty="0"/>
              <a:t> </a:t>
            </a:r>
            <a:r>
              <a:rPr spc="10" dirty="0"/>
              <a:t>«ВНИИЗЖ»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2440" y="281940"/>
            <a:ext cx="3427095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" dirty="0"/>
              <a:t>Подсистема</a:t>
            </a:r>
            <a:r>
              <a:rPr spc="245" dirty="0"/>
              <a:t> </a:t>
            </a:r>
            <a:r>
              <a:rPr spc="-95" dirty="0"/>
              <a:t>ГВЭ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9590" y="1299209"/>
            <a:ext cx="7985125" cy="4112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latin typeface="Tahoma"/>
                <a:cs typeface="Tahoma"/>
              </a:rPr>
              <a:t>Подсистема </a:t>
            </a:r>
            <a:r>
              <a:rPr sz="2000" b="1" spc="-15" dirty="0">
                <a:latin typeface="Tahoma"/>
                <a:cs typeface="Tahoma"/>
              </a:rPr>
              <a:t>«Государственная </a:t>
            </a:r>
            <a:r>
              <a:rPr sz="2000" b="1" spc="-25" dirty="0">
                <a:latin typeface="Tahoma"/>
                <a:cs typeface="Tahoma"/>
              </a:rPr>
              <a:t>ветеринарная </a:t>
            </a:r>
            <a:r>
              <a:rPr sz="2000" b="1" spc="-15" dirty="0">
                <a:latin typeface="Tahoma"/>
                <a:cs typeface="Tahoma"/>
              </a:rPr>
              <a:t>экспертиза»</a:t>
            </a: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000" spc="-20" dirty="0">
                <a:latin typeface="Tahoma"/>
                <a:cs typeface="Tahoma"/>
              </a:rPr>
              <a:t>предназначена</a:t>
            </a:r>
            <a:r>
              <a:rPr sz="2000" spc="30" dirty="0">
                <a:latin typeface="Tahoma"/>
                <a:cs typeface="Tahoma"/>
              </a:rPr>
              <a:t> </a:t>
            </a:r>
            <a:r>
              <a:rPr sz="2000" spc="-45" dirty="0">
                <a:latin typeface="Tahoma"/>
                <a:cs typeface="Tahoma"/>
              </a:rPr>
              <a:t>для:</a:t>
            </a:r>
            <a:endParaRPr sz="2000">
              <a:latin typeface="Tahoma"/>
              <a:cs typeface="Tahoma"/>
            </a:endParaRPr>
          </a:p>
          <a:p>
            <a:pPr marL="350520" marR="5080" indent="-337820">
              <a:lnSpc>
                <a:spcPts val="2160"/>
              </a:lnSpc>
              <a:spcBef>
                <a:spcPts val="680"/>
              </a:spcBef>
              <a:tabLst>
                <a:tab pos="351155" algn="l"/>
              </a:tabLst>
            </a:pPr>
            <a:r>
              <a:rPr sz="1850" b="1" spc="-5" dirty="0">
                <a:latin typeface="Arial Narrow"/>
                <a:cs typeface="Arial Narrow"/>
              </a:rPr>
              <a:t>s		</a:t>
            </a:r>
            <a:r>
              <a:rPr sz="1850" b="1" spc="25" dirty="0">
                <a:latin typeface="Arial Narrow"/>
                <a:cs typeface="Arial Narrow"/>
              </a:rPr>
              <a:t>просмотра </a:t>
            </a:r>
            <a:r>
              <a:rPr sz="1850" b="1" spc="35" dirty="0">
                <a:latin typeface="Arial Narrow"/>
                <a:cs typeface="Arial Narrow"/>
              </a:rPr>
              <a:t>оформленных </a:t>
            </a:r>
            <a:r>
              <a:rPr sz="1850" b="1" spc="-15" dirty="0">
                <a:latin typeface="Arial Narrow"/>
                <a:cs typeface="Arial Narrow"/>
              </a:rPr>
              <a:t>на </a:t>
            </a:r>
            <a:r>
              <a:rPr sz="1850" b="1" spc="-5" dirty="0">
                <a:latin typeface="Arial Narrow"/>
                <a:cs typeface="Arial Narrow"/>
              </a:rPr>
              <a:t>СВХ </a:t>
            </a:r>
            <a:r>
              <a:rPr sz="1850" b="1" dirty="0">
                <a:latin typeface="Arial Narrow"/>
                <a:cs typeface="Arial Narrow"/>
              </a:rPr>
              <a:t>и </a:t>
            </a:r>
            <a:r>
              <a:rPr sz="1850" b="1" spc="55" dirty="0">
                <a:latin typeface="Arial Narrow"/>
                <a:cs typeface="Arial Narrow"/>
              </a:rPr>
              <a:t>других </a:t>
            </a:r>
            <a:r>
              <a:rPr sz="1850" b="1" spc="60" dirty="0">
                <a:latin typeface="Arial Narrow"/>
                <a:cs typeface="Arial Narrow"/>
              </a:rPr>
              <a:t>предприятиях </a:t>
            </a:r>
            <a:r>
              <a:rPr sz="1850" b="1" spc="-15" dirty="0">
                <a:latin typeface="Arial Narrow"/>
                <a:cs typeface="Arial Narrow"/>
              </a:rPr>
              <a:t>ВСД </a:t>
            </a:r>
            <a:r>
              <a:rPr sz="1850" b="1" dirty="0">
                <a:latin typeface="Arial Narrow"/>
                <a:cs typeface="Arial Narrow"/>
              </a:rPr>
              <a:t>и их  </a:t>
            </a:r>
            <a:r>
              <a:rPr sz="1850" b="1" spc="55" dirty="0">
                <a:latin typeface="Arial Narrow"/>
                <a:cs typeface="Arial Narrow"/>
              </a:rPr>
              <a:t>гашения </a:t>
            </a:r>
            <a:r>
              <a:rPr sz="1850" b="1" spc="-5" dirty="0">
                <a:latin typeface="Arial Narrow"/>
                <a:cs typeface="Arial Narrow"/>
              </a:rPr>
              <a:t>с </a:t>
            </a:r>
            <a:r>
              <a:rPr sz="1850" b="1" spc="50" dirty="0">
                <a:latin typeface="Arial Narrow"/>
                <a:cs typeface="Arial Narrow"/>
              </a:rPr>
              <a:t>автоматическим </a:t>
            </a:r>
            <a:r>
              <a:rPr sz="1850" b="1" spc="55" dirty="0">
                <a:latin typeface="Arial Narrow"/>
                <a:cs typeface="Arial Narrow"/>
              </a:rPr>
              <a:t>занесением </a:t>
            </a:r>
            <a:r>
              <a:rPr sz="1850" b="1" spc="40" dirty="0">
                <a:latin typeface="Arial Narrow"/>
                <a:cs typeface="Arial Narrow"/>
              </a:rPr>
              <a:t>информации </a:t>
            </a:r>
            <a:r>
              <a:rPr sz="1850" b="1" spc="-20" dirty="0">
                <a:latin typeface="Arial Narrow"/>
                <a:cs typeface="Arial Narrow"/>
              </a:rPr>
              <a:t>во </a:t>
            </a:r>
            <a:r>
              <a:rPr sz="1850" b="1" spc="15" dirty="0">
                <a:latin typeface="Arial Narrow"/>
                <a:cs typeface="Arial Narrow"/>
              </a:rPr>
              <a:t>входной </a:t>
            </a:r>
            <a:r>
              <a:rPr sz="1850" b="1" spc="65" dirty="0">
                <a:latin typeface="Arial Narrow"/>
                <a:cs typeface="Arial Narrow"/>
              </a:rPr>
              <a:t>журнал  предприятия-получателя;</a:t>
            </a:r>
            <a:endParaRPr sz="185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  <a:tabLst>
                <a:tab pos="351155" algn="l"/>
              </a:tabLst>
            </a:pPr>
            <a:r>
              <a:rPr sz="1850" b="1" spc="-5" dirty="0">
                <a:latin typeface="Arial Narrow"/>
                <a:cs typeface="Arial Narrow"/>
              </a:rPr>
              <a:t>s	</a:t>
            </a:r>
            <a:r>
              <a:rPr sz="1850" b="1" spc="30" dirty="0">
                <a:latin typeface="Arial Narrow"/>
                <a:cs typeface="Arial Narrow"/>
              </a:rPr>
              <a:t>ведения </a:t>
            </a:r>
            <a:r>
              <a:rPr sz="1850" b="1" spc="70" dirty="0">
                <a:latin typeface="Arial Narrow"/>
                <a:cs typeface="Arial Narrow"/>
              </a:rPr>
              <a:t>журнала </a:t>
            </a:r>
            <a:r>
              <a:rPr sz="1850" b="1" spc="20" dirty="0">
                <a:latin typeface="Arial Narrow"/>
                <a:cs typeface="Arial Narrow"/>
              </a:rPr>
              <a:t>вырабатываемой </a:t>
            </a:r>
            <a:r>
              <a:rPr sz="1850" b="1" spc="50" dirty="0">
                <a:latin typeface="Arial Narrow"/>
                <a:cs typeface="Arial Narrow"/>
              </a:rPr>
              <a:t>предприятием</a:t>
            </a:r>
            <a:r>
              <a:rPr sz="1850" b="1" spc="55" dirty="0">
                <a:latin typeface="Arial Narrow"/>
                <a:cs typeface="Arial Narrow"/>
              </a:rPr>
              <a:t> </a:t>
            </a:r>
            <a:r>
              <a:rPr sz="1850" b="1" spc="50" dirty="0">
                <a:latin typeface="Arial Narrow"/>
                <a:cs typeface="Arial Narrow"/>
              </a:rPr>
              <a:t>продукции;</a:t>
            </a:r>
            <a:endParaRPr sz="1850">
              <a:latin typeface="Arial Narrow"/>
              <a:cs typeface="Arial Narrow"/>
            </a:endParaRPr>
          </a:p>
          <a:p>
            <a:pPr marL="335280" marR="850900" indent="-322580">
              <a:lnSpc>
                <a:spcPts val="2160"/>
              </a:lnSpc>
              <a:spcBef>
                <a:spcPts val="660"/>
              </a:spcBef>
              <a:tabLst>
                <a:tab pos="342265" algn="l"/>
              </a:tabLst>
            </a:pPr>
            <a:r>
              <a:rPr sz="1850" b="1" spc="-5" dirty="0">
                <a:latin typeface="Arial Narrow"/>
                <a:cs typeface="Arial Narrow"/>
              </a:rPr>
              <a:t>s		</a:t>
            </a:r>
            <a:r>
              <a:rPr sz="1850" b="1" spc="35" dirty="0">
                <a:latin typeface="Arial Narrow"/>
                <a:cs typeface="Arial Narrow"/>
              </a:rPr>
              <a:t>оформления </a:t>
            </a:r>
            <a:r>
              <a:rPr sz="1850" b="1" spc="-15" dirty="0">
                <a:latin typeface="Arial Narrow"/>
                <a:cs typeface="Arial Narrow"/>
              </a:rPr>
              <a:t>ВСД на </a:t>
            </a:r>
            <a:r>
              <a:rPr sz="1850" b="1" spc="25" dirty="0">
                <a:latin typeface="Arial Narrow"/>
                <a:cs typeface="Arial Narrow"/>
              </a:rPr>
              <a:t>основе </a:t>
            </a:r>
            <a:r>
              <a:rPr sz="1850" b="1" spc="40" dirty="0">
                <a:latin typeface="Arial Narrow"/>
                <a:cs typeface="Arial Narrow"/>
              </a:rPr>
              <a:t>информации </a:t>
            </a:r>
            <a:r>
              <a:rPr sz="1850" b="1" spc="-25" dirty="0">
                <a:latin typeface="Arial Narrow"/>
                <a:cs typeface="Arial Narrow"/>
              </a:rPr>
              <a:t>во </a:t>
            </a:r>
            <a:r>
              <a:rPr sz="1850" b="1" spc="10" dirty="0">
                <a:latin typeface="Arial Narrow"/>
                <a:cs typeface="Arial Narrow"/>
              </a:rPr>
              <a:t>входном </a:t>
            </a:r>
            <a:r>
              <a:rPr sz="1850" b="1" spc="80" dirty="0">
                <a:latin typeface="Arial Narrow"/>
                <a:cs typeface="Arial Narrow"/>
              </a:rPr>
              <a:t>журнале </a:t>
            </a:r>
            <a:r>
              <a:rPr sz="1850" b="1" dirty="0">
                <a:latin typeface="Arial Narrow"/>
                <a:cs typeface="Arial Narrow"/>
              </a:rPr>
              <a:t>и  </a:t>
            </a:r>
            <a:r>
              <a:rPr sz="1850" b="1" spc="80" dirty="0">
                <a:latin typeface="Arial Narrow"/>
                <a:cs typeface="Arial Narrow"/>
              </a:rPr>
              <a:t>журнале </a:t>
            </a:r>
            <a:r>
              <a:rPr sz="1850" b="1" spc="20" dirty="0">
                <a:latin typeface="Arial Narrow"/>
                <a:cs typeface="Arial Narrow"/>
              </a:rPr>
              <a:t>вырабатываемой</a:t>
            </a:r>
            <a:r>
              <a:rPr sz="1850" b="1" spc="220" dirty="0">
                <a:latin typeface="Arial Narrow"/>
                <a:cs typeface="Arial Narrow"/>
              </a:rPr>
              <a:t> </a:t>
            </a:r>
            <a:r>
              <a:rPr sz="1850" b="1" spc="50" dirty="0">
                <a:latin typeface="Arial Narrow"/>
                <a:cs typeface="Arial Narrow"/>
              </a:rPr>
              <a:t>продукции;</a:t>
            </a:r>
            <a:endParaRPr sz="1850">
              <a:latin typeface="Arial Narrow"/>
              <a:cs typeface="Arial Narrow"/>
            </a:endParaRPr>
          </a:p>
          <a:p>
            <a:pPr marL="341630" marR="1075690" indent="-328930">
              <a:lnSpc>
                <a:spcPts val="2160"/>
              </a:lnSpc>
              <a:spcBef>
                <a:spcPts val="600"/>
              </a:spcBef>
              <a:tabLst>
                <a:tab pos="351155" algn="l"/>
              </a:tabLst>
            </a:pPr>
            <a:r>
              <a:rPr sz="1850" b="1" spc="-5" dirty="0">
                <a:latin typeface="Arial Narrow"/>
                <a:cs typeface="Arial Narrow"/>
              </a:rPr>
              <a:t>s		</a:t>
            </a:r>
            <a:r>
              <a:rPr sz="1850" b="1" spc="35" dirty="0">
                <a:latin typeface="Arial Narrow"/>
                <a:cs typeface="Arial Narrow"/>
              </a:rPr>
              <a:t>контроля </a:t>
            </a:r>
            <a:r>
              <a:rPr sz="1850" b="1" spc="10" dirty="0">
                <a:latin typeface="Arial Narrow"/>
                <a:cs typeface="Arial Narrow"/>
              </a:rPr>
              <a:t>объёма </a:t>
            </a:r>
            <a:r>
              <a:rPr sz="1850" b="1" spc="60" dirty="0">
                <a:latin typeface="Arial Narrow"/>
                <a:cs typeface="Arial Narrow"/>
              </a:rPr>
              <a:t>продукции, </a:t>
            </a:r>
            <a:r>
              <a:rPr sz="1850" b="1" spc="-15" dirty="0">
                <a:latin typeface="Arial Narrow"/>
                <a:cs typeface="Arial Narrow"/>
              </a:rPr>
              <a:t>на </a:t>
            </a:r>
            <a:r>
              <a:rPr sz="1850" b="1" spc="40" dirty="0">
                <a:latin typeface="Arial Narrow"/>
                <a:cs typeface="Arial Narrow"/>
              </a:rPr>
              <a:t>которую </a:t>
            </a:r>
            <a:r>
              <a:rPr sz="1850" b="1" spc="30" dirty="0">
                <a:latin typeface="Arial Narrow"/>
                <a:cs typeface="Arial Narrow"/>
              </a:rPr>
              <a:t>оформляется </a:t>
            </a:r>
            <a:r>
              <a:rPr sz="1850" b="1" spc="5" dirty="0">
                <a:latin typeface="Arial Narrow"/>
                <a:cs typeface="Arial Narrow"/>
              </a:rPr>
              <a:t>ВСД, </a:t>
            </a:r>
            <a:r>
              <a:rPr sz="1850" b="1" spc="-5" dirty="0">
                <a:latin typeface="Arial Narrow"/>
                <a:cs typeface="Arial Narrow"/>
              </a:rPr>
              <a:t>с  </a:t>
            </a:r>
            <a:r>
              <a:rPr sz="1850" b="1" spc="50" dirty="0">
                <a:latin typeface="Arial Narrow"/>
                <a:cs typeface="Arial Narrow"/>
              </a:rPr>
              <a:t>автоматическим </a:t>
            </a:r>
            <a:r>
              <a:rPr sz="1850" b="1" spc="40" dirty="0">
                <a:latin typeface="Arial Narrow"/>
                <a:cs typeface="Arial Narrow"/>
              </a:rPr>
              <a:t>его </a:t>
            </a:r>
            <a:r>
              <a:rPr sz="1850" b="1" spc="35" dirty="0">
                <a:latin typeface="Arial Narrow"/>
                <a:cs typeface="Arial Narrow"/>
              </a:rPr>
              <a:t>списанием </a:t>
            </a:r>
            <a:r>
              <a:rPr sz="1850" b="1" spc="-5" dirty="0">
                <a:latin typeface="Arial Narrow"/>
                <a:cs typeface="Arial Narrow"/>
              </a:rPr>
              <a:t>с </a:t>
            </a:r>
            <a:r>
              <a:rPr sz="1850" b="1" spc="5" dirty="0">
                <a:latin typeface="Arial Narrow"/>
                <a:cs typeface="Arial Narrow"/>
              </a:rPr>
              <a:t>объёма </a:t>
            </a:r>
            <a:r>
              <a:rPr sz="1850" b="1" spc="-5" dirty="0">
                <a:latin typeface="Arial Narrow"/>
                <a:cs typeface="Arial Narrow"/>
              </a:rPr>
              <a:t>по</a:t>
            </a:r>
            <a:r>
              <a:rPr sz="1850" b="1" spc="190" dirty="0">
                <a:latin typeface="Arial Narrow"/>
                <a:cs typeface="Arial Narrow"/>
              </a:rPr>
              <a:t> </a:t>
            </a:r>
            <a:r>
              <a:rPr sz="1850" b="1" spc="70" dirty="0">
                <a:latin typeface="Arial Narrow"/>
                <a:cs typeface="Arial Narrow"/>
              </a:rPr>
              <a:t>журналу;</a:t>
            </a:r>
            <a:endParaRPr sz="1850">
              <a:latin typeface="Arial Narrow"/>
              <a:cs typeface="Arial Narrow"/>
            </a:endParaRPr>
          </a:p>
          <a:p>
            <a:pPr marL="335280" marR="629285" indent="-322580">
              <a:lnSpc>
                <a:spcPts val="2190"/>
              </a:lnSpc>
              <a:spcBef>
                <a:spcPts val="575"/>
              </a:spcBef>
              <a:tabLst>
                <a:tab pos="342265" algn="l"/>
              </a:tabLst>
            </a:pPr>
            <a:r>
              <a:rPr sz="1850" b="1" spc="-5" dirty="0">
                <a:latin typeface="Arial Narrow"/>
                <a:cs typeface="Arial Narrow"/>
              </a:rPr>
              <a:t>s		</a:t>
            </a:r>
            <a:r>
              <a:rPr sz="1850" b="1" spc="60" dirty="0">
                <a:latin typeface="Arial Narrow"/>
                <a:cs typeface="Arial Narrow"/>
              </a:rPr>
              <a:t>автоматического </a:t>
            </a:r>
            <a:r>
              <a:rPr sz="1850" b="1" spc="40" dirty="0">
                <a:latin typeface="Arial Narrow"/>
                <a:cs typeface="Arial Narrow"/>
              </a:rPr>
              <a:t>формирования </a:t>
            </a:r>
            <a:r>
              <a:rPr sz="1850" b="1" spc="50" dirty="0">
                <a:latin typeface="Arial Narrow"/>
                <a:cs typeface="Arial Narrow"/>
              </a:rPr>
              <a:t>ветеринарных документов (актов  досмотра, </a:t>
            </a:r>
            <a:r>
              <a:rPr sz="1850" b="1" spc="75" dirty="0">
                <a:latin typeface="Arial Narrow"/>
                <a:cs typeface="Arial Narrow"/>
              </a:rPr>
              <a:t>запрета, </a:t>
            </a:r>
            <a:r>
              <a:rPr sz="1850" b="1" spc="30" dirty="0">
                <a:latin typeface="Arial Narrow"/>
                <a:cs typeface="Arial Narrow"/>
              </a:rPr>
              <a:t>отбора </a:t>
            </a:r>
            <a:r>
              <a:rPr sz="1850" b="1" spc="20" dirty="0">
                <a:latin typeface="Arial Narrow"/>
                <a:cs typeface="Arial Narrow"/>
              </a:rPr>
              <a:t>проб </a:t>
            </a:r>
            <a:r>
              <a:rPr sz="1850" b="1" dirty="0">
                <a:latin typeface="Arial Narrow"/>
                <a:cs typeface="Arial Narrow"/>
              </a:rPr>
              <a:t>и</a:t>
            </a:r>
            <a:r>
              <a:rPr sz="1850" b="1" spc="-210" dirty="0">
                <a:latin typeface="Arial Narrow"/>
                <a:cs typeface="Arial Narrow"/>
              </a:rPr>
              <a:t> </a:t>
            </a:r>
            <a:r>
              <a:rPr sz="1850" b="1" spc="50" dirty="0">
                <a:latin typeface="Arial Narrow"/>
                <a:cs typeface="Arial Narrow"/>
              </a:rPr>
              <a:t>др.);</a:t>
            </a:r>
            <a:endParaRPr sz="185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  <a:tabLst>
                <a:tab pos="342265" algn="l"/>
              </a:tabLst>
            </a:pPr>
            <a:r>
              <a:rPr sz="1850" b="1" spc="-5" dirty="0">
                <a:latin typeface="Arial Narrow"/>
                <a:cs typeface="Arial Narrow"/>
              </a:rPr>
              <a:t>s	</a:t>
            </a:r>
            <a:r>
              <a:rPr sz="1850" b="1" spc="40" dirty="0">
                <a:latin typeface="Arial Narrow"/>
                <a:cs typeface="Arial Narrow"/>
              </a:rPr>
              <a:t>формирования </a:t>
            </a:r>
            <a:r>
              <a:rPr sz="1850" b="1" spc="50" dirty="0">
                <a:latin typeface="Arial Narrow"/>
                <a:cs typeface="Arial Narrow"/>
              </a:rPr>
              <a:t>отчетов </a:t>
            </a:r>
            <a:r>
              <a:rPr sz="1850" b="1" spc="-5" dirty="0">
                <a:latin typeface="Arial Narrow"/>
                <a:cs typeface="Arial Narrow"/>
              </a:rPr>
              <a:t>по </a:t>
            </a:r>
            <a:r>
              <a:rPr sz="1850" b="1" spc="60" dirty="0">
                <a:latin typeface="Arial Narrow"/>
                <a:cs typeface="Arial Narrow"/>
              </a:rPr>
              <a:t>журналам </a:t>
            </a:r>
            <a:r>
              <a:rPr sz="1850" b="1" spc="45" dirty="0">
                <a:latin typeface="Arial Narrow"/>
                <a:cs typeface="Arial Narrow"/>
              </a:rPr>
              <a:t>продукции </a:t>
            </a:r>
            <a:r>
              <a:rPr sz="1850" b="1" dirty="0">
                <a:latin typeface="Arial Narrow"/>
                <a:cs typeface="Arial Narrow"/>
              </a:rPr>
              <a:t>и </a:t>
            </a:r>
            <a:r>
              <a:rPr sz="1850" b="1" spc="20" dirty="0">
                <a:latin typeface="Arial Narrow"/>
                <a:cs typeface="Arial Narrow"/>
              </a:rPr>
              <a:t>оформленным</a:t>
            </a:r>
            <a:r>
              <a:rPr sz="1850" b="1" spc="260" dirty="0">
                <a:latin typeface="Arial Narrow"/>
                <a:cs typeface="Arial Narrow"/>
              </a:rPr>
              <a:t> </a:t>
            </a:r>
            <a:r>
              <a:rPr sz="1850" b="1" spc="-25" dirty="0">
                <a:latin typeface="Arial Narrow"/>
                <a:cs typeface="Arial Narrow"/>
              </a:rPr>
              <a:t>ВСД.</a:t>
            </a:r>
            <a:endParaRPr sz="1850">
              <a:latin typeface="Arial Narrow"/>
              <a:cs typeface="Arial Narrow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889" y="323850"/>
            <a:ext cx="3698875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^ </a:t>
            </a:r>
            <a:r>
              <a:rPr spc="-65" dirty="0"/>
              <a:t>Подсистема</a:t>
            </a:r>
            <a:r>
              <a:rPr spc="434" dirty="0"/>
              <a:t> </a:t>
            </a:r>
            <a:r>
              <a:rPr spc="-50" dirty="0"/>
              <a:t>ХС</a:t>
            </a:r>
          </a:p>
        </p:txBody>
      </p:sp>
      <p:sp>
        <p:nvSpPr>
          <p:cNvPr id="3" name="object 3"/>
          <p:cNvSpPr/>
          <p:nvPr/>
        </p:nvSpPr>
        <p:spPr>
          <a:xfrm>
            <a:off x="3666490" y="800873"/>
            <a:ext cx="4733925" cy="0"/>
          </a:xfrm>
          <a:custGeom>
            <a:avLst/>
            <a:gdLst/>
            <a:ahLst/>
            <a:cxnLst/>
            <a:rect l="l" t="t" r="r" b="b"/>
            <a:pathLst>
              <a:path w="4733925">
                <a:moveTo>
                  <a:pt x="0" y="0"/>
                </a:moveTo>
                <a:lnTo>
                  <a:pt x="4733367" y="0"/>
                </a:lnTo>
              </a:path>
            </a:pathLst>
          </a:custGeom>
          <a:ln w="424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29590" y="1228879"/>
            <a:ext cx="8077834" cy="2980055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sz="2000" spc="-25" dirty="0">
                <a:latin typeface="Tahoma"/>
                <a:cs typeface="Tahoma"/>
              </a:rPr>
              <a:t>Подсистема </a:t>
            </a:r>
            <a:r>
              <a:rPr sz="2000" b="1" spc="-10" dirty="0">
                <a:latin typeface="Tahoma"/>
                <a:cs typeface="Tahoma"/>
              </a:rPr>
              <a:t>«Хозяйствующего </a:t>
            </a:r>
            <a:r>
              <a:rPr sz="2000" b="1" spc="-15" dirty="0">
                <a:latin typeface="Tahoma"/>
                <a:cs typeface="Tahoma"/>
              </a:rPr>
              <a:t>субъекта»  </a:t>
            </a:r>
            <a:r>
              <a:rPr sz="2000" spc="-20" dirty="0">
                <a:latin typeface="Tahoma"/>
                <a:cs typeface="Tahoma"/>
              </a:rPr>
              <a:t>предназначена</a:t>
            </a:r>
            <a:r>
              <a:rPr sz="2000" spc="-65" dirty="0">
                <a:latin typeface="Tahoma"/>
                <a:cs typeface="Tahoma"/>
              </a:rPr>
              <a:t> </a:t>
            </a:r>
            <a:r>
              <a:rPr sz="2000" spc="-50" dirty="0">
                <a:latin typeface="Tahoma"/>
                <a:cs typeface="Tahoma"/>
              </a:rPr>
              <a:t>для:</a:t>
            </a:r>
            <a:endParaRPr sz="2000">
              <a:latin typeface="Tahoma"/>
              <a:cs typeface="Tahoma"/>
            </a:endParaRPr>
          </a:p>
          <a:p>
            <a:pPr marL="350520" marR="5080" indent="-337820">
              <a:lnSpc>
                <a:spcPts val="2180"/>
              </a:lnSpc>
              <a:spcBef>
                <a:spcPts val="650"/>
              </a:spcBef>
              <a:tabLst>
                <a:tab pos="342265" algn="l"/>
              </a:tabLst>
            </a:pPr>
            <a:r>
              <a:rPr sz="1850" b="1" spc="-5" dirty="0">
                <a:latin typeface="Arial Narrow"/>
                <a:cs typeface="Arial Narrow"/>
              </a:rPr>
              <a:t>s	</a:t>
            </a:r>
            <a:r>
              <a:rPr sz="1850" b="1" spc="45" dirty="0">
                <a:latin typeface="Arial Narrow"/>
                <a:cs typeface="Arial Narrow"/>
              </a:rPr>
              <a:t>создание </a:t>
            </a:r>
            <a:r>
              <a:rPr sz="1850" b="1" spc="60" dirty="0">
                <a:latin typeface="Arial Narrow"/>
                <a:cs typeface="Arial Narrow"/>
              </a:rPr>
              <a:t>заявок </a:t>
            </a:r>
            <a:r>
              <a:rPr sz="1850" b="1" spc="-15" dirty="0">
                <a:latin typeface="Arial Narrow"/>
                <a:cs typeface="Arial Narrow"/>
              </a:rPr>
              <a:t>на </a:t>
            </a:r>
            <a:r>
              <a:rPr sz="1850" b="1" spc="50" dirty="0">
                <a:latin typeface="Arial Narrow"/>
                <a:cs typeface="Arial Narrow"/>
              </a:rPr>
              <a:t>получение </a:t>
            </a:r>
            <a:r>
              <a:rPr sz="1850" b="1" spc="60" dirty="0">
                <a:latin typeface="Arial Narrow"/>
                <a:cs typeface="Arial Narrow"/>
              </a:rPr>
              <a:t>сертификата </a:t>
            </a:r>
            <a:r>
              <a:rPr sz="1850" b="1" dirty="0">
                <a:latin typeface="Arial Narrow"/>
                <a:cs typeface="Arial Narrow"/>
              </a:rPr>
              <a:t>и их </a:t>
            </a:r>
            <a:r>
              <a:rPr sz="1850" b="1" spc="55" dirty="0">
                <a:latin typeface="Arial Narrow"/>
                <a:cs typeface="Arial Narrow"/>
              </a:rPr>
              <a:t>автоматический </a:t>
            </a:r>
            <a:r>
              <a:rPr sz="1850" b="1" spc="50" dirty="0">
                <a:latin typeface="Arial Narrow"/>
                <a:cs typeface="Arial Narrow"/>
              </a:rPr>
              <a:t>анализ  </a:t>
            </a:r>
            <a:r>
              <a:rPr sz="1850" b="1" spc="-10" dirty="0">
                <a:latin typeface="Arial Narrow"/>
                <a:cs typeface="Arial Narrow"/>
              </a:rPr>
              <a:t>на </a:t>
            </a:r>
            <a:r>
              <a:rPr sz="1850" b="1" spc="50" dirty="0">
                <a:latin typeface="Arial Narrow"/>
                <a:cs typeface="Arial Narrow"/>
              </a:rPr>
              <a:t>наличие </a:t>
            </a:r>
            <a:r>
              <a:rPr sz="1850" b="1" spc="65" dirty="0">
                <a:latin typeface="Arial Narrow"/>
                <a:cs typeface="Arial Narrow"/>
              </a:rPr>
              <a:t>ошибок </a:t>
            </a:r>
            <a:r>
              <a:rPr sz="1850" b="1" spc="5" dirty="0">
                <a:latin typeface="Arial Narrow"/>
                <a:cs typeface="Arial Narrow"/>
              </a:rPr>
              <a:t>при </a:t>
            </a:r>
            <a:r>
              <a:rPr sz="1850" b="1" spc="50" dirty="0">
                <a:latin typeface="Arial Narrow"/>
                <a:cs typeface="Arial Narrow"/>
              </a:rPr>
              <a:t>отправлении </a:t>
            </a:r>
            <a:r>
              <a:rPr sz="1850" b="1" dirty="0">
                <a:latin typeface="Arial Narrow"/>
                <a:cs typeface="Arial Narrow"/>
              </a:rPr>
              <a:t>в </a:t>
            </a:r>
            <a:r>
              <a:rPr sz="1850" b="1" spc="60" dirty="0">
                <a:latin typeface="Arial Narrow"/>
                <a:cs typeface="Arial Narrow"/>
              </a:rPr>
              <a:t>территориальное</a:t>
            </a:r>
            <a:r>
              <a:rPr sz="1850" b="1" spc="30" dirty="0">
                <a:latin typeface="Arial Narrow"/>
                <a:cs typeface="Arial Narrow"/>
              </a:rPr>
              <a:t> </a:t>
            </a:r>
            <a:r>
              <a:rPr sz="1850" b="1" spc="60" dirty="0">
                <a:latin typeface="Arial Narrow"/>
                <a:cs typeface="Arial Narrow"/>
              </a:rPr>
              <a:t>управление;</a:t>
            </a:r>
            <a:endParaRPr sz="185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  <a:tabLst>
                <a:tab pos="351155" algn="l"/>
              </a:tabLst>
            </a:pPr>
            <a:r>
              <a:rPr sz="1850" b="1" spc="-5" dirty="0">
                <a:latin typeface="Arial Narrow"/>
                <a:cs typeface="Arial Narrow"/>
              </a:rPr>
              <a:t>s	</a:t>
            </a:r>
            <a:r>
              <a:rPr sz="1850" b="1" spc="30" dirty="0">
                <a:latin typeface="Arial Narrow"/>
                <a:cs typeface="Arial Narrow"/>
              </a:rPr>
              <a:t>просмотр </a:t>
            </a:r>
            <a:r>
              <a:rPr sz="1850" b="1" spc="35" dirty="0">
                <a:latin typeface="Arial Narrow"/>
                <a:cs typeface="Arial Narrow"/>
              </a:rPr>
              <a:t>полученных </a:t>
            </a:r>
            <a:r>
              <a:rPr sz="1850" b="1" spc="45" dirty="0">
                <a:latin typeface="Arial Narrow"/>
                <a:cs typeface="Arial Narrow"/>
              </a:rPr>
              <a:t>ветеринарных</a:t>
            </a:r>
            <a:r>
              <a:rPr sz="1850" b="1" spc="-125" dirty="0">
                <a:latin typeface="Arial Narrow"/>
                <a:cs typeface="Arial Narrow"/>
              </a:rPr>
              <a:t> </a:t>
            </a:r>
            <a:r>
              <a:rPr sz="1850" b="1" spc="55" dirty="0">
                <a:latin typeface="Arial Narrow"/>
                <a:cs typeface="Arial Narrow"/>
              </a:rPr>
              <a:t>сертификатов;</a:t>
            </a:r>
            <a:endParaRPr sz="185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  <a:tabLst>
                <a:tab pos="351155" algn="l"/>
              </a:tabLst>
            </a:pPr>
            <a:r>
              <a:rPr sz="1850" b="1" spc="-5" dirty="0">
                <a:latin typeface="Arial Narrow"/>
                <a:cs typeface="Arial Narrow"/>
              </a:rPr>
              <a:t>s	</a:t>
            </a:r>
            <a:r>
              <a:rPr sz="1850" b="1" spc="45" dirty="0">
                <a:latin typeface="Arial Narrow"/>
                <a:cs typeface="Arial Narrow"/>
              </a:rPr>
              <a:t>ведение складского </a:t>
            </a:r>
            <a:r>
              <a:rPr sz="1850" b="1" spc="70" dirty="0">
                <a:latin typeface="Arial Narrow"/>
                <a:cs typeface="Arial Narrow"/>
              </a:rPr>
              <a:t>журнала </a:t>
            </a:r>
            <a:r>
              <a:rPr sz="1850" b="1" spc="45" dirty="0">
                <a:latin typeface="Arial Narrow"/>
                <a:cs typeface="Arial Narrow"/>
              </a:rPr>
              <a:t>продукции </a:t>
            </a:r>
            <a:r>
              <a:rPr sz="1850" b="1" spc="-15" dirty="0">
                <a:latin typeface="Arial Narrow"/>
                <a:cs typeface="Arial Narrow"/>
              </a:rPr>
              <a:t>на</a:t>
            </a:r>
            <a:r>
              <a:rPr sz="1850" b="1" spc="45" dirty="0">
                <a:latin typeface="Arial Narrow"/>
                <a:cs typeface="Arial Narrow"/>
              </a:rPr>
              <a:t> </a:t>
            </a:r>
            <a:r>
              <a:rPr sz="1850" b="1" spc="60" dirty="0">
                <a:latin typeface="Arial Narrow"/>
                <a:cs typeface="Arial Narrow"/>
              </a:rPr>
              <a:t>предприятии;</a:t>
            </a:r>
            <a:endParaRPr sz="1850">
              <a:latin typeface="Arial Narrow"/>
              <a:cs typeface="Arial Narrow"/>
            </a:endParaRPr>
          </a:p>
          <a:p>
            <a:pPr marL="350520" marR="259079" indent="-337820">
              <a:lnSpc>
                <a:spcPct val="96800"/>
              </a:lnSpc>
              <a:spcBef>
                <a:spcPts val="635"/>
              </a:spcBef>
              <a:tabLst>
                <a:tab pos="342265" algn="l"/>
              </a:tabLst>
            </a:pPr>
            <a:r>
              <a:rPr sz="1850" b="1" spc="-5" dirty="0">
                <a:latin typeface="Arial Narrow"/>
                <a:cs typeface="Arial Narrow"/>
              </a:rPr>
              <a:t>s	</a:t>
            </a:r>
            <a:r>
              <a:rPr sz="1850" b="1" spc="45" dirty="0">
                <a:latin typeface="Arial Narrow"/>
                <a:cs typeface="Arial Narrow"/>
              </a:rPr>
              <a:t>создание </a:t>
            </a:r>
            <a:r>
              <a:rPr sz="1850" b="1" dirty="0">
                <a:latin typeface="Arial Narrow"/>
                <a:cs typeface="Arial Narrow"/>
              </a:rPr>
              <a:t>и </a:t>
            </a:r>
            <a:r>
              <a:rPr sz="1850" b="1" spc="35" dirty="0">
                <a:latin typeface="Arial Narrow"/>
                <a:cs typeface="Arial Narrow"/>
              </a:rPr>
              <a:t>подача </a:t>
            </a:r>
            <a:r>
              <a:rPr sz="1850" b="1" spc="55" dirty="0">
                <a:latin typeface="Arial Narrow"/>
                <a:cs typeface="Arial Narrow"/>
              </a:rPr>
              <a:t>заявок </a:t>
            </a:r>
            <a:r>
              <a:rPr sz="1850" b="1" spc="-10" dirty="0">
                <a:latin typeface="Arial Narrow"/>
                <a:cs typeface="Arial Narrow"/>
              </a:rPr>
              <a:t>на </a:t>
            </a:r>
            <a:r>
              <a:rPr sz="1850" b="1" spc="50" dirty="0">
                <a:latin typeface="Arial Narrow"/>
                <a:cs typeface="Arial Narrow"/>
              </a:rPr>
              <a:t>получение </a:t>
            </a:r>
            <a:r>
              <a:rPr sz="1850" b="1" spc="60" dirty="0">
                <a:latin typeface="Arial Narrow"/>
                <a:cs typeface="Arial Narrow"/>
              </a:rPr>
              <a:t>ветеринарного </a:t>
            </a:r>
            <a:r>
              <a:rPr sz="1850" b="1" spc="25" dirty="0">
                <a:latin typeface="Arial Narrow"/>
                <a:cs typeface="Arial Narrow"/>
              </a:rPr>
              <a:t>свидетельства  </a:t>
            </a:r>
            <a:r>
              <a:rPr sz="1850" b="1" dirty="0">
                <a:latin typeface="Arial Narrow"/>
                <a:cs typeface="Arial Narrow"/>
              </a:rPr>
              <a:t>или </a:t>
            </a:r>
            <a:r>
              <a:rPr sz="1850" b="1" spc="50" dirty="0">
                <a:latin typeface="Arial Narrow"/>
                <a:cs typeface="Arial Narrow"/>
              </a:rPr>
              <a:t>ветеринарной </a:t>
            </a:r>
            <a:r>
              <a:rPr sz="1850" b="1" spc="55" dirty="0">
                <a:latin typeface="Arial Narrow"/>
                <a:cs typeface="Arial Narrow"/>
              </a:rPr>
              <a:t>справки, </a:t>
            </a:r>
            <a:r>
              <a:rPr sz="1850" b="1" spc="30" dirty="0">
                <a:latin typeface="Arial Narrow"/>
                <a:cs typeface="Arial Narrow"/>
              </a:rPr>
              <a:t>оформляемой </a:t>
            </a:r>
            <a:r>
              <a:rPr sz="1850" b="1" spc="25" dirty="0">
                <a:latin typeface="Arial Narrow"/>
                <a:cs typeface="Arial Narrow"/>
              </a:rPr>
              <a:t>государственным  </a:t>
            </a:r>
            <a:r>
              <a:rPr sz="1850" b="1" spc="35" dirty="0">
                <a:latin typeface="Arial Narrow"/>
                <a:cs typeface="Arial Narrow"/>
              </a:rPr>
              <a:t>ветеринарным</a:t>
            </a:r>
            <a:r>
              <a:rPr sz="1850" b="1" spc="425" dirty="0">
                <a:latin typeface="Arial Narrow"/>
                <a:cs typeface="Arial Narrow"/>
              </a:rPr>
              <a:t> </a:t>
            </a:r>
            <a:r>
              <a:rPr sz="1850" b="1" spc="25" dirty="0">
                <a:latin typeface="Arial Narrow"/>
                <a:cs typeface="Arial Narrow"/>
              </a:rPr>
              <a:t>врачом;</a:t>
            </a:r>
            <a:endParaRPr sz="185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  <a:tabLst>
                <a:tab pos="351155" algn="l"/>
              </a:tabLst>
            </a:pPr>
            <a:r>
              <a:rPr sz="1850" b="1" spc="-5" dirty="0">
                <a:latin typeface="Arial Narrow"/>
                <a:cs typeface="Arial Narrow"/>
              </a:rPr>
              <a:t>s	</a:t>
            </a:r>
            <a:r>
              <a:rPr sz="1850" b="1" spc="30" dirty="0">
                <a:latin typeface="Arial Narrow"/>
                <a:cs typeface="Arial Narrow"/>
              </a:rPr>
              <a:t>просмотр </a:t>
            </a:r>
            <a:r>
              <a:rPr sz="1850" b="1" spc="35" dirty="0">
                <a:latin typeface="Arial Narrow"/>
                <a:cs typeface="Arial Narrow"/>
              </a:rPr>
              <a:t>другой</a:t>
            </a:r>
            <a:r>
              <a:rPr sz="1850" b="1" spc="145" dirty="0">
                <a:latin typeface="Arial Narrow"/>
                <a:cs typeface="Arial Narrow"/>
              </a:rPr>
              <a:t> </a:t>
            </a:r>
            <a:r>
              <a:rPr sz="1850" b="1" spc="45" dirty="0">
                <a:latin typeface="Arial Narrow"/>
                <a:cs typeface="Arial Narrow"/>
              </a:rPr>
              <a:t>информации.</a:t>
            </a:r>
            <a:endParaRPr sz="1850">
              <a:latin typeface="Arial Narrow"/>
              <a:cs typeface="Arial Narrow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65" dirty="0"/>
              <a:t>ФГБУ</a:t>
            </a:r>
            <a:r>
              <a:rPr spc="-50" dirty="0"/>
              <a:t> </a:t>
            </a:r>
            <a:r>
              <a:rPr spc="10" dirty="0"/>
              <a:t>«ВНИИЗЖ»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3390" y="279400"/>
            <a:ext cx="8144509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5" dirty="0"/>
              <a:t>Общий </a:t>
            </a:r>
            <a:r>
              <a:rPr spc="-50" dirty="0"/>
              <a:t>алгоритм </a:t>
            </a:r>
            <a:r>
              <a:rPr spc="-80" dirty="0"/>
              <a:t>работы </a:t>
            </a:r>
            <a:r>
              <a:rPr spc="-45" dirty="0"/>
              <a:t>ХС </a:t>
            </a:r>
            <a:r>
              <a:rPr dirty="0"/>
              <a:t>в</a:t>
            </a:r>
            <a:r>
              <a:rPr spc="595" dirty="0"/>
              <a:t> </a:t>
            </a:r>
            <a:r>
              <a:rPr spc="-40" dirty="0"/>
              <a:t>системе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7820" y="1315720"/>
            <a:ext cx="8271509" cy="5068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100"/>
              </a:spcBef>
            </a:pPr>
            <a:r>
              <a:rPr sz="1350" b="1" spc="-60" dirty="0">
                <a:latin typeface="Tahoma"/>
                <a:cs typeface="Tahoma"/>
              </a:rPr>
              <a:t>1. </a:t>
            </a:r>
            <a:r>
              <a:rPr sz="1350" b="1" spc="5" dirty="0">
                <a:latin typeface="Tahoma"/>
                <a:cs typeface="Tahoma"/>
              </a:rPr>
              <a:t>Приемка </a:t>
            </a:r>
            <a:r>
              <a:rPr sz="1350" b="1" spc="-5" dirty="0">
                <a:latin typeface="Tahoma"/>
                <a:cs typeface="Tahoma"/>
              </a:rPr>
              <a:t>- </a:t>
            </a:r>
            <a:r>
              <a:rPr sz="1350" spc="5" dirty="0">
                <a:latin typeface="Tahoma"/>
                <a:cs typeface="Tahoma"/>
              </a:rPr>
              <a:t>гашение </a:t>
            </a:r>
            <a:r>
              <a:rPr sz="1350" spc="10" dirty="0">
                <a:latin typeface="Tahoma"/>
                <a:cs typeface="Tahoma"/>
              </a:rPr>
              <a:t>входящего</a:t>
            </a:r>
            <a:r>
              <a:rPr sz="1350" spc="185" dirty="0">
                <a:latin typeface="Tahoma"/>
                <a:cs typeface="Tahoma"/>
              </a:rPr>
              <a:t> </a:t>
            </a:r>
            <a:r>
              <a:rPr sz="1350" spc="-5" dirty="0">
                <a:latin typeface="Tahoma"/>
                <a:cs typeface="Tahoma"/>
              </a:rPr>
              <a:t>ВСД</a:t>
            </a:r>
            <a:endParaRPr sz="1350">
              <a:latin typeface="Tahoma"/>
              <a:cs typeface="Tahoma"/>
            </a:endParaRPr>
          </a:p>
          <a:p>
            <a:pPr marL="299085" marR="5080" indent="-280670">
              <a:lnSpc>
                <a:spcPct val="103699"/>
              </a:lnSpc>
              <a:spcBef>
                <a:spcPts val="910"/>
              </a:spcBef>
              <a:tabLst>
                <a:tab pos="304800" algn="l"/>
              </a:tabLst>
            </a:pPr>
            <a:r>
              <a:rPr sz="1350" spc="-5" dirty="0">
                <a:latin typeface="Tahoma"/>
                <a:cs typeface="Tahoma"/>
              </a:rPr>
              <a:t>s		</a:t>
            </a:r>
            <a:r>
              <a:rPr sz="1350" spc="5" dirty="0">
                <a:latin typeface="Tahoma"/>
                <a:cs typeface="Tahoma"/>
              </a:rPr>
              <a:t>внесение </a:t>
            </a:r>
            <a:r>
              <a:rPr sz="1350" spc="10" dirty="0">
                <a:latin typeface="Tahoma"/>
                <a:cs typeface="Tahoma"/>
              </a:rPr>
              <a:t>информации </a:t>
            </a:r>
            <a:r>
              <a:rPr sz="1350" dirty="0">
                <a:latin typeface="Tahoma"/>
                <a:cs typeface="Tahoma"/>
              </a:rPr>
              <a:t>о </a:t>
            </a:r>
            <a:r>
              <a:rPr sz="1350" spc="10" dirty="0">
                <a:latin typeface="Tahoma"/>
                <a:cs typeface="Tahoma"/>
              </a:rPr>
              <a:t>поступившей </a:t>
            </a:r>
            <a:r>
              <a:rPr sz="1350" spc="5" dirty="0">
                <a:latin typeface="Tahoma"/>
                <a:cs typeface="Tahoma"/>
              </a:rPr>
              <a:t>продукции </a:t>
            </a:r>
            <a:r>
              <a:rPr sz="1350" spc="-5" dirty="0">
                <a:latin typeface="Tahoma"/>
                <a:cs typeface="Tahoma"/>
              </a:rPr>
              <a:t>в </a:t>
            </a:r>
            <a:r>
              <a:rPr sz="1350" spc="15" dirty="0">
                <a:latin typeface="Tahoma"/>
                <a:cs typeface="Tahoma"/>
              </a:rPr>
              <a:t>автоматическом </a:t>
            </a:r>
            <a:r>
              <a:rPr sz="1350" dirty="0">
                <a:latin typeface="Tahoma"/>
                <a:cs typeface="Tahoma"/>
              </a:rPr>
              <a:t>режиме, </a:t>
            </a:r>
            <a:r>
              <a:rPr sz="1350" spc="-5" dirty="0">
                <a:latin typeface="Tahoma"/>
                <a:cs typeface="Tahoma"/>
              </a:rPr>
              <a:t>если </a:t>
            </a:r>
            <a:r>
              <a:rPr sz="1350" dirty="0">
                <a:latin typeface="Tahoma"/>
                <a:cs typeface="Tahoma"/>
              </a:rPr>
              <a:t>груз </a:t>
            </a:r>
            <a:r>
              <a:rPr sz="1350" spc="5" dirty="0">
                <a:latin typeface="Tahoma"/>
                <a:cs typeface="Tahoma"/>
              </a:rPr>
              <a:t>поступил  </a:t>
            </a:r>
            <a:r>
              <a:rPr sz="1350" spc="-5" dirty="0">
                <a:latin typeface="Tahoma"/>
                <a:cs typeface="Tahoma"/>
              </a:rPr>
              <a:t>в </a:t>
            </a:r>
            <a:r>
              <a:rPr sz="1350" spc="20" dirty="0">
                <a:latin typeface="Tahoma"/>
                <a:cs typeface="Tahoma"/>
              </a:rPr>
              <a:t>сопровождение </a:t>
            </a:r>
            <a:r>
              <a:rPr sz="1350" spc="15" dirty="0">
                <a:latin typeface="Tahoma"/>
                <a:cs typeface="Tahoma"/>
              </a:rPr>
              <a:t>электронного </a:t>
            </a:r>
            <a:r>
              <a:rPr sz="1350" spc="-15" dirty="0">
                <a:latin typeface="Tahoma"/>
                <a:cs typeface="Tahoma"/>
              </a:rPr>
              <a:t>ВСД, </a:t>
            </a:r>
            <a:r>
              <a:rPr sz="1350" spc="10" dirty="0">
                <a:latin typeface="Tahoma"/>
                <a:cs typeface="Tahoma"/>
              </a:rPr>
              <a:t>либо </a:t>
            </a:r>
            <a:r>
              <a:rPr sz="1350" spc="-5" dirty="0">
                <a:latin typeface="Tahoma"/>
                <a:cs typeface="Tahoma"/>
              </a:rPr>
              <a:t>в </a:t>
            </a:r>
            <a:r>
              <a:rPr sz="1350" spc="5" dirty="0">
                <a:latin typeface="Tahoma"/>
                <a:cs typeface="Tahoma"/>
              </a:rPr>
              <a:t>ручном </a:t>
            </a:r>
            <a:r>
              <a:rPr sz="1350" dirty="0">
                <a:latin typeface="Tahoma"/>
                <a:cs typeface="Tahoma"/>
              </a:rPr>
              <a:t>режиме, </a:t>
            </a:r>
            <a:r>
              <a:rPr sz="1350" spc="-5" dirty="0">
                <a:latin typeface="Tahoma"/>
                <a:cs typeface="Tahoma"/>
              </a:rPr>
              <a:t>если </a:t>
            </a:r>
            <a:r>
              <a:rPr sz="1350" dirty="0">
                <a:latin typeface="Tahoma"/>
                <a:cs typeface="Tahoma"/>
              </a:rPr>
              <a:t>груз </a:t>
            </a:r>
            <a:r>
              <a:rPr sz="1350" spc="5" dirty="0">
                <a:latin typeface="Tahoma"/>
                <a:cs typeface="Tahoma"/>
              </a:rPr>
              <a:t>поступил </a:t>
            </a:r>
            <a:r>
              <a:rPr sz="1350" spc="-5" dirty="0">
                <a:latin typeface="Tahoma"/>
                <a:cs typeface="Tahoma"/>
              </a:rPr>
              <a:t>в  </a:t>
            </a:r>
            <a:r>
              <a:rPr sz="1350" spc="15" dirty="0">
                <a:latin typeface="Tahoma"/>
                <a:cs typeface="Tahoma"/>
              </a:rPr>
              <a:t>сопровождение </a:t>
            </a:r>
            <a:r>
              <a:rPr sz="1350" spc="-5" dirty="0">
                <a:latin typeface="Tahoma"/>
                <a:cs typeface="Tahoma"/>
              </a:rPr>
              <a:t>ВСД </a:t>
            </a:r>
            <a:r>
              <a:rPr sz="1350" spc="-30" dirty="0">
                <a:latin typeface="Tahoma"/>
                <a:cs typeface="Tahoma"/>
              </a:rPr>
              <a:t>на </a:t>
            </a:r>
            <a:r>
              <a:rPr sz="1350" spc="10" dirty="0">
                <a:latin typeface="Tahoma"/>
                <a:cs typeface="Tahoma"/>
              </a:rPr>
              <a:t>бумажном</a:t>
            </a:r>
            <a:r>
              <a:rPr sz="1350" spc="105" dirty="0">
                <a:latin typeface="Tahoma"/>
                <a:cs typeface="Tahoma"/>
              </a:rPr>
              <a:t> </a:t>
            </a:r>
            <a:r>
              <a:rPr sz="1350" spc="5" dirty="0">
                <a:latin typeface="Tahoma"/>
                <a:cs typeface="Tahoma"/>
              </a:rPr>
              <a:t>носителе;</a:t>
            </a:r>
            <a:endParaRPr sz="1350">
              <a:latin typeface="Tahoma"/>
              <a:cs typeface="Tahoma"/>
            </a:endParaRPr>
          </a:p>
          <a:p>
            <a:pPr marL="305435" marR="579755" indent="-287020">
              <a:lnSpc>
                <a:spcPct val="103699"/>
              </a:lnSpc>
              <a:spcBef>
                <a:spcPts val="930"/>
              </a:spcBef>
              <a:tabLst>
                <a:tab pos="304800" algn="l"/>
              </a:tabLst>
            </a:pPr>
            <a:r>
              <a:rPr sz="1350" spc="-5" dirty="0">
                <a:latin typeface="Tahoma"/>
                <a:cs typeface="Tahoma"/>
              </a:rPr>
              <a:t>s	</a:t>
            </a:r>
            <a:r>
              <a:rPr sz="1350" spc="5" dirty="0">
                <a:latin typeface="Tahoma"/>
                <a:cs typeface="Tahoma"/>
              </a:rPr>
              <a:t>внесение </a:t>
            </a:r>
            <a:r>
              <a:rPr sz="1350" spc="-5" dirty="0">
                <a:latin typeface="Tahoma"/>
                <a:cs typeface="Tahoma"/>
              </a:rPr>
              <a:t>в </a:t>
            </a:r>
            <a:r>
              <a:rPr sz="1350" spc="15" dirty="0">
                <a:latin typeface="Tahoma"/>
                <a:cs typeface="Tahoma"/>
              </a:rPr>
              <a:t>запись журнала </a:t>
            </a:r>
            <a:r>
              <a:rPr sz="1350" spc="10" dirty="0">
                <a:latin typeface="Tahoma"/>
                <a:cs typeface="Tahoma"/>
              </a:rPr>
              <a:t>результатов </a:t>
            </a:r>
            <a:r>
              <a:rPr sz="1350" spc="25" dirty="0">
                <a:latin typeface="Tahoma"/>
                <a:cs typeface="Tahoma"/>
              </a:rPr>
              <a:t>лабораторных </a:t>
            </a:r>
            <a:r>
              <a:rPr sz="1350" spc="10" dirty="0">
                <a:latin typeface="Tahoma"/>
                <a:cs typeface="Tahoma"/>
              </a:rPr>
              <a:t>исследований </a:t>
            </a:r>
            <a:r>
              <a:rPr sz="1350" spc="-5" dirty="0">
                <a:latin typeface="Tahoma"/>
                <a:cs typeface="Tahoma"/>
              </a:rPr>
              <a:t>и </a:t>
            </a:r>
            <a:r>
              <a:rPr sz="1350" spc="-20" dirty="0">
                <a:latin typeface="Tahoma"/>
                <a:cs typeface="Tahoma"/>
              </a:rPr>
              <a:t>ВСЭ, </a:t>
            </a:r>
            <a:r>
              <a:rPr sz="1350" spc="5" dirty="0">
                <a:latin typeface="Tahoma"/>
                <a:cs typeface="Tahoma"/>
              </a:rPr>
              <a:t>сведений </a:t>
            </a:r>
            <a:r>
              <a:rPr sz="1350" spc="-10" dirty="0">
                <a:latin typeface="Tahoma"/>
                <a:cs typeface="Tahoma"/>
              </a:rPr>
              <a:t>об  </a:t>
            </a:r>
            <a:r>
              <a:rPr sz="1350" spc="5" dirty="0">
                <a:latin typeface="Tahoma"/>
                <a:cs typeface="Tahoma"/>
              </a:rPr>
              <a:t>иммунизации </a:t>
            </a:r>
            <a:r>
              <a:rPr sz="1350" spc="-5" dirty="0">
                <a:latin typeface="Tahoma"/>
                <a:cs typeface="Tahoma"/>
              </a:rPr>
              <a:t>и </a:t>
            </a:r>
            <a:r>
              <a:rPr sz="1350" spc="15" dirty="0">
                <a:latin typeface="Tahoma"/>
                <a:cs typeface="Tahoma"/>
              </a:rPr>
              <a:t>обработке </a:t>
            </a:r>
            <a:r>
              <a:rPr sz="1350" spc="25" dirty="0">
                <a:latin typeface="Tahoma"/>
                <a:cs typeface="Tahoma"/>
              </a:rPr>
              <a:t>живых</a:t>
            </a:r>
            <a:r>
              <a:rPr sz="1350" spc="-220" dirty="0">
                <a:latin typeface="Tahoma"/>
                <a:cs typeface="Tahoma"/>
              </a:rPr>
              <a:t> </a:t>
            </a:r>
            <a:r>
              <a:rPr sz="1350" spc="10" dirty="0">
                <a:latin typeface="Tahoma"/>
                <a:cs typeface="Tahoma"/>
              </a:rPr>
              <a:t>животных;</a:t>
            </a:r>
            <a:endParaRPr sz="1350">
              <a:latin typeface="Tahoma"/>
              <a:cs typeface="Tahoma"/>
            </a:endParaRPr>
          </a:p>
          <a:p>
            <a:pPr marL="18415">
              <a:lnSpc>
                <a:spcPct val="100000"/>
              </a:lnSpc>
              <a:spcBef>
                <a:spcPts val="1030"/>
              </a:spcBef>
              <a:tabLst>
                <a:tab pos="298450" algn="l"/>
              </a:tabLst>
            </a:pPr>
            <a:r>
              <a:rPr sz="1350" spc="-5" dirty="0">
                <a:latin typeface="Tahoma"/>
                <a:cs typeface="Tahoma"/>
              </a:rPr>
              <a:t>s	</a:t>
            </a:r>
            <a:r>
              <a:rPr sz="1350" spc="15" dirty="0">
                <a:latin typeface="Tahoma"/>
                <a:cs typeface="Tahoma"/>
              </a:rPr>
              <a:t>составление </a:t>
            </a:r>
            <a:r>
              <a:rPr sz="1350" dirty="0">
                <a:latin typeface="Tahoma"/>
                <a:cs typeface="Tahoma"/>
              </a:rPr>
              <a:t>акта </a:t>
            </a:r>
            <a:r>
              <a:rPr sz="1350" spc="5" dirty="0">
                <a:latin typeface="Tahoma"/>
                <a:cs typeface="Tahoma"/>
              </a:rPr>
              <a:t>отбора</a:t>
            </a:r>
            <a:r>
              <a:rPr sz="1350" spc="350" dirty="0">
                <a:latin typeface="Tahoma"/>
                <a:cs typeface="Tahoma"/>
              </a:rPr>
              <a:t> </a:t>
            </a:r>
            <a:r>
              <a:rPr sz="1350" spc="-20" dirty="0">
                <a:latin typeface="Tahoma"/>
                <a:cs typeface="Tahoma"/>
              </a:rPr>
              <a:t>проб.</a:t>
            </a:r>
            <a:endParaRPr sz="1350">
              <a:latin typeface="Tahoma"/>
              <a:cs typeface="Tahoma"/>
            </a:endParaRPr>
          </a:p>
          <a:p>
            <a:pPr marL="19050" marR="2754630" indent="-2540">
              <a:lnSpc>
                <a:spcPts val="2620"/>
              </a:lnSpc>
              <a:spcBef>
                <a:spcPts val="244"/>
              </a:spcBef>
              <a:tabLst>
                <a:tab pos="298450" algn="l"/>
              </a:tabLst>
            </a:pPr>
            <a:r>
              <a:rPr sz="1350" b="1" spc="-50" dirty="0">
                <a:latin typeface="Tahoma"/>
                <a:cs typeface="Tahoma"/>
              </a:rPr>
              <a:t>2. </a:t>
            </a:r>
            <a:r>
              <a:rPr sz="1350" b="1" spc="15" dirty="0">
                <a:latin typeface="Tahoma"/>
                <a:cs typeface="Tahoma"/>
              </a:rPr>
              <a:t>Производство </a:t>
            </a:r>
            <a:r>
              <a:rPr sz="1350" b="1" spc="-5" dirty="0">
                <a:latin typeface="Tahoma"/>
                <a:cs typeface="Tahoma"/>
              </a:rPr>
              <a:t>- </a:t>
            </a:r>
            <a:r>
              <a:rPr sz="1350" spc="15" dirty="0">
                <a:latin typeface="Tahoma"/>
                <a:cs typeface="Tahoma"/>
              </a:rPr>
              <a:t>оформление производственного </a:t>
            </a:r>
            <a:r>
              <a:rPr sz="1350" spc="10" dirty="0">
                <a:latin typeface="Tahoma"/>
                <a:cs typeface="Tahoma"/>
              </a:rPr>
              <a:t>сертификата  </a:t>
            </a:r>
            <a:r>
              <a:rPr sz="1350" spc="-5" dirty="0">
                <a:latin typeface="Tahoma"/>
                <a:cs typeface="Tahoma"/>
              </a:rPr>
              <a:t>s	</a:t>
            </a:r>
            <a:r>
              <a:rPr sz="1350" spc="10" dirty="0">
                <a:latin typeface="Tahoma"/>
                <a:cs typeface="Tahoma"/>
              </a:rPr>
              <a:t>создание </a:t>
            </a:r>
            <a:r>
              <a:rPr sz="1350" spc="15" dirty="0">
                <a:latin typeface="Tahoma"/>
                <a:cs typeface="Tahoma"/>
              </a:rPr>
              <a:t>транзакции </a:t>
            </a:r>
            <a:r>
              <a:rPr sz="1350" spc="5" dirty="0">
                <a:latin typeface="Tahoma"/>
                <a:cs typeface="Tahoma"/>
              </a:rPr>
              <a:t>типа</a:t>
            </a:r>
            <a:r>
              <a:rPr sz="1350" spc="260" dirty="0">
                <a:latin typeface="Tahoma"/>
                <a:cs typeface="Tahoma"/>
              </a:rPr>
              <a:t> </a:t>
            </a:r>
            <a:r>
              <a:rPr sz="1350" spc="15" dirty="0">
                <a:latin typeface="Tahoma"/>
                <a:cs typeface="Tahoma"/>
              </a:rPr>
              <a:t>«переработка/производство»;</a:t>
            </a:r>
            <a:endParaRPr sz="1350">
              <a:latin typeface="Tahoma"/>
              <a:cs typeface="Tahoma"/>
            </a:endParaRPr>
          </a:p>
          <a:p>
            <a:pPr marL="19050">
              <a:lnSpc>
                <a:spcPct val="100000"/>
              </a:lnSpc>
              <a:spcBef>
                <a:spcPts val="715"/>
              </a:spcBef>
              <a:tabLst>
                <a:tab pos="292735" algn="l"/>
              </a:tabLst>
            </a:pPr>
            <a:r>
              <a:rPr sz="1350" spc="-5" dirty="0">
                <a:latin typeface="Tahoma"/>
                <a:cs typeface="Tahoma"/>
              </a:rPr>
              <a:t>s	</a:t>
            </a:r>
            <a:r>
              <a:rPr sz="1350" spc="20" dirty="0">
                <a:latin typeface="Tahoma"/>
                <a:cs typeface="Tahoma"/>
              </a:rPr>
              <a:t>добавление </a:t>
            </a:r>
            <a:r>
              <a:rPr sz="1350" spc="10" dirty="0">
                <a:latin typeface="Tahoma"/>
                <a:cs typeface="Tahoma"/>
              </a:rPr>
              <a:t>информации </a:t>
            </a:r>
            <a:r>
              <a:rPr sz="1350" dirty="0">
                <a:latin typeface="Tahoma"/>
                <a:cs typeface="Tahoma"/>
              </a:rPr>
              <a:t>о</a:t>
            </a:r>
            <a:r>
              <a:rPr sz="1350" spc="280" dirty="0">
                <a:latin typeface="Tahoma"/>
                <a:cs typeface="Tahoma"/>
              </a:rPr>
              <a:t> </a:t>
            </a:r>
            <a:r>
              <a:rPr sz="1350" dirty="0">
                <a:latin typeface="Tahoma"/>
                <a:cs typeface="Tahoma"/>
              </a:rPr>
              <a:t>сырье;</a:t>
            </a:r>
            <a:endParaRPr sz="1350">
              <a:latin typeface="Tahoma"/>
              <a:cs typeface="Tahoma"/>
            </a:endParaRPr>
          </a:p>
          <a:p>
            <a:pPr marL="19050">
              <a:lnSpc>
                <a:spcPct val="100000"/>
              </a:lnSpc>
              <a:spcBef>
                <a:spcPts val="1000"/>
              </a:spcBef>
              <a:tabLst>
                <a:tab pos="304800" algn="l"/>
              </a:tabLst>
            </a:pPr>
            <a:r>
              <a:rPr sz="1350" spc="-5" dirty="0">
                <a:latin typeface="Tahoma"/>
                <a:cs typeface="Tahoma"/>
              </a:rPr>
              <a:t>s	</a:t>
            </a:r>
            <a:r>
              <a:rPr sz="1350" spc="5" dirty="0">
                <a:latin typeface="Tahoma"/>
                <a:cs typeface="Tahoma"/>
              </a:rPr>
              <a:t>внесение сведений </a:t>
            </a:r>
            <a:r>
              <a:rPr sz="1350" dirty="0">
                <a:latin typeface="Tahoma"/>
                <a:cs typeface="Tahoma"/>
              </a:rPr>
              <a:t>о </a:t>
            </a:r>
            <a:r>
              <a:rPr sz="1350" spc="10" dirty="0">
                <a:latin typeface="Tahoma"/>
                <a:cs typeface="Tahoma"/>
              </a:rPr>
              <a:t>вырабатываемой</a:t>
            </a:r>
            <a:r>
              <a:rPr sz="1350" spc="60" dirty="0">
                <a:latin typeface="Tahoma"/>
                <a:cs typeface="Tahoma"/>
              </a:rPr>
              <a:t> </a:t>
            </a:r>
            <a:r>
              <a:rPr sz="1350" spc="5" dirty="0">
                <a:latin typeface="Tahoma"/>
                <a:cs typeface="Tahoma"/>
              </a:rPr>
              <a:t>продукции;</a:t>
            </a:r>
            <a:endParaRPr sz="1350">
              <a:latin typeface="Tahoma"/>
              <a:cs typeface="Tahoma"/>
            </a:endParaRPr>
          </a:p>
          <a:p>
            <a:pPr marL="306070" marR="579755" indent="-287020">
              <a:lnSpc>
                <a:spcPct val="103099"/>
              </a:lnSpc>
              <a:spcBef>
                <a:spcPts val="950"/>
              </a:spcBef>
              <a:tabLst>
                <a:tab pos="304800" algn="l"/>
              </a:tabLst>
            </a:pPr>
            <a:r>
              <a:rPr sz="1350" spc="-5" dirty="0">
                <a:latin typeface="Tahoma"/>
                <a:cs typeface="Tahoma"/>
              </a:rPr>
              <a:t>s	</a:t>
            </a:r>
            <a:r>
              <a:rPr sz="1350" spc="5" dirty="0">
                <a:latin typeface="Tahoma"/>
                <a:cs typeface="Tahoma"/>
              </a:rPr>
              <a:t>внесение </a:t>
            </a:r>
            <a:r>
              <a:rPr sz="1350" spc="-5" dirty="0">
                <a:latin typeface="Tahoma"/>
                <a:cs typeface="Tahoma"/>
              </a:rPr>
              <a:t>в </a:t>
            </a:r>
            <a:r>
              <a:rPr sz="1350" spc="15" dirty="0">
                <a:latin typeface="Tahoma"/>
                <a:cs typeface="Tahoma"/>
              </a:rPr>
              <a:t>запись журнала результатов </a:t>
            </a:r>
            <a:r>
              <a:rPr sz="1350" spc="25" dirty="0">
                <a:latin typeface="Tahoma"/>
                <a:cs typeface="Tahoma"/>
              </a:rPr>
              <a:t>лабораторных </a:t>
            </a:r>
            <a:r>
              <a:rPr sz="1350" spc="10" dirty="0">
                <a:latin typeface="Tahoma"/>
                <a:cs typeface="Tahoma"/>
              </a:rPr>
              <a:t>исследований </a:t>
            </a:r>
            <a:r>
              <a:rPr sz="1350" spc="-5" dirty="0">
                <a:latin typeface="Tahoma"/>
                <a:cs typeface="Tahoma"/>
              </a:rPr>
              <a:t>и </a:t>
            </a:r>
            <a:r>
              <a:rPr sz="1350" spc="-20" dirty="0">
                <a:latin typeface="Tahoma"/>
                <a:cs typeface="Tahoma"/>
              </a:rPr>
              <a:t>ВСЭ, </a:t>
            </a:r>
            <a:r>
              <a:rPr sz="1350" spc="5" dirty="0">
                <a:latin typeface="Tahoma"/>
                <a:cs typeface="Tahoma"/>
              </a:rPr>
              <a:t>сведений </a:t>
            </a:r>
            <a:r>
              <a:rPr sz="1350" spc="-10" dirty="0">
                <a:latin typeface="Tahoma"/>
                <a:cs typeface="Tahoma"/>
              </a:rPr>
              <a:t>об  </a:t>
            </a:r>
            <a:r>
              <a:rPr sz="1350" spc="5" dirty="0">
                <a:latin typeface="Tahoma"/>
                <a:cs typeface="Tahoma"/>
              </a:rPr>
              <a:t>иммунизации </a:t>
            </a:r>
            <a:r>
              <a:rPr sz="1350" spc="-5" dirty="0">
                <a:latin typeface="Tahoma"/>
                <a:cs typeface="Tahoma"/>
              </a:rPr>
              <a:t>и </a:t>
            </a:r>
            <a:r>
              <a:rPr sz="1350" spc="15" dirty="0">
                <a:latin typeface="Tahoma"/>
                <a:cs typeface="Tahoma"/>
              </a:rPr>
              <a:t>обработке </a:t>
            </a:r>
            <a:r>
              <a:rPr sz="1350" spc="-5" dirty="0">
                <a:latin typeface="Tahoma"/>
                <a:cs typeface="Tahoma"/>
              </a:rPr>
              <a:t>и</a:t>
            </a:r>
            <a:r>
              <a:rPr sz="1350" spc="-190" dirty="0">
                <a:latin typeface="Tahoma"/>
                <a:cs typeface="Tahoma"/>
              </a:rPr>
              <a:t> </a:t>
            </a:r>
            <a:r>
              <a:rPr sz="1350" spc="-15" dirty="0">
                <a:latin typeface="Tahoma"/>
                <a:cs typeface="Tahoma"/>
              </a:rPr>
              <a:t>т.д.</a:t>
            </a:r>
            <a:endParaRPr sz="1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20"/>
              </a:spcBef>
            </a:pPr>
            <a:r>
              <a:rPr sz="1350" b="1" spc="-35" dirty="0">
                <a:latin typeface="Tahoma"/>
                <a:cs typeface="Tahoma"/>
              </a:rPr>
              <a:t>3. </a:t>
            </a:r>
            <a:r>
              <a:rPr sz="1350" b="1" spc="10" dirty="0">
                <a:latin typeface="Tahoma"/>
                <a:cs typeface="Tahoma"/>
              </a:rPr>
              <a:t>Отгрузка </a:t>
            </a:r>
            <a:r>
              <a:rPr sz="1350" b="1" spc="-5" dirty="0">
                <a:latin typeface="Tahoma"/>
                <a:cs typeface="Tahoma"/>
              </a:rPr>
              <a:t>- </a:t>
            </a:r>
            <a:r>
              <a:rPr sz="1350" spc="20" dirty="0">
                <a:latin typeface="Tahoma"/>
                <a:cs typeface="Tahoma"/>
              </a:rPr>
              <a:t>оформление электронного</a:t>
            </a:r>
            <a:r>
              <a:rPr sz="1350" dirty="0">
                <a:latin typeface="Tahoma"/>
                <a:cs typeface="Tahoma"/>
              </a:rPr>
              <a:t> </a:t>
            </a:r>
            <a:r>
              <a:rPr sz="1350" spc="-5" dirty="0">
                <a:latin typeface="Tahoma"/>
                <a:cs typeface="Tahoma"/>
              </a:rPr>
              <a:t>ВСД</a:t>
            </a:r>
            <a:endParaRPr sz="1350">
              <a:latin typeface="Tahoma"/>
              <a:cs typeface="Tahoma"/>
            </a:endParaRPr>
          </a:p>
          <a:p>
            <a:pPr marL="19050" marR="1986280">
              <a:lnSpc>
                <a:spcPct val="159900"/>
              </a:lnSpc>
              <a:spcBef>
                <a:spcPts val="30"/>
              </a:spcBef>
              <a:tabLst>
                <a:tab pos="292735" algn="l"/>
              </a:tabLst>
            </a:pPr>
            <a:r>
              <a:rPr sz="1350" spc="-5" dirty="0">
                <a:latin typeface="Tahoma"/>
                <a:cs typeface="Tahoma"/>
              </a:rPr>
              <a:t>s	</a:t>
            </a:r>
            <a:r>
              <a:rPr sz="1350" spc="10" dirty="0">
                <a:latin typeface="Tahoma"/>
                <a:cs typeface="Tahoma"/>
              </a:rPr>
              <a:t>создание </a:t>
            </a:r>
            <a:r>
              <a:rPr sz="1350" spc="15" dirty="0">
                <a:latin typeface="Tahoma"/>
                <a:cs typeface="Tahoma"/>
              </a:rPr>
              <a:t>транзакции </a:t>
            </a:r>
            <a:r>
              <a:rPr sz="1350" spc="5" dirty="0">
                <a:latin typeface="Tahoma"/>
                <a:cs typeface="Tahoma"/>
              </a:rPr>
              <a:t>типа </a:t>
            </a:r>
            <a:r>
              <a:rPr sz="1350" spc="10" dirty="0">
                <a:latin typeface="Tahoma"/>
                <a:cs typeface="Tahoma"/>
              </a:rPr>
              <a:t>«перевозка» </a:t>
            </a:r>
            <a:r>
              <a:rPr sz="1350" spc="-35" dirty="0">
                <a:latin typeface="Tahoma"/>
                <a:cs typeface="Tahoma"/>
              </a:rPr>
              <a:t>на </a:t>
            </a:r>
            <a:r>
              <a:rPr sz="1350" spc="5" dirty="0">
                <a:latin typeface="Tahoma"/>
                <a:cs typeface="Tahoma"/>
              </a:rPr>
              <a:t>одно </a:t>
            </a:r>
            <a:r>
              <a:rPr sz="1350" spc="20" dirty="0">
                <a:latin typeface="Tahoma"/>
                <a:cs typeface="Tahoma"/>
              </a:rPr>
              <a:t>транспортное </a:t>
            </a:r>
            <a:r>
              <a:rPr sz="1350" spc="5" dirty="0">
                <a:latin typeface="Tahoma"/>
                <a:cs typeface="Tahoma"/>
              </a:rPr>
              <a:t>средство;  </a:t>
            </a:r>
            <a:r>
              <a:rPr sz="1350" spc="-5" dirty="0">
                <a:latin typeface="Tahoma"/>
                <a:cs typeface="Tahoma"/>
              </a:rPr>
              <a:t>s	</a:t>
            </a:r>
            <a:r>
              <a:rPr sz="1350" spc="20" dirty="0">
                <a:latin typeface="Tahoma"/>
                <a:cs typeface="Tahoma"/>
              </a:rPr>
              <a:t>добавление </a:t>
            </a:r>
            <a:r>
              <a:rPr sz="1350" spc="5" dirty="0">
                <a:latin typeface="Tahoma"/>
                <a:cs typeface="Tahoma"/>
              </a:rPr>
              <a:t>получателя </a:t>
            </a:r>
            <a:r>
              <a:rPr sz="1350" spc="-5" dirty="0">
                <a:latin typeface="Tahoma"/>
                <a:cs typeface="Tahoma"/>
              </a:rPr>
              <a:t>- </a:t>
            </a:r>
            <a:r>
              <a:rPr sz="1350" spc="5" dirty="0">
                <a:latin typeface="Tahoma"/>
                <a:cs typeface="Tahoma"/>
              </a:rPr>
              <a:t>фирмы </a:t>
            </a:r>
            <a:r>
              <a:rPr sz="1350" spc="-5" dirty="0">
                <a:latin typeface="Tahoma"/>
                <a:cs typeface="Tahoma"/>
              </a:rPr>
              <a:t>и</a:t>
            </a:r>
            <a:r>
              <a:rPr sz="1350" spc="-90" dirty="0">
                <a:latin typeface="Tahoma"/>
                <a:cs typeface="Tahoma"/>
              </a:rPr>
              <a:t> </a:t>
            </a:r>
            <a:r>
              <a:rPr sz="1350" spc="5" dirty="0">
                <a:latin typeface="Tahoma"/>
                <a:cs typeface="Tahoma"/>
              </a:rPr>
              <a:t>предприятия;</a:t>
            </a:r>
            <a:endParaRPr sz="1350">
              <a:latin typeface="Tahoma"/>
              <a:cs typeface="Tahoma"/>
            </a:endParaRPr>
          </a:p>
          <a:p>
            <a:pPr marL="19050">
              <a:lnSpc>
                <a:spcPct val="100000"/>
              </a:lnSpc>
              <a:spcBef>
                <a:spcPts val="1000"/>
              </a:spcBef>
              <a:tabLst>
                <a:tab pos="292735" algn="l"/>
              </a:tabLst>
            </a:pPr>
            <a:r>
              <a:rPr sz="1350" spc="-5" dirty="0">
                <a:latin typeface="Tahoma"/>
                <a:cs typeface="Tahoma"/>
              </a:rPr>
              <a:t>s	</a:t>
            </a:r>
            <a:r>
              <a:rPr sz="1350" spc="20" dirty="0">
                <a:latin typeface="Tahoma"/>
                <a:cs typeface="Tahoma"/>
              </a:rPr>
              <a:t>добавление </a:t>
            </a:r>
            <a:r>
              <a:rPr sz="1350" spc="10" dirty="0">
                <a:latin typeface="Tahoma"/>
                <a:cs typeface="Tahoma"/>
              </a:rPr>
              <a:t>информации </a:t>
            </a:r>
            <a:r>
              <a:rPr sz="1350" dirty="0">
                <a:latin typeface="Tahoma"/>
                <a:cs typeface="Tahoma"/>
              </a:rPr>
              <a:t>о</a:t>
            </a:r>
            <a:r>
              <a:rPr sz="1350" spc="229" dirty="0">
                <a:latin typeface="Tahoma"/>
                <a:cs typeface="Tahoma"/>
              </a:rPr>
              <a:t> </a:t>
            </a:r>
            <a:r>
              <a:rPr sz="1350" spc="5" dirty="0">
                <a:latin typeface="Tahoma"/>
                <a:cs typeface="Tahoma"/>
              </a:rPr>
              <a:t>товаре.</a:t>
            </a:r>
            <a:endParaRPr sz="135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65" dirty="0"/>
              <a:t>ФГБУ</a:t>
            </a:r>
            <a:r>
              <a:rPr spc="-50" dirty="0"/>
              <a:t> </a:t>
            </a:r>
            <a:r>
              <a:rPr spc="10" dirty="0"/>
              <a:t>«ВНИИЗЖ»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115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ЛОсновные</a:t>
            </a:r>
            <a:r>
              <a:rPr spc="155" dirty="0"/>
              <a:t> </a:t>
            </a:r>
            <a:r>
              <a:rPr spc="-85" dirty="0"/>
              <a:t>понятия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-8889" y="374650"/>
            <a:ext cx="672973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i="1" dirty="0">
                <a:latin typeface="Tahoma"/>
                <a:cs typeface="Tahoma"/>
              </a:rPr>
              <a:t>U </a:t>
            </a:r>
            <a:r>
              <a:rPr sz="2850" b="1" spc="-65" dirty="0">
                <a:latin typeface="Tahoma"/>
                <a:cs typeface="Tahoma"/>
              </a:rPr>
              <a:t>Что </a:t>
            </a:r>
            <a:r>
              <a:rPr sz="2850" b="1" spc="-40" dirty="0">
                <a:latin typeface="Tahoma"/>
                <a:cs typeface="Tahoma"/>
              </a:rPr>
              <a:t>такое </a:t>
            </a:r>
            <a:r>
              <a:rPr sz="2850" b="1" spc="-60" dirty="0">
                <a:latin typeface="Tahoma"/>
                <a:cs typeface="Tahoma"/>
              </a:rPr>
              <a:t>поднадзорный</a:t>
            </a:r>
            <a:r>
              <a:rPr sz="2850" b="1" spc="-275" dirty="0">
                <a:latin typeface="Tahoma"/>
                <a:cs typeface="Tahoma"/>
              </a:rPr>
              <a:t> </a:t>
            </a:r>
            <a:r>
              <a:rPr sz="2850" b="1" spc="-50" dirty="0">
                <a:latin typeface="Tahoma"/>
                <a:cs typeface="Tahoma"/>
              </a:rPr>
              <a:t>объект?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03059" y="965544"/>
            <a:ext cx="1847850" cy="0"/>
          </a:xfrm>
          <a:custGeom>
            <a:avLst/>
            <a:gdLst/>
            <a:ahLst/>
            <a:cxnLst/>
            <a:rect l="l" t="t" r="r" b="b"/>
            <a:pathLst>
              <a:path w="1847850">
                <a:moveTo>
                  <a:pt x="0" y="0"/>
                </a:moveTo>
                <a:lnTo>
                  <a:pt x="1847785" y="0"/>
                </a:lnTo>
              </a:path>
            </a:pathLst>
          </a:custGeom>
          <a:ln w="368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35279" y="1301750"/>
            <a:ext cx="8284209" cy="48526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95910" marR="5080" indent="-271780">
              <a:lnSpc>
                <a:spcPct val="100499"/>
              </a:lnSpc>
              <a:spcBef>
                <a:spcPts val="90"/>
              </a:spcBef>
              <a:tabLst>
                <a:tab pos="295275" algn="l"/>
              </a:tabLst>
            </a:pPr>
            <a:r>
              <a:rPr sz="1600" spc="-5" dirty="0">
                <a:latin typeface="Tahoma"/>
                <a:cs typeface="Tahoma"/>
              </a:rPr>
              <a:t>s	</a:t>
            </a:r>
            <a:r>
              <a:rPr sz="1600" b="1" spc="-10" dirty="0">
                <a:latin typeface="Tahoma"/>
                <a:cs typeface="Tahoma"/>
              </a:rPr>
              <a:t>Хозяйствующий субъект </a:t>
            </a:r>
            <a:r>
              <a:rPr sz="1600" spc="-5" dirty="0">
                <a:latin typeface="Tahoma"/>
                <a:cs typeface="Tahoma"/>
              </a:rPr>
              <a:t>- участник </a:t>
            </a:r>
            <a:r>
              <a:rPr sz="1600" spc="-10" dirty="0">
                <a:latin typeface="Tahoma"/>
                <a:cs typeface="Tahoma"/>
              </a:rPr>
              <a:t>хозяйственной деятельности </a:t>
            </a:r>
            <a:r>
              <a:rPr sz="1600" spc="-15" dirty="0">
                <a:latin typeface="Tahoma"/>
                <a:cs typeface="Tahoma"/>
              </a:rPr>
              <a:t>(юридическое  </a:t>
            </a:r>
            <a:r>
              <a:rPr sz="1600" spc="-25" dirty="0">
                <a:latin typeface="Tahoma"/>
                <a:cs typeface="Tahoma"/>
              </a:rPr>
              <a:t>лицо, </a:t>
            </a:r>
            <a:r>
              <a:rPr sz="1600" spc="-15" dirty="0">
                <a:latin typeface="Tahoma"/>
                <a:cs typeface="Tahoma"/>
              </a:rPr>
              <a:t>физическое лицо, индивидуальный предприниматель), </a:t>
            </a:r>
            <a:r>
              <a:rPr sz="1600" spc="-10" dirty="0">
                <a:latin typeface="Tahoma"/>
                <a:cs typeface="Tahoma"/>
              </a:rPr>
              <a:t>зарегистрированный </a:t>
            </a:r>
            <a:r>
              <a:rPr sz="1600" spc="-5" dirty="0">
                <a:latin typeface="Tahoma"/>
                <a:cs typeface="Tahoma"/>
              </a:rPr>
              <a:t>в  </a:t>
            </a:r>
            <a:r>
              <a:rPr sz="1600" spc="-15" dirty="0">
                <a:latin typeface="Tahoma"/>
                <a:cs typeface="Tahoma"/>
              </a:rPr>
              <a:t>системе согласно </a:t>
            </a:r>
            <a:r>
              <a:rPr sz="1600" spc="-40" dirty="0">
                <a:latin typeface="Tahoma"/>
                <a:cs typeface="Tahoma"/>
              </a:rPr>
              <a:t>ЕГРЮЛ</a:t>
            </a:r>
            <a:r>
              <a:rPr sz="1600" spc="-7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(</a:t>
            </a:r>
            <a:r>
              <a:rPr sz="1600" spc="-10" dirty="0">
                <a:latin typeface="Tahoma"/>
                <a:cs typeface="Tahoma"/>
                <a:hlinkClick r:id="rId2"/>
              </a:rPr>
              <a:t>https://egrul.nalog.r</a:t>
            </a:r>
            <a:r>
              <a:rPr sz="1600" spc="-10" dirty="0">
                <a:latin typeface="Tahoma"/>
                <a:cs typeface="Tahoma"/>
              </a:rPr>
              <a:t>u/);</a:t>
            </a:r>
            <a:endParaRPr sz="1600">
              <a:latin typeface="Tahoma"/>
              <a:cs typeface="Tahoma"/>
            </a:endParaRPr>
          </a:p>
          <a:p>
            <a:pPr marL="300990" marR="493395" indent="-276860">
              <a:lnSpc>
                <a:spcPct val="100499"/>
              </a:lnSpc>
              <a:spcBef>
                <a:spcPts val="960"/>
              </a:spcBef>
              <a:tabLst>
                <a:tab pos="310515" algn="l"/>
              </a:tabLst>
            </a:pPr>
            <a:r>
              <a:rPr sz="1600" spc="-5" dirty="0">
                <a:latin typeface="Tahoma"/>
                <a:cs typeface="Tahoma"/>
              </a:rPr>
              <a:t>s		</a:t>
            </a:r>
            <a:r>
              <a:rPr sz="1600" b="1" spc="-20" dirty="0">
                <a:latin typeface="Tahoma"/>
                <a:cs typeface="Tahoma"/>
              </a:rPr>
              <a:t>Поднадзорный </a:t>
            </a:r>
            <a:r>
              <a:rPr sz="1600" b="1" spc="-10" dirty="0">
                <a:latin typeface="Tahoma"/>
                <a:cs typeface="Tahoma"/>
              </a:rPr>
              <a:t>объект </a:t>
            </a:r>
            <a:r>
              <a:rPr sz="1600" spc="-5" dirty="0">
                <a:latin typeface="Tahoma"/>
                <a:cs typeface="Tahoma"/>
              </a:rPr>
              <a:t>- </a:t>
            </a:r>
            <a:r>
              <a:rPr sz="1600" spc="-25" dirty="0">
                <a:latin typeface="Tahoma"/>
                <a:cs typeface="Tahoma"/>
              </a:rPr>
              <a:t>площадка, </a:t>
            </a:r>
            <a:r>
              <a:rPr sz="1600" spc="-35" dirty="0">
                <a:latin typeface="Tahoma"/>
                <a:cs typeface="Tahoma"/>
              </a:rPr>
              <a:t>место, </a:t>
            </a:r>
            <a:r>
              <a:rPr sz="1600" spc="-30" dirty="0">
                <a:latin typeface="Tahoma"/>
                <a:cs typeface="Tahoma"/>
              </a:rPr>
              <a:t>где </a:t>
            </a:r>
            <a:r>
              <a:rPr sz="1600" spc="-10" dirty="0">
                <a:latin typeface="Tahoma"/>
                <a:cs typeface="Tahoma"/>
              </a:rPr>
              <a:t>хозяйствующий </a:t>
            </a:r>
            <a:r>
              <a:rPr sz="1600" spc="-15" dirty="0">
                <a:latin typeface="Tahoma"/>
                <a:cs typeface="Tahoma"/>
              </a:rPr>
              <a:t>субъект  </a:t>
            </a:r>
            <a:r>
              <a:rPr sz="1600" spc="-10" dirty="0">
                <a:latin typeface="Tahoma"/>
                <a:cs typeface="Tahoma"/>
              </a:rPr>
              <a:t>осуществляет </a:t>
            </a:r>
            <a:r>
              <a:rPr sz="1600" spc="-15" dirty="0">
                <a:latin typeface="Tahoma"/>
                <a:cs typeface="Tahoma"/>
              </a:rPr>
              <a:t>свою </a:t>
            </a:r>
            <a:r>
              <a:rPr sz="1600" spc="-5" dirty="0">
                <a:latin typeface="Tahoma"/>
                <a:cs typeface="Tahoma"/>
              </a:rPr>
              <a:t>деятельность </a:t>
            </a:r>
            <a:r>
              <a:rPr sz="1600" spc="-20" dirty="0">
                <a:latin typeface="Tahoma"/>
                <a:cs typeface="Tahoma"/>
              </a:rPr>
              <a:t>(сооружение, здание, </a:t>
            </a:r>
            <a:r>
              <a:rPr sz="1600" spc="-35" dirty="0">
                <a:latin typeface="Tahoma"/>
                <a:cs typeface="Tahoma"/>
              </a:rPr>
              <a:t>или </a:t>
            </a:r>
            <a:r>
              <a:rPr sz="1600" dirty="0">
                <a:latin typeface="Tahoma"/>
                <a:cs typeface="Tahoma"/>
              </a:rPr>
              <a:t>участок </a:t>
            </a:r>
            <a:r>
              <a:rPr sz="1600" spc="-30" dirty="0">
                <a:latin typeface="Tahoma"/>
                <a:cs typeface="Tahoma"/>
              </a:rPr>
              <a:t>местности,  </a:t>
            </a:r>
            <a:r>
              <a:rPr sz="1600" spc="-25" dirty="0">
                <a:latin typeface="Tahoma"/>
                <a:cs typeface="Tahoma"/>
              </a:rPr>
              <a:t>например, </a:t>
            </a:r>
            <a:r>
              <a:rPr sz="1600" spc="-15" dirty="0">
                <a:latin typeface="Tahoma"/>
                <a:cs typeface="Tahoma"/>
              </a:rPr>
              <a:t>охотохозяйство, </a:t>
            </a:r>
            <a:r>
              <a:rPr sz="1600" spc="-25" dirty="0">
                <a:latin typeface="Tahoma"/>
                <a:cs typeface="Tahoma"/>
              </a:rPr>
              <a:t>ферма, </a:t>
            </a:r>
            <a:r>
              <a:rPr sz="1600" spc="-20" dirty="0">
                <a:latin typeface="Tahoma"/>
                <a:cs typeface="Tahoma"/>
              </a:rPr>
              <a:t>завод, </a:t>
            </a:r>
            <a:r>
              <a:rPr sz="1600" spc="-25" dirty="0">
                <a:latin typeface="Tahoma"/>
                <a:cs typeface="Tahoma"/>
              </a:rPr>
              <a:t>магазин </a:t>
            </a:r>
            <a:r>
              <a:rPr sz="1600" spc="-5" dirty="0">
                <a:latin typeface="Tahoma"/>
                <a:cs typeface="Tahoma"/>
              </a:rPr>
              <a:t>и</a:t>
            </a:r>
            <a:r>
              <a:rPr sz="1600" spc="229" dirty="0">
                <a:latin typeface="Tahoma"/>
                <a:cs typeface="Tahoma"/>
              </a:rPr>
              <a:t> </a:t>
            </a:r>
            <a:r>
              <a:rPr sz="1600" spc="-40" dirty="0">
                <a:latin typeface="Tahoma"/>
                <a:cs typeface="Tahoma"/>
              </a:rPr>
              <a:t>т.д.).</a:t>
            </a:r>
            <a:endParaRPr sz="1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600">
              <a:latin typeface="Tahoma"/>
              <a:cs typeface="Tahoma"/>
            </a:endParaRPr>
          </a:p>
          <a:p>
            <a:pPr marL="302260" marR="161925" indent="-280670">
              <a:lnSpc>
                <a:spcPct val="103699"/>
              </a:lnSpc>
              <a:tabLst>
                <a:tab pos="301625" algn="l"/>
              </a:tabLst>
            </a:pPr>
            <a:r>
              <a:rPr sz="1350" spc="-5" dirty="0">
                <a:latin typeface="Tahoma"/>
                <a:cs typeface="Tahoma"/>
              </a:rPr>
              <a:t>s	</a:t>
            </a:r>
            <a:r>
              <a:rPr sz="1350" b="1" dirty="0">
                <a:latin typeface="Tahoma"/>
                <a:cs typeface="Tahoma"/>
              </a:rPr>
              <a:t>Один </a:t>
            </a:r>
            <a:r>
              <a:rPr sz="1350" b="1" spc="15" dirty="0">
                <a:latin typeface="Tahoma"/>
                <a:cs typeface="Tahoma"/>
              </a:rPr>
              <a:t>поднадзорный </a:t>
            </a:r>
            <a:r>
              <a:rPr sz="1350" b="1" spc="20" dirty="0">
                <a:latin typeface="Tahoma"/>
                <a:cs typeface="Tahoma"/>
              </a:rPr>
              <a:t>объект </a:t>
            </a:r>
            <a:r>
              <a:rPr sz="1350" spc="15" dirty="0">
                <a:latin typeface="Tahoma"/>
                <a:cs typeface="Tahoma"/>
              </a:rPr>
              <a:t>(расположенный </a:t>
            </a:r>
            <a:r>
              <a:rPr sz="1350" spc="-20" dirty="0">
                <a:latin typeface="Tahoma"/>
                <a:cs typeface="Tahoma"/>
              </a:rPr>
              <a:t>по </a:t>
            </a:r>
            <a:r>
              <a:rPr sz="1350" spc="20" dirty="0">
                <a:latin typeface="Tahoma"/>
                <a:cs typeface="Tahoma"/>
              </a:rPr>
              <a:t>одному адресу </a:t>
            </a:r>
            <a:r>
              <a:rPr sz="1350" dirty="0">
                <a:latin typeface="Tahoma"/>
                <a:cs typeface="Tahoma"/>
              </a:rPr>
              <a:t>) </a:t>
            </a:r>
            <a:r>
              <a:rPr sz="1350" spc="10" dirty="0">
                <a:latin typeface="Tahoma"/>
                <a:cs typeface="Tahoma"/>
              </a:rPr>
              <a:t>может </a:t>
            </a:r>
            <a:r>
              <a:rPr sz="1350" spc="15" dirty="0">
                <a:latin typeface="Tahoma"/>
                <a:cs typeface="Tahoma"/>
              </a:rPr>
              <a:t>быть </a:t>
            </a:r>
            <a:r>
              <a:rPr sz="1350" spc="5" dirty="0">
                <a:latin typeface="Tahoma"/>
                <a:cs typeface="Tahoma"/>
              </a:rPr>
              <a:t>использован  </a:t>
            </a:r>
            <a:r>
              <a:rPr sz="1350" spc="10" dirty="0">
                <a:latin typeface="Tahoma"/>
                <a:cs typeface="Tahoma"/>
              </a:rPr>
              <a:t>несколькими различными </a:t>
            </a:r>
            <a:r>
              <a:rPr sz="1350" spc="20" dirty="0">
                <a:latin typeface="Tahoma"/>
                <a:cs typeface="Tahoma"/>
              </a:rPr>
              <a:t>хозяйствующими </a:t>
            </a:r>
            <a:r>
              <a:rPr sz="1350" spc="10" dirty="0">
                <a:latin typeface="Tahoma"/>
                <a:cs typeface="Tahoma"/>
              </a:rPr>
              <a:t>субъектами, </a:t>
            </a:r>
            <a:r>
              <a:rPr sz="1350" spc="5" dirty="0">
                <a:latin typeface="Tahoma"/>
                <a:cs typeface="Tahoma"/>
              </a:rPr>
              <a:t>которые </a:t>
            </a:r>
            <a:r>
              <a:rPr sz="1350" spc="15" dirty="0">
                <a:latin typeface="Tahoma"/>
                <a:cs typeface="Tahoma"/>
              </a:rPr>
              <a:t>совместно </a:t>
            </a:r>
            <a:r>
              <a:rPr sz="1350" spc="20" dirty="0">
                <a:latin typeface="Tahoma"/>
                <a:cs typeface="Tahoma"/>
              </a:rPr>
              <a:t>эксплуатируют  </a:t>
            </a:r>
            <a:r>
              <a:rPr sz="1350" spc="15" dirty="0">
                <a:latin typeface="Tahoma"/>
                <a:cs typeface="Tahoma"/>
              </a:rPr>
              <a:t>объект </a:t>
            </a:r>
            <a:r>
              <a:rPr sz="1350" spc="-30" dirty="0">
                <a:latin typeface="Tahoma"/>
                <a:cs typeface="Tahoma"/>
              </a:rPr>
              <a:t>на </a:t>
            </a:r>
            <a:r>
              <a:rPr sz="1350" spc="10" dirty="0">
                <a:latin typeface="Tahoma"/>
                <a:cs typeface="Tahoma"/>
              </a:rPr>
              <a:t>разных </a:t>
            </a:r>
            <a:r>
              <a:rPr sz="1350" spc="5" dirty="0">
                <a:latin typeface="Tahoma"/>
                <a:cs typeface="Tahoma"/>
              </a:rPr>
              <a:t>условиях: </a:t>
            </a:r>
            <a:r>
              <a:rPr sz="1350" spc="10" dirty="0">
                <a:latin typeface="Tahoma"/>
                <a:cs typeface="Tahoma"/>
              </a:rPr>
              <a:t>(кто-то является </a:t>
            </a:r>
            <a:r>
              <a:rPr sz="1350" spc="15" dirty="0">
                <a:latin typeface="Tahoma"/>
                <a:cs typeface="Tahoma"/>
              </a:rPr>
              <a:t>учредителем, </a:t>
            </a:r>
            <a:r>
              <a:rPr sz="1350" spc="5" dirty="0">
                <a:latin typeface="Tahoma"/>
                <a:cs typeface="Tahoma"/>
              </a:rPr>
              <a:t>кто-то </a:t>
            </a:r>
            <a:r>
              <a:rPr sz="1350" spc="-5" dirty="0">
                <a:latin typeface="Tahoma"/>
                <a:cs typeface="Tahoma"/>
              </a:rPr>
              <a:t>- </a:t>
            </a:r>
            <a:r>
              <a:rPr sz="1350" spc="15" dirty="0">
                <a:latin typeface="Tahoma"/>
                <a:cs typeface="Tahoma"/>
              </a:rPr>
              <a:t>дочерним</a:t>
            </a:r>
            <a:r>
              <a:rPr sz="1350" spc="90" dirty="0">
                <a:latin typeface="Tahoma"/>
                <a:cs typeface="Tahoma"/>
              </a:rPr>
              <a:t> </a:t>
            </a:r>
            <a:r>
              <a:rPr sz="1350" spc="5" dirty="0">
                <a:latin typeface="Tahoma"/>
                <a:cs typeface="Tahoma"/>
              </a:rPr>
              <a:t>предприятием).</a:t>
            </a:r>
            <a:endParaRPr sz="1350">
              <a:latin typeface="Tahoma"/>
              <a:cs typeface="Tahoma"/>
            </a:endParaRPr>
          </a:p>
          <a:p>
            <a:pPr marL="308610" marR="78105" indent="-287020">
              <a:lnSpc>
                <a:spcPct val="103699"/>
              </a:lnSpc>
              <a:spcBef>
                <a:spcPts val="930"/>
              </a:spcBef>
              <a:tabLst>
                <a:tab pos="301625" algn="l"/>
              </a:tabLst>
            </a:pPr>
            <a:r>
              <a:rPr sz="1350" spc="-5" dirty="0">
                <a:latin typeface="Tahoma"/>
                <a:cs typeface="Tahoma"/>
              </a:rPr>
              <a:t>s	</a:t>
            </a:r>
            <a:r>
              <a:rPr sz="1350" b="1" dirty="0">
                <a:latin typeface="Tahoma"/>
                <a:cs typeface="Tahoma"/>
              </a:rPr>
              <a:t>Один </a:t>
            </a:r>
            <a:r>
              <a:rPr sz="1350" b="1" spc="20" dirty="0">
                <a:latin typeface="Tahoma"/>
                <a:cs typeface="Tahoma"/>
              </a:rPr>
              <a:t>хозяйствующий </a:t>
            </a:r>
            <a:r>
              <a:rPr sz="1350" b="1" spc="15" dirty="0">
                <a:latin typeface="Tahoma"/>
                <a:cs typeface="Tahoma"/>
              </a:rPr>
              <a:t>субъект </a:t>
            </a:r>
            <a:r>
              <a:rPr sz="1350" spc="5" dirty="0">
                <a:latin typeface="Tahoma"/>
                <a:cs typeface="Tahoma"/>
              </a:rPr>
              <a:t>может </a:t>
            </a:r>
            <a:r>
              <a:rPr sz="1350" spc="20" dirty="0">
                <a:latin typeface="Tahoma"/>
                <a:cs typeface="Tahoma"/>
              </a:rPr>
              <a:t>использовать </a:t>
            </a:r>
            <a:r>
              <a:rPr sz="1350" spc="10" dirty="0">
                <a:latin typeface="Tahoma"/>
                <a:cs typeface="Tahoma"/>
              </a:rPr>
              <a:t>несколько объектов, которые </a:t>
            </a:r>
            <a:r>
              <a:rPr sz="1350" dirty="0">
                <a:latin typeface="Tahoma"/>
                <a:cs typeface="Tahoma"/>
              </a:rPr>
              <a:t>находятся  </a:t>
            </a:r>
            <a:r>
              <a:rPr sz="1350" spc="-5" dirty="0">
                <a:latin typeface="Tahoma"/>
                <a:cs typeface="Tahoma"/>
              </a:rPr>
              <a:t>в его </a:t>
            </a:r>
            <a:r>
              <a:rPr sz="1350" spc="5" dirty="0">
                <a:latin typeface="Tahoma"/>
                <a:cs typeface="Tahoma"/>
              </a:rPr>
              <a:t>владении </a:t>
            </a:r>
            <a:r>
              <a:rPr sz="1350" spc="-20" dirty="0">
                <a:latin typeface="Tahoma"/>
                <a:cs typeface="Tahoma"/>
              </a:rPr>
              <a:t>или</a:t>
            </a:r>
            <a:r>
              <a:rPr sz="1350" spc="30" dirty="0">
                <a:latin typeface="Tahoma"/>
                <a:cs typeface="Tahoma"/>
              </a:rPr>
              <a:t> </a:t>
            </a:r>
            <a:r>
              <a:rPr sz="1350" spc="5" dirty="0">
                <a:latin typeface="Tahoma"/>
                <a:cs typeface="Tahoma"/>
              </a:rPr>
              <a:t>пользовании.</a:t>
            </a:r>
            <a:endParaRPr sz="135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600">
              <a:latin typeface="Tahoma"/>
              <a:cs typeface="Tahoma"/>
            </a:endParaRPr>
          </a:p>
          <a:p>
            <a:pPr marL="19050">
              <a:lnSpc>
                <a:spcPct val="100000"/>
              </a:lnSpc>
              <a:spcBef>
                <a:spcPts val="1010"/>
              </a:spcBef>
            </a:pPr>
            <a:r>
              <a:rPr sz="1350" spc="-35" dirty="0">
                <a:latin typeface="Tahoma"/>
                <a:cs typeface="Tahoma"/>
              </a:rPr>
              <a:t>На </a:t>
            </a:r>
            <a:r>
              <a:rPr sz="1350" spc="5" dirty="0">
                <a:latin typeface="Tahoma"/>
                <a:cs typeface="Tahoma"/>
              </a:rPr>
              <a:t>рисунке </a:t>
            </a:r>
            <a:r>
              <a:rPr sz="1350" spc="15" dirty="0">
                <a:latin typeface="Tahoma"/>
                <a:cs typeface="Tahoma"/>
              </a:rPr>
              <a:t>обозначены </a:t>
            </a:r>
            <a:r>
              <a:rPr sz="1350" spc="20" dirty="0">
                <a:latin typeface="Tahoma"/>
                <a:cs typeface="Tahoma"/>
              </a:rPr>
              <a:t>следующие </a:t>
            </a:r>
            <a:r>
              <a:rPr sz="1350" dirty="0">
                <a:latin typeface="Tahoma"/>
                <a:cs typeface="Tahoma"/>
              </a:rPr>
              <a:t>связи </a:t>
            </a:r>
            <a:r>
              <a:rPr sz="1350" spc="10" dirty="0">
                <a:latin typeface="Tahoma"/>
                <a:cs typeface="Tahoma"/>
              </a:rPr>
              <a:t>между </a:t>
            </a:r>
            <a:r>
              <a:rPr sz="1350" spc="20" dirty="0">
                <a:latin typeface="Tahoma"/>
                <a:cs typeface="Tahoma"/>
              </a:rPr>
              <a:t>хозяйствующими </a:t>
            </a:r>
            <a:r>
              <a:rPr sz="1350" spc="10" dirty="0">
                <a:latin typeface="Tahoma"/>
                <a:cs typeface="Tahoma"/>
              </a:rPr>
              <a:t>субъектами </a:t>
            </a:r>
            <a:r>
              <a:rPr sz="1350" spc="-5" dirty="0">
                <a:latin typeface="Tahoma"/>
                <a:cs typeface="Tahoma"/>
              </a:rPr>
              <a:t>и</a:t>
            </a:r>
            <a:r>
              <a:rPr sz="1350" spc="60" dirty="0">
                <a:latin typeface="Tahoma"/>
                <a:cs typeface="Tahoma"/>
              </a:rPr>
              <a:t> </a:t>
            </a:r>
            <a:r>
              <a:rPr sz="1350" dirty="0">
                <a:latin typeface="Tahoma"/>
                <a:cs typeface="Tahoma"/>
              </a:rPr>
              <a:t>объектами:</a:t>
            </a:r>
            <a:endParaRPr sz="1350">
              <a:latin typeface="Tahoma"/>
              <a:cs typeface="Tahoma"/>
            </a:endParaRPr>
          </a:p>
          <a:p>
            <a:pPr marL="347345" indent="-326390">
              <a:lnSpc>
                <a:spcPct val="100000"/>
              </a:lnSpc>
              <a:spcBef>
                <a:spcPts val="90"/>
              </a:spcBef>
              <a:buFont typeface="Tahoma"/>
              <a:buAutoNum type="arabicPlain"/>
              <a:tabLst>
                <a:tab pos="347980" algn="l"/>
              </a:tabLst>
            </a:pPr>
            <a:r>
              <a:rPr sz="1350" spc="-5" dirty="0">
                <a:latin typeface="Tahoma"/>
                <a:cs typeface="Tahoma"/>
              </a:rPr>
              <a:t>- </a:t>
            </a:r>
            <a:r>
              <a:rPr sz="1350" spc="5" dirty="0">
                <a:latin typeface="Tahoma"/>
                <a:cs typeface="Tahoma"/>
              </a:rPr>
              <a:t>владение </a:t>
            </a:r>
            <a:r>
              <a:rPr sz="1350" spc="10" dirty="0">
                <a:latin typeface="Tahoma"/>
                <a:cs typeface="Tahoma"/>
              </a:rPr>
              <a:t>объектом, </a:t>
            </a:r>
            <a:r>
              <a:rPr sz="1350" spc="-10" dirty="0">
                <a:latin typeface="Tahoma"/>
                <a:cs typeface="Tahoma"/>
              </a:rPr>
              <a:t>т.е. </a:t>
            </a:r>
            <a:r>
              <a:rPr sz="1350" spc="15" dirty="0">
                <a:latin typeface="Tahoma"/>
                <a:cs typeface="Tahoma"/>
              </a:rPr>
              <a:t>ХС </a:t>
            </a:r>
            <a:r>
              <a:rPr sz="1350" spc="10" dirty="0">
                <a:latin typeface="Tahoma"/>
                <a:cs typeface="Tahoma"/>
              </a:rPr>
              <a:t>является</a:t>
            </a:r>
            <a:r>
              <a:rPr sz="1350" spc="265" dirty="0">
                <a:latin typeface="Tahoma"/>
                <a:cs typeface="Tahoma"/>
              </a:rPr>
              <a:t> </a:t>
            </a:r>
            <a:r>
              <a:rPr sz="1350" spc="10" dirty="0">
                <a:latin typeface="Tahoma"/>
                <a:cs typeface="Tahoma"/>
              </a:rPr>
              <a:t>владельцем </a:t>
            </a:r>
            <a:r>
              <a:rPr sz="1350" spc="15" dirty="0">
                <a:latin typeface="Tahoma"/>
                <a:cs typeface="Tahoma"/>
              </a:rPr>
              <a:t>данного </a:t>
            </a:r>
            <a:r>
              <a:rPr sz="1350" spc="5" dirty="0">
                <a:latin typeface="Tahoma"/>
                <a:cs typeface="Tahoma"/>
              </a:rPr>
              <a:t>объекта;</a:t>
            </a:r>
            <a:endParaRPr sz="1350">
              <a:latin typeface="Tahoma"/>
              <a:cs typeface="Tahoma"/>
            </a:endParaRPr>
          </a:p>
          <a:p>
            <a:pPr marL="19050" marR="639445" indent="2540">
              <a:lnSpc>
                <a:spcPts val="1680"/>
              </a:lnSpc>
              <a:spcBef>
                <a:spcPts val="35"/>
              </a:spcBef>
              <a:buFont typeface="Tahoma"/>
              <a:buAutoNum type="arabicPlain"/>
              <a:tabLst>
                <a:tab pos="347980" algn="l"/>
              </a:tabLst>
            </a:pPr>
            <a:r>
              <a:rPr sz="1350" spc="-5" dirty="0">
                <a:latin typeface="Tahoma"/>
                <a:cs typeface="Tahoma"/>
              </a:rPr>
              <a:t>- </a:t>
            </a:r>
            <a:r>
              <a:rPr sz="1350" spc="15" dirty="0">
                <a:latin typeface="Tahoma"/>
                <a:cs typeface="Tahoma"/>
              </a:rPr>
              <a:t>использование </a:t>
            </a:r>
            <a:r>
              <a:rPr sz="1350" spc="5" dirty="0">
                <a:latin typeface="Tahoma"/>
                <a:cs typeface="Tahoma"/>
              </a:rPr>
              <a:t>объекта, </a:t>
            </a:r>
            <a:r>
              <a:rPr sz="1350" spc="15" dirty="0">
                <a:latin typeface="Tahoma"/>
                <a:cs typeface="Tahoma"/>
              </a:rPr>
              <a:t>ХС </a:t>
            </a:r>
            <a:r>
              <a:rPr sz="1350" spc="-15" dirty="0">
                <a:latin typeface="Tahoma"/>
                <a:cs typeface="Tahoma"/>
              </a:rPr>
              <a:t>не </a:t>
            </a:r>
            <a:r>
              <a:rPr sz="1350" spc="10" dirty="0">
                <a:latin typeface="Tahoma"/>
                <a:cs typeface="Tahoma"/>
              </a:rPr>
              <a:t>является владельцем </a:t>
            </a:r>
            <a:r>
              <a:rPr sz="1350" spc="5" dirty="0">
                <a:latin typeface="Tahoma"/>
                <a:cs typeface="Tahoma"/>
              </a:rPr>
              <a:t>объекта, </a:t>
            </a:r>
            <a:r>
              <a:rPr sz="1350" dirty="0">
                <a:latin typeface="Tahoma"/>
                <a:cs typeface="Tahoma"/>
              </a:rPr>
              <a:t>а </a:t>
            </a:r>
            <a:r>
              <a:rPr sz="1350" spc="15" dirty="0">
                <a:latin typeface="Tahoma"/>
                <a:cs typeface="Tahoma"/>
              </a:rPr>
              <a:t>только использует </a:t>
            </a:r>
            <a:r>
              <a:rPr sz="1350" spc="-5" dirty="0">
                <a:latin typeface="Tahoma"/>
                <a:cs typeface="Tahoma"/>
              </a:rPr>
              <a:t>его,  </a:t>
            </a:r>
            <a:r>
              <a:rPr sz="1350" spc="5" dirty="0">
                <a:latin typeface="Tahoma"/>
                <a:cs typeface="Tahoma"/>
              </a:rPr>
              <a:t>например, </a:t>
            </a:r>
            <a:r>
              <a:rPr sz="1350" spc="-25" dirty="0">
                <a:latin typeface="Tahoma"/>
                <a:cs typeface="Tahoma"/>
              </a:rPr>
              <a:t>на </a:t>
            </a:r>
            <a:r>
              <a:rPr sz="1350" spc="25" dirty="0">
                <a:latin typeface="Tahoma"/>
                <a:cs typeface="Tahoma"/>
              </a:rPr>
              <a:t>условиях</a:t>
            </a:r>
            <a:r>
              <a:rPr sz="1350" spc="-190" dirty="0">
                <a:latin typeface="Tahoma"/>
                <a:cs typeface="Tahoma"/>
              </a:rPr>
              <a:t> </a:t>
            </a:r>
            <a:r>
              <a:rPr sz="1350" spc="5" dirty="0">
                <a:latin typeface="Tahoma"/>
                <a:cs typeface="Tahoma"/>
              </a:rPr>
              <a:t>аренды;</a:t>
            </a:r>
            <a:endParaRPr sz="1350">
              <a:latin typeface="Tahoma"/>
              <a:cs typeface="Tahoma"/>
            </a:endParaRPr>
          </a:p>
          <a:p>
            <a:pPr marL="12700" marR="686435" indent="8890">
              <a:lnSpc>
                <a:spcPts val="1680"/>
              </a:lnSpc>
              <a:buFont typeface="Tahoma"/>
              <a:buAutoNum type="arabicPlain"/>
              <a:tabLst>
                <a:tab pos="347980" algn="l"/>
              </a:tabLst>
            </a:pPr>
            <a:r>
              <a:rPr sz="1350" spc="-5" dirty="0">
                <a:latin typeface="Tahoma"/>
                <a:cs typeface="Tahoma"/>
              </a:rPr>
              <a:t>- </a:t>
            </a:r>
            <a:r>
              <a:rPr sz="1350" spc="5" dirty="0">
                <a:latin typeface="Tahoma"/>
                <a:cs typeface="Tahoma"/>
              </a:rPr>
              <a:t>данная </a:t>
            </a:r>
            <a:r>
              <a:rPr sz="1350" spc="10" dirty="0">
                <a:latin typeface="Tahoma"/>
                <a:cs typeface="Tahoma"/>
              </a:rPr>
              <a:t>связь </a:t>
            </a:r>
            <a:r>
              <a:rPr sz="1350" spc="15" dirty="0">
                <a:latin typeface="Tahoma"/>
                <a:cs typeface="Tahoma"/>
              </a:rPr>
              <a:t>обозначает, </a:t>
            </a:r>
            <a:r>
              <a:rPr sz="1350" dirty="0">
                <a:latin typeface="Tahoma"/>
                <a:cs typeface="Tahoma"/>
              </a:rPr>
              <a:t>что </a:t>
            </a:r>
            <a:r>
              <a:rPr sz="1350" spc="15" dirty="0">
                <a:latin typeface="Tahoma"/>
                <a:cs typeface="Tahoma"/>
              </a:rPr>
              <a:t>хозяйствующий субъект </a:t>
            </a:r>
            <a:r>
              <a:rPr sz="1350" spc="10" dirty="0">
                <a:latin typeface="Tahoma"/>
                <a:cs typeface="Tahoma"/>
              </a:rPr>
              <a:t>является </a:t>
            </a:r>
            <a:r>
              <a:rPr sz="1350" spc="15" dirty="0">
                <a:latin typeface="Tahoma"/>
                <a:cs typeface="Tahoma"/>
              </a:rPr>
              <a:t>холдингом </a:t>
            </a:r>
            <a:r>
              <a:rPr sz="1350" spc="-5" dirty="0">
                <a:latin typeface="Tahoma"/>
                <a:cs typeface="Tahoma"/>
              </a:rPr>
              <a:t>с </a:t>
            </a:r>
            <a:r>
              <a:rPr sz="1350" dirty="0">
                <a:latin typeface="Tahoma"/>
                <a:cs typeface="Tahoma"/>
              </a:rPr>
              <a:t>головной  </a:t>
            </a:r>
            <a:r>
              <a:rPr sz="1350" spc="15" dirty="0">
                <a:latin typeface="Tahoma"/>
                <a:cs typeface="Tahoma"/>
              </a:rPr>
              <a:t>организацией, </a:t>
            </a:r>
            <a:r>
              <a:rPr sz="1350" dirty="0">
                <a:latin typeface="Tahoma"/>
                <a:cs typeface="Tahoma"/>
              </a:rPr>
              <a:t>который </a:t>
            </a:r>
            <a:r>
              <a:rPr sz="1350" spc="10" dirty="0">
                <a:latin typeface="Tahoma"/>
                <a:cs typeface="Tahoma"/>
              </a:rPr>
              <a:t>владеет другими </a:t>
            </a:r>
            <a:r>
              <a:rPr sz="1350" spc="20" dirty="0">
                <a:latin typeface="Tahoma"/>
                <a:cs typeface="Tahoma"/>
              </a:rPr>
              <a:t>хозяйствующими </a:t>
            </a:r>
            <a:r>
              <a:rPr sz="1350" spc="10" dirty="0">
                <a:latin typeface="Tahoma"/>
                <a:cs typeface="Tahoma"/>
              </a:rPr>
              <a:t>субъектами, </a:t>
            </a:r>
            <a:r>
              <a:rPr sz="1350" spc="5" dirty="0">
                <a:latin typeface="Tahoma"/>
                <a:cs typeface="Tahoma"/>
              </a:rPr>
              <a:t>входящими</a:t>
            </a:r>
            <a:r>
              <a:rPr sz="1350" spc="75" dirty="0">
                <a:latin typeface="Tahoma"/>
                <a:cs typeface="Tahoma"/>
              </a:rPr>
              <a:t> </a:t>
            </a:r>
            <a:r>
              <a:rPr sz="1350" spc="-5" dirty="0">
                <a:latin typeface="Tahoma"/>
                <a:cs typeface="Tahoma"/>
              </a:rPr>
              <a:t>в </a:t>
            </a:r>
            <a:r>
              <a:rPr sz="1350" spc="5" dirty="0">
                <a:latin typeface="Tahoma"/>
                <a:cs typeface="Tahoma"/>
              </a:rPr>
              <a:t>состав</a:t>
            </a:r>
            <a:endParaRPr sz="135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28929" y="6136556"/>
            <a:ext cx="5427345" cy="232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spc="20" dirty="0">
                <a:latin typeface="Tahoma"/>
                <a:cs typeface="Tahoma"/>
              </a:rPr>
              <a:t>данного </a:t>
            </a:r>
            <a:r>
              <a:rPr sz="1350" spc="15" dirty="0">
                <a:latin typeface="Tahoma"/>
                <a:cs typeface="Tahoma"/>
              </a:rPr>
              <a:t>холдинга </a:t>
            </a:r>
            <a:r>
              <a:rPr sz="1350" spc="-5" dirty="0">
                <a:latin typeface="Tahoma"/>
                <a:cs typeface="Tahoma"/>
              </a:rPr>
              <a:t>- </a:t>
            </a:r>
            <a:r>
              <a:rPr sz="1350" spc="15" dirty="0">
                <a:latin typeface="Tahoma"/>
                <a:cs typeface="Tahoma"/>
              </a:rPr>
              <a:t>филиалами, либо дочерними</a:t>
            </a:r>
            <a:r>
              <a:rPr sz="1350" spc="45" dirty="0">
                <a:latin typeface="Tahoma"/>
                <a:cs typeface="Tahoma"/>
              </a:rPr>
              <a:t> </a:t>
            </a:r>
            <a:r>
              <a:rPr sz="1350" spc="5" dirty="0">
                <a:latin typeface="Tahoma"/>
                <a:cs typeface="Tahoma"/>
              </a:rPr>
              <a:t>предприятиями.</a:t>
            </a:r>
            <a:endParaRPr sz="135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65" dirty="0"/>
              <a:t>ФГБУ</a:t>
            </a:r>
            <a:r>
              <a:rPr spc="-50" dirty="0"/>
              <a:t> </a:t>
            </a:r>
            <a:r>
              <a:rPr spc="10" dirty="0"/>
              <a:t>«ВНИИЗЖ»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980" y="31750"/>
            <a:ext cx="784733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9890" algn="l"/>
              </a:tabLst>
            </a:pPr>
            <a:r>
              <a:rPr dirty="0"/>
              <a:t>i	</a:t>
            </a:r>
            <a:r>
              <a:rPr spc="-55" dirty="0"/>
              <a:t>Государственная</a:t>
            </a:r>
            <a:r>
              <a:rPr spc="240" dirty="0"/>
              <a:t> </a:t>
            </a:r>
            <a:r>
              <a:rPr spc="-60" dirty="0"/>
              <a:t>информационная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-10160" y="248920"/>
            <a:ext cx="723201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i="1" spc="-335" dirty="0">
                <a:latin typeface="Tahoma"/>
                <a:cs typeface="Tahoma"/>
              </a:rPr>
              <a:t>Щ</a:t>
            </a:r>
            <a:r>
              <a:rPr sz="3250" b="1" spc="-335" dirty="0">
                <a:latin typeface="Tahoma"/>
                <a:cs typeface="Tahoma"/>
              </a:rPr>
              <a:t>система </a:t>
            </a:r>
            <a:r>
              <a:rPr sz="3250" b="1" dirty="0">
                <a:latin typeface="Tahoma"/>
                <a:cs typeface="Tahoma"/>
              </a:rPr>
              <a:t>в </a:t>
            </a:r>
            <a:r>
              <a:rPr sz="3250" b="1" spc="-55" dirty="0">
                <a:latin typeface="Tahoma"/>
                <a:cs typeface="Tahoma"/>
              </a:rPr>
              <a:t>области</a:t>
            </a:r>
            <a:r>
              <a:rPr sz="3250" b="1" spc="5" dirty="0">
                <a:latin typeface="Tahoma"/>
                <a:cs typeface="Tahoma"/>
              </a:rPr>
              <a:t> </a:t>
            </a:r>
            <a:r>
              <a:rPr sz="3250" b="1" spc="-60" dirty="0">
                <a:latin typeface="Tahoma"/>
                <a:cs typeface="Tahoma"/>
              </a:rPr>
              <a:t>ветеринарии</a:t>
            </a:r>
            <a:endParaRPr sz="325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02169" y="999484"/>
            <a:ext cx="1327785" cy="0"/>
          </a:xfrm>
          <a:custGeom>
            <a:avLst/>
            <a:gdLst/>
            <a:ahLst/>
            <a:cxnLst/>
            <a:rect l="l" t="t" r="r" b="b"/>
            <a:pathLst>
              <a:path w="1327784">
                <a:moveTo>
                  <a:pt x="0" y="0"/>
                </a:moveTo>
                <a:lnTo>
                  <a:pt x="1327253" y="0"/>
                </a:lnTo>
              </a:path>
            </a:pathLst>
          </a:custGeom>
          <a:ln w="428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44170" y="1303020"/>
            <a:ext cx="8275955" cy="450596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55244" marR="664210" indent="-43180">
              <a:lnSpc>
                <a:spcPts val="2380"/>
              </a:lnSpc>
              <a:spcBef>
                <a:spcPts val="195"/>
              </a:spcBef>
              <a:tabLst>
                <a:tab pos="322580" algn="l"/>
                <a:tab pos="3407410" algn="l"/>
                <a:tab pos="6430645" algn="l"/>
              </a:tabLst>
            </a:pPr>
            <a:r>
              <a:rPr sz="2000" dirty="0">
                <a:latin typeface="Tahoma"/>
                <a:cs typeface="Tahoma"/>
              </a:rPr>
              <a:t>С	</a:t>
            </a:r>
            <a:r>
              <a:rPr sz="2000" spc="-35" dirty="0">
                <a:latin typeface="Tahoma"/>
                <a:cs typeface="Tahoma"/>
              </a:rPr>
              <a:t>2005 </a:t>
            </a:r>
            <a:r>
              <a:rPr sz="2000" spc="-45" dirty="0">
                <a:latin typeface="Tahoma"/>
                <a:cs typeface="Tahoma"/>
              </a:rPr>
              <a:t>года </a:t>
            </a:r>
            <a:r>
              <a:rPr sz="2000" spc="-10" dirty="0">
                <a:latin typeface="Tahoma"/>
                <a:cs typeface="Tahoma"/>
              </a:rPr>
              <a:t>Россельхознадзор </a:t>
            </a:r>
            <a:r>
              <a:rPr sz="2000" spc="-5" dirty="0">
                <a:latin typeface="Tahoma"/>
                <a:cs typeface="Tahoma"/>
              </a:rPr>
              <a:t>работает </a:t>
            </a:r>
            <a:r>
              <a:rPr sz="2000" spc="-25" dirty="0">
                <a:latin typeface="Tahoma"/>
                <a:cs typeface="Tahoma"/>
              </a:rPr>
              <a:t>над </a:t>
            </a:r>
            <a:r>
              <a:rPr sz="2000" spc="-20" dirty="0">
                <a:latin typeface="Tahoma"/>
                <a:cs typeface="Tahoma"/>
              </a:rPr>
              <a:t>Государственной  </a:t>
            </a:r>
            <a:r>
              <a:rPr sz="2000" spc="-25" dirty="0">
                <a:latin typeface="Tahoma"/>
                <a:cs typeface="Tahoma"/>
              </a:rPr>
              <a:t>и</a:t>
            </a:r>
            <a:r>
              <a:rPr sz="2000" dirty="0">
                <a:latin typeface="Tahoma"/>
                <a:cs typeface="Tahoma"/>
              </a:rPr>
              <a:t>н</a:t>
            </a:r>
            <a:r>
              <a:rPr sz="2000" spc="-30" dirty="0">
                <a:latin typeface="Tahoma"/>
                <a:cs typeface="Tahoma"/>
              </a:rPr>
              <a:t>ф</a:t>
            </a:r>
            <a:r>
              <a:rPr sz="2000" spc="-10" dirty="0">
                <a:latin typeface="Tahoma"/>
                <a:cs typeface="Tahoma"/>
              </a:rPr>
              <a:t>о</a:t>
            </a:r>
            <a:r>
              <a:rPr sz="2000" spc="-20" dirty="0">
                <a:latin typeface="Tahoma"/>
                <a:cs typeface="Tahoma"/>
              </a:rPr>
              <a:t>рма</a:t>
            </a:r>
            <a:r>
              <a:rPr sz="2000" spc="-15" dirty="0">
                <a:latin typeface="Tahoma"/>
                <a:cs typeface="Tahoma"/>
              </a:rPr>
              <a:t>ц</a:t>
            </a:r>
            <a:r>
              <a:rPr sz="2000" spc="-25" dirty="0">
                <a:latin typeface="Tahoma"/>
                <a:cs typeface="Tahoma"/>
              </a:rPr>
              <a:t>и</a:t>
            </a:r>
            <a:r>
              <a:rPr sz="2000" spc="-20" dirty="0">
                <a:latin typeface="Tahoma"/>
                <a:cs typeface="Tahoma"/>
              </a:rPr>
              <a:t>о</a:t>
            </a:r>
            <a:r>
              <a:rPr sz="2000" spc="-10" dirty="0">
                <a:latin typeface="Tahoma"/>
                <a:cs typeface="Tahoma"/>
              </a:rPr>
              <a:t>н</a:t>
            </a:r>
            <a:r>
              <a:rPr sz="2000" spc="-20" dirty="0">
                <a:latin typeface="Tahoma"/>
                <a:cs typeface="Tahoma"/>
              </a:rPr>
              <a:t>но</a:t>
            </a:r>
            <a:r>
              <a:rPr sz="2000" spc="-5" dirty="0">
                <a:latin typeface="Tahoma"/>
                <a:cs typeface="Tahoma"/>
              </a:rPr>
              <a:t>й</a:t>
            </a:r>
            <a:r>
              <a:rPr sz="2000" spc="50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с</a:t>
            </a:r>
            <a:r>
              <a:rPr sz="2000" spc="-20" dirty="0">
                <a:latin typeface="Tahoma"/>
                <a:cs typeface="Tahoma"/>
              </a:rPr>
              <a:t>и</a:t>
            </a:r>
            <a:r>
              <a:rPr sz="2000" spc="-5" dirty="0">
                <a:latin typeface="Tahoma"/>
                <a:cs typeface="Tahoma"/>
              </a:rPr>
              <a:t>с</a:t>
            </a:r>
            <a:r>
              <a:rPr sz="2000" spc="-20" dirty="0">
                <a:latin typeface="Tahoma"/>
                <a:cs typeface="Tahoma"/>
              </a:rPr>
              <a:t>т</a:t>
            </a:r>
            <a:r>
              <a:rPr sz="2000" spc="-5" dirty="0">
                <a:latin typeface="Tahoma"/>
                <a:cs typeface="Tahoma"/>
              </a:rPr>
              <a:t>е</a:t>
            </a:r>
            <a:r>
              <a:rPr sz="2000" spc="-25" dirty="0">
                <a:latin typeface="Tahoma"/>
                <a:cs typeface="Tahoma"/>
              </a:rPr>
              <a:t>м</a:t>
            </a:r>
            <a:r>
              <a:rPr sz="2000" spc="-10" dirty="0">
                <a:latin typeface="Tahoma"/>
                <a:cs typeface="Tahoma"/>
              </a:rPr>
              <a:t>о</a:t>
            </a:r>
            <a:r>
              <a:rPr sz="2000" spc="-5" dirty="0">
                <a:latin typeface="Tahoma"/>
                <a:cs typeface="Tahoma"/>
              </a:rPr>
              <a:t>й</a:t>
            </a:r>
            <a:r>
              <a:rPr sz="2000" dirty="0">
                <a:latin typeface="Tahoma"/>
                <a:cs typeface="Tahoma"/>
              </a:rPr>
              <a:t>	</a:t>
            </a:r>
            <a:r>
              <a:rPr sz="2000" spc="-5" dirty="0">
                <a:latin typeface="Tahoma"/>
                <a:cs typeface="Tahoma"/>
              </a:rPr>
              <a:t>в</a:t>
            </a:r>
            <a:r>
              <a:rPr sz="2000" spc="-9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о</a:t>
            </a:r>
            <a:r>
              <a:rPr sz="2000" spc="-20" dirty="0">
                <a:latin typeface="Tahoma"/>
                <a:cs typeface="Tahoma"/>
              </a:rPr>
              <a:t>б</a:t>
            </a:r>
            <a:r>
              <a:rPr sz="2000" spc="-5" dirty="0">
                <a:latin typeface="Tahoma"/>
                <a:cs typeface="Tahoma"/>
              </a:rPr>
              <a:t>л</a:t>
            </a:r>
            <a:r>
              <a:rPr sz="2000" spc="-25" dirty="0">
                <a:latin typeface="Tahoma"/>
                <a:cs typeface="Tahoma"/>
              </a:rPr>
              <a:t>а</a:t>
            </a:r>
            <a:r>
              <a:rPr sz="2000" spc="-5" dirty="0">
                <a:latin typeface="Tahoma"/>
                <a:cs typeface="Tahoma"/>
              </a:rPr>
              <a:t>с</a:t>
            </a:r>
            <a:r>
              <a:rPr sz="2000" spc="-15" dirty="0">
                <a:latin typeface="Tahoma"/>
                <a:cs typeface="Tahoma"/>
              </a:rPr>
              <a:t>т</a:t>
            </a:r>
            <a:r>
              <a:rPr sz="2000" spc="-5" dirty="0">
                <a:latin typeface="Tahoma"/>
                <a:cs typeface="Tahoma"/>
              </a:rPr>
              <a:t>и</a:t>
            </a:r>
            <a:r>
              <a:rPr sz="2000" spc="150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в</a:t>
            </a:r>
            <a:r>
              <a:rPr sz="2000" spc="-25" dirty="0">
                <a:latin typeface="Tahoma"/>
                <a:cs typeface="Tahoma"/>
              </a:rPr>
              <a:t>е</a:t>
            </a:r>
            <a:r>
              <a:rPr sz="2000" spc="-15" dirty="0">
                <a:latin typeface="Tahoma"/>
                <a:cs typeface="Tahoma"/>
              </a:rPr>
              <a:t>т</a:t>
            </a:r>
            <a:r>
              <a:rPr sz="2000" spc="-20" dirty="0">
                <a:latin typeface="Tahoma"/>
                <a:cs typeface="Tahoma"/>
              </a:rPr>
              <a:t>ер</a:t>
            </a:r>
            <a:r>
              <a:rPr sz="2000" spc="-25" dirty="0">
                <a:latin typeface="Tahoma"/>
                <a:cs typeface="Tahoma"/>
              </a:rPr>
              <a:t>и</a:t>
            </a:r>
            <a:r>
              <a:rPr sz="2000" spc="-20" dirty="0">
                <a:latin typeface="Tahoma"/>
                <a:cs typeface="Tahoma"/>
              </a:rPr>
              <a:t>н</a:t>
            </a:r>
            <a:r>
              <a:rPr sz="2000" spc="-15" dirty="0">
                <a:latin typeface="Tahoma"/>
                <a:cs typeface="Tahoma"/>
              </a:rPr>
              <a:t>а</a:t>
            </a:r>
            <a:r>
              <a:rPr sz="2000" spc="-20" dirty="0">
                <a:latin typeface="Tahoma"/>
                <a:cs typeface="Tahoma"/>
              </a:rPr>
              <a:t>ри</a:t>
            </a:r>
            <a:r>
              <a:rPr sz="2000" spc="-5" dirty="0">
                <a:latin typeface="Tahoma"/>
                <a:cs typeface="Tahoma"/>
              </a:rPr>
              <a:t>и</a:t>
            </a:r>
            <a:r>
              <a:rPr sz="2000" spc="5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-</a:t>
            </a:r>
            <a:r>
              <a:rPr sz="2000" dirty="0">
                <a:latin typeface="Tahoma"/>
                <a:cs typeface="Tahoma"/>
              </a:rPr>
              <a:t>	</a:t>
            </a:r>
            <a:r>
              <a:rPr sz="2000" b="1" spc="-35" dirty="0">
                <a:latin typeface="Tahoma"/>
                <a:cs typeface="Tahoma"/>
              </a:rPr>
              <a:t>«</a:t>
            </a:r>
            <a:r>
              <a:rPr sz="2000" b="1" spc="-30" dirty="0">
                <a:latin typeface="Tahoma"/>
                <a:cs typeface="Tahoma"/>
              </a:rPr>
              <a:t>Вети</a:t>
            </a:r>
            <a:r>
              <a:rPr sz="2000" b="1" spc="-25" dirty="0">
                <a:latin typeface="Tahoma"/>
                <a:cs typeface="Tahoma"/>
              </a:rPr>
              <a:t>с</a:t>
            </a:r>
            <a:r>
              <a:rPr sz="2000" b="1" spc="-35" dirty="0">
                <a:latin typeface="Tahoma"/>
                <a:cs typeface="Tahoma"/>
              </a:rPr>
              <a:t>»</a:t>
            </a:r>
            <a:r>
              <a:rPr sz="2000" b="1" dirty="0">
                <a:latin typeface="Tahoma"/>
                <a:cs typeface="Tahoma"/>
              </a:rPr>
              <a:t>.</a:t>
            </a:r>
            <a:endParaRPr sz="2000">
              <a:latin typeface="Tahoma"/>
              <a:cs typeface="Tahoma"/>
            </a:endParaRPr>
          </a:p>
          <a:p>
            <a:pPr marL="55244" marR="840105" indent="-38100">
              <a:lnSpc>
                <a:spcPct val="100800"/>
              </a:lnSpc>
              <a:spcBef>
                <a:spcPts val="385"/>
              </a:spcBef>
            </a:pPr>
            <a:r>
              <a:rPr sz="2000" spc="-20" dirty="0">
                <a:latin typeface="Tahoma"/>
                <a:cs typeface="Tahoma"/>
              </a:rPr>
              <a:t>Ветис </a:t>
            </a:r>
            <a:r>
              <a:rPr sz="2000" dirty="0">
                <a:latin typeface="Tahoma"/>
                <a:cs typeface="Tahoma"/>
              </a:rPr>
              <a:t>обеспечивает </a:t>
            </a:r>
            <a:r>
              <a:rPr sz="2000" spc="-5" dirty="0">
                <a:latin typeface="Tahoma"/>
                <a:cs typeface="Tahoma"/>
              </a:rPr>
              <a:t>единую </a:t>
            </a:r>
            <a:r>
              <a:rPr sz="2000" spc="-10" dirty="0">
                <a:latin typeface="Tahoma"/>
                <a:cs typeface="Tahoma"/>
              </a:rPr>
              <a:t>информационную среду </a:t>
            </a:r>
            <a:r>
              <a:rPr sz="2000" spc="-5" dirty="0">
                <a:latin typeface="Tahoma"/>
                <a:cs typeface="Tahoma"/>
              </a:rPr>
              <a:t>в </a:t>
            </a:r>
            <a:r>
              <a:rPr sz="2000" spc="-20" dirty="0">
                <a:latin typeface="Tahoma"/>
                <a:cs typeface="Tahoma"/>
              </a:rPr>
              <a:t>области  </a:t>
            </a:r>
            <a:r>
              <a:rPr sz="2000" spc="-25" dirty="0">
                <a:latin typeface="Tahoma"/>
                <a:cs typeface="Tahoma"/>
              </a:rPr>
              <a:t>ветеринарии, ставя </a:t>
            </a:r>
            <a:r>
              <a:rPr sz="2000" spc="-20" dirty="0">
                <a:latin typeface="Tahoma"/>
                <a:cs typeface="Tahoma"/>
              </a:rPr>
              <a:t>перед собой </a:t>
            </a:r>
            <a:r>
              <a:rPr sz="2000" spc="-5" dirty="0">
                <a:latin typeface="Tahoma"/>
                <a:cs typeface="Tahoma"/>
              </a:rPr>
              <a:t>следующие</a:t>
            </a:r>
            <a:r>
              <a:rPr sz="2000" spc="430" dirty="0">
                <a:latin typeface="Tahoma"/>
                <a:cs typeface="Tahoma"/>
              </a:rPr>
              <a:t> </a:t>
            </a:r>
            <a:r>
              <a:rPr sz="2000" spc="-30" dirty="0">
                <a:latin typeface="Tahoma"/>
                <a:cs typeface="Tahoma"/>
              </a:rPr>
              <a:t>задачи:</a:t>
            </a:r>
            <a:endParaRPr sz="2000">
              <a:latin typeface="Tahoma"/>
              <a:cs typeface="Tahoma"/>
            </a:endParaRPr>
          </a:p>
          <a:p>
            <a:pPr marL="147320" marR="83185">
              <a:lnSpc>
                <a:spcPts val="3030"/>
              </a:lnSpc>
              <a:spcBef>
                <a:spcPts val="175"/>
              </a:spcBef>
              <a:tabLst>
                <a:tab pos="474980" algn="l"/>
              </a:tabLst>
            </a:pPr>
            <a:r>
              <a:rPr sz="2000" spc="-5" dirty="0">
                <a:latin typeface="Tahoma"/>
                <a:cs typeface="Tahoma"/>
              </a:rPr>
              <a:t>s	</a:t>
            </a:r>
            <a:r>
              <a:rPr sz="2000" dirty="0">
                <a:latin typeface="Tahoma"/>
                <a:cs typeface="Tahoma"/>
              </a:rPr>
              <a:t>обеспечить </a:t>
            </a:r>
            <a:r>
              <a:rPr sz="2000" spc="-20" dirty="0">
                <a:latin typeface="Tahoma"/>
                <a:cs typeface="Tahoma"/>
              </a:rPr>
              <a:t>полную </a:t>
            </a:r>
            <a:r>
              <a:rPr sz="2000" spc="-10" dirty="0">
                <a:latin typeface="Tahoma"/>
                <a:cs typeface="Tahoma"/>
              </a:rPr>
              <a:t>прослеживаемость </a:t>
            </a:r>
            <a:r>
              <a:rPr sz="2000" spc="-20" dirty="0">
                <a:latin typeface="Tahoma"/>
                <a:cs typeface="Tahoma"/>
              </a:rPr>
              <a:t>поднадзорной </a:t>
            </a:r>
            <a:r>
              <a:rPr sz="2000" spc="-40" dirty="0">
                <a:latin typeface="Tahoma"/>
                <a:cs typeface="Tahoma"/>
              </a:rPr>
              <a:t>продукции;  </a:t>
            </a:r>
            <a:r>
              <a:rPr sz="2000" spc="-5" dirty="0">
                <a:latin typeface="Tahoma"/>
                <a:cs typeface="Tahoma"/>
              </a:rPr>
              <a:t>s	</a:t>
            </a:r>
            <a:r>
              <a:rPr sz="2000" spc="-10" dirty="0">
                <a:latin typeface="Tahoma"/>
                <a:cs typeface="Tahoma"/>
              </a:rPr>
              <a:t>качественно </a:t>
            </a:r>
            <a:r>
              <a:rPr sz="2000" spc="-15" dirty="0">
                <a:latin typeface="Tahoma"/>
                <a:cs typeface="Tahoma"/>
              </a:rPr>
              <a:t>повысить </a:t>
            </a:r>
            <a:r>
              <a:rPr sz="2000" dirty="0">
                <a:latin typeface="Tahoma"/>
                <a:cs typeface="Tahoma"/>
              </a:rPr>
              <a:t>защищенность</a:t>
            </a:r>
            <a:r>
              <a:rPr sz="2000" spc="150" dirty="0">
                <a:latin typeface="Tahoma"/>
                <a:cs typeface="Tahoma"/>
              </a:rPr>
              <a:t> </a:t>
            </a:r>
            <a:r>
              <a:rPr sz="2000" spc="-30" dirty="0">
                <a:latin typeface="Tahoma"/>
                <a:cs typeface="Tahoma"/>
              </a:rPr>
              <a:t>потребителя;</a:t>
            </a:r>
            <a:endParaRPr sz="2000">
              <a:latin typeface="Tahoma"/>
              <a:cs typeface="Tahoma"/>
            </a:endParaRPr>
          </a:p>
          <a:p>
            <a:pPr marL="478790" marR="815340" indent="-331470">
              <a:lnSpc>
                <a:spcPct val="101299"/>
              </a:lnSpc>
              <a:spcBef>
                <a:spcPts val="334"/>
              </a:spcBef>
              <a:tabLst>
                <a:tab pos="474980" algn="l"/>
              </a:tabLst>
            </a:pPr>
            <a:r>
              <a:rPr sz="2000" spc="-5" dirty="0">
                <a:latin typeface="Tahoma"/>
                <a:cs typeface="Tahoma"/>
              </a:rPr>
              <a:t>s	</a:t>
            </a:r>
            <a:r>
              <a:rPr sz="2000" dirty="0">
                <a:latin typeface="Tahoma"/>
                <a:cs typeface="Tahoma"/>
              </a:rPr>
              <a:t>обеспечить </a:t>
            </a:r>
            <a:r>
              <a:rPr sz="2000" spc="-20" dirty="0">
                <a:latin typeface="Tahoma"/>
                <a:cs typeface="Tahoma"/>
              </a:rPr>
              <a:t>основы честной конкуренции </a:t>
            </a:r>
            <a:r>
              <a:rPr sz="2000" spc="-5" dirty="0">
                <a:latin typeface="Tahoma"/>
                <a:cs typeface="Tahoma"/>
              </a:rPr>
              <a:t>в </a:t>
            </a:r>
            <a:r>
              <a:rPr sz="2000" spc="-15" dirty="0">
                <a:latin typeface="Tahoma"/>
                <a:cs typeface="Tahoma"/>
              </a:rPr>
              <a:t>производстве </a:t>
            </a:r>
            <a:r>
              <a:rPr sz="2000" spc="-5" dirty="0">
                <a:latin typeface="Tahoma"/>
                <a:cs typeface="Tahoma"/>
              </a:rPr>
              <a:t>и  </a:t>
            </a:r>
            <a:r>
              <a:rPr sz="2000" spc="-10" dirty="0">
                <a:latin typeface="Tahoma"/>
                <a:cs typeface="Tahoma"/>
              </a:rPr>
              <a:t>обороте поднадзорных</a:t>
            </a:r>
            <a:r>
              <a:rPr sz="2000" spc="185" dirty="0">
                <a:latin typeface="Tahoma"/>
                <a:cs typeface="Tahoma"/>
              </a:rPr>
              <a:t> </a:t>
            </a:r>
            <a:r>
              <a:rPr sz="2000" spc="-50" dirty="0">
                <a:latin typeface="Tahoma"/>
                <a:cs typeface="Tahoma"/>
              </a:rPr>
              <a:t>грузов;</a:t>
            </a:r>
            <a:endParaRPr sz="2000">
              <a:latin typeface="Tahoma"/>
              <a:cs typeface="Tahoma"/>
            </a:endParaRPr>
          </a:p>
          <a:p>
            <a:pPr marL="146050">
              <a:lnSpc>
                <a:spcPct val="100000"/>
              </a:lnSpc>
              <a:spcBef>
                <a:spcPts val="600"/>
              </a:spcBef>
              <a:tabLst>
                <a:tab pos="474980" algn="l"/>
              </a:tabLst>
            </a:pPr>
            <a:r>
              <a:rPr sz="2000" spc="-5" dirty="0">
                <a:latin typeface="Tahoma"/>
                <a:cs typeface="Tahoma"/>
              </a:rPr>
              <a:t>s	защитить </a:t>
            </a:r>
            <a:r>
              <a:rPr sz="2000" spc="-20" dirty="0">
                <a:latin typeface="Tahoma"/>
                <a:cs typeface="Tahoma"/>
              </a:rPr>
              <a:t>производителя </a:t>
            </a:r>
            <a:r>
              <a:rPr sz="2000" dirty="0">
                <a:latin typeface="Tahoma"/>
                <a:cs typeface="Tahoma"/>
              </a:rPr>
              <a:t>от </a:t>
            </a:r>
            <a:r>
              <a:rPr sz="2000" spc="-10" dirty="0">
                <a:latin typeface="Tahoma"/>
                <a:cs typeface="Tahoma"/>
              </a:rPr>
              <a:t>коррупционных</a:t>
            </a:r>
            <a:r>
              <a:rPr sz="2000" spc="395" dirty="0">
                <a:latin typeface="Tahoma"/>
                <a:cs typeface="Tahoma"/>
              </a:rPr>
              <a:t> </a:t>
            </a:r>
            <a:r>
              <a:rPr sz="2000" spc="-30" dirty="0">
                <a:latin typeface="Tahoma"/>
                <a:cs typeface="Tahoma"/>
              </a:rPr>
              <a:t>проявлений;</a:t>
            </a:r>
            <a:endParaRPr sz="2000">
              <a:latin typeface="Tahoma"/>
              <a:cs typeface="Tahoma"/>
            </a:endParaRPr>
          </a:p>
          <a:p>
            <a:pPr marL="487680" marR="342265" indent="-341630">
              <a:lnSpc>
                <a:spcPct val="101299"/>
              </a:lnSpc>
              <a:spcBef>
                <a:spcPts val="535"/>
              </a:spcBef>
              <a:tabLst>
                <a:tab pos="474980" algn="l"/>
              </a:tabLst>
            </a:pPr>
            <a:r>
              <a:rPr sz="2000" spc="-5" dirty="0">
                <a:latin typeface="Tahoma"/>
                <a:cs typeface="Tahoma"/>
              </a:rPr>
              <a:t>s	сделать </a:t>
            </a:r>
            <a:r>
              <a:rPr sz="2000" spc="-10" dirty="0">
                <a:latin typeface="Tahoma"/>
                <a:cs typeface="Tahoma"/>
              </a:rPr>
              <a:t>полностью </a:t>
            </a:r>
            <a:r>
              <a:rPr sz="2000" spc="-25" dirty="0">
                <a:latin typeface="Tahoma"/>
                <a:cs typeface="Tahoma"/>
              </a:rPr>
              <a:t>прозрачными </a:t>
            </a:r>
            <a:r>
              <a:rPr sz="2000" spc="-5" dirty="0">
                <a:latin typeface="Tahoma"/>
                <a:cs typeface="Tahoma"/>
              </a:rPr>
              <a:t>и </a:t>
            </a:r>
            <a:r>
              <a:rPr sz="2000" spc="-15" dirty="0">
                <a:latin typeface="Tahoma"/>
                <a:cs typeface="Tahoma"/>
              </a:rPr>
              <a:t>подконтрольными действия  </a:t>
            </a:r>
            <a:r>
              <a:rPr sz="2000" spc="-10" dirty="0">
                <a:latin typeface="Tahoma"/>
                <a:cs typeface="Tahoma"/>
              </a:rPr>
              <a:t>надзорных</a:t>
            </a:r>
            <a:r>
              <a:rPr sz="2000" spc="-20" dirty="0">
                <a:latin typeface="Tahoma"/>
                <a:cs typeface="Tahoma"/>
              </a:rPr>
              <a:t> </a:t>
            </a:r>
            <a:r>
              <a:rPr sz="2000" spc="-30" dirty="0">
                <a:latin typeface="Tahoma"/>
                <a:cs typeface="Tahoma"/>
              </a:rPr>
              <a:t>органов;</a:t>
            </a:r>
            <a:endParaRPr sz="2000">
              <a:latin typeface="Tahoma"/>
              <a:cs typeface="Tahoma"/>
            </a:endParaRPr>
          </a:p>
          <a:p>
            <a:pPr marL="487680" marR="5080" indent="-340360">
              <a:lnSpc>
                <a:spcPts val="2370"/>
              </a:lnSpc>
              <a:spcBef>
                <a:spcPts val="705"/>
              </a:spcBef>
              <a:tabLst>
                <a:tab pos="474980" algn="l"/>
              </a:tabLst>
            </a:pPr>
            <a:r>
              <a:rPr sz="2000" spc="-5" dirty="0">
                <a:latin typeface="Tahoma"/>
                <a:cs typeface="Tahoma"/>
              </a:rPr>
              <a:t>s	сэкономить </a:t>
            </a:r>
            <a:r>
              <a:rPr sz="2000" spc="-10" dirty="0">
                <a:latin typeface="Tahoma"/>
                <a:cs typeface="Tahoma"/>
              </a:rPr>
              <a:t>огромные </a:t>
            </a:r>
            <a:r>
              <a:rPr sz="2000" spc="-15" dirty="0">
                <a:latin typeface="Tahoma"/>
                <a:cs typeface="Tahoma"/>
              </a:rPr>
              <a:t>средства </a:t>
            </a:r>
            <a:r>
              <a:rPr sz="2000" spc="-20" dirty="0">
                <a:latin typeface="Tahoma"/>
                <a:cs typeface="Tahoma"/>
              </a:rPr>
              <a:t>за </a:t>
            </a:r>
            <a:r>
              <a:rPr sz="2000" dirty="0">
                <a:latin typeface="Tahoma"/>
                <a:cs typeface="Tahoma"/>
              </a:rPr>
              <a:t>счет </a:t>
            </a:r>
            <a:r>
              <a:rPr sz="2000" spc="-15" dirty="0">
                <a:latin typeface="Tahoma"/>
                <a:cs typeface="Tahoma"/>
              </a:rPr>
              <a:t>удешевления </a:t>
            </a:r>
            <a:r>
              <a:rPr sz="2000" spc="-10" dirty="0">
                <a:latin typeface="Tahoma"/>
                <a:cs typeface="Tahoma"/>
              </a:rPr>
              <a:t>надзорных </a:t>
            </a:r>
            <a:r>
              <a:rPr sz="2000" spc="-5" dirty="0">
                <a:latin typeface="Tahoma"/>
                <a:cs typeface="Tahoma"/>
              </a:rPr>
              <a:t>и  </a:t>
            </a:r>
            <a:r>
              <a:rPr sz="2000" spc="-10" dirty="0">
                <a:latin typeface="Tahoma"/>
                <a:cs typeface="Tahoma"/>
              </a:rPr>
              <a:t>контрольных</a:t>
            </a:r>
            <a:r>
              <a:rPr sz="2000" spc="65" dirty="0">
                <a:latin typeface="Tahoma"/>
                <a:cs typeface="Tahoma"/>
              </a:rPr>
              <a:t> </a:t>
            </a:r>
            <a:r>
              <a:rPr sz="2000" spc="-35" dirty="0">
                <a:latin typeface="Tahoma"/>
                <a:cs typeface="Tahoma"/>
              </a:rPr>
              <a:t>процедур.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3390" y="64770"/>
            <a:ext cx="6267450" cy="943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854"/>
              </a:lnSpc>
              <a:spcBef>
                <a:spcPts val="100"/>
              </a:spcBef>
            </a:pPr>
            <a:r>
              <a:rPr spc="-45" dirty="0"/>
              <a:t>Основные</a:t>
            </a:r>
            <a:r>
              <a:rPr spc="175" dirty="0"/>
              <a:t> </a:t>
            </a:r>
            <a:r>
              <a:rPr spc="-85" dirty="0"/>
              <a:t>понятия</a:t>
            </a:r>
          </a:p>
          <a:p>
            <a:pPr marL="19050">
              <a:lnSpc>
                <a:spcPts val="3375"/>
              </a:lnSpc>
            </a:pPr>
            <a:r>
              <a:rPr sz="2850" spc="-65" dirty="0"/>
              <a:t>Что </a:t>
            </a:r>
            <a:r>
              <a:rPr sz="2850" spc="-40" dirty="0"/>
              <a:t>такое </a:t>
            </a:r>
            <a:r>
              <a:rPr sz="2850" spc="-60" dirty="0"/>
              <a:t>поднадзорный</a:t>
            </a:r>
            <a:r>
              <a:rPr sz="2850" spc="370" dirty="0"/>
              <a:t> </a:t>
            </a:r>
            <a:r>
              <a:rPr sz="2850" spc="-50" dirty="0"/>
              <a:t>объект?</a:t>
            </a:r>
            <a:endParaRPr sz="285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J </a:t>
            </a:r>
            <a:r>
              <a:rPr spc="-45" dirty="0"/>
              <a:t>Основные</a:t>
            </a:r>
            <a:r>
              <a:rPr spc="390" dirty="0"/>
              <a:t> </a:t>
            </a:r>
            <a:r>
              <a:rPr spc="-85" dirty="0"/>
              <a:t>понятия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-8889" y="374650"/>
            <a:ext cx="612711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i="1" dirty="0">
                <a:latin typeface="Tahoma"/>
                <a:cs typeface="Tahoma"/>
              </a:rPr>
              <a:t>U </a:t>
            </a:r>
            <a:r>
              <a:rPr sz="2850" b="1" spc="-65" dirty="0">
                <a:latin typeface="Tahoma"/>
                <a:cs typeface="Tahoma"/>
              </a:rPr>
              <a:t>Что </a:t>
            </a:r>
            <a:r>
              <a:rPr sz="2850" b="1" spc="-40" dirty="0">
                <a:latin typeface="Tahoma"/>
                <a:cs typeface="Tahoma"/>
              </a:rPr>
              <a:t>такое </a:t>
            </a:r>
            <a:r>
              <a:rPr sz="2850" b="1" spc="-50" dirty="0">
                <a:latin typeface="Tahoma"/>
                <a:cs typeface="Tahoma"/>
              </a:rPr>
              <a:t>журнал</a:t>
            </a:r>
            <a:r>
              <a:rPr sz="2850" b="1" spc="-380" dirty="0">
                <a:latin typeface="Tahoma"/>
                <a:cs typeface="Tahoma"/>
              </a:rPr>
              <a:t> </a:t>
            </a:r>
            <a:r>
              <a:rPr sz="2850" b="1" spc="-60" dirty="0">
                <a:latin typeface="Tahoma"/>
                <a:cs typeface="Tahoma"/>
              </a:rPr>
              <a:t>продукции?</a:t>
            </a:r>
            <a:endParaRPr sz="285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3240" y="3246120"/>
            <a:ext cx="7845425" cy="18605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0035" marR="5080" indent="-266700">
              <a:lnSpc>
                <a:spcPct val="100099"/>
              </a:lnSpc>
              <a:spcBef>
                <a:spcPts val="95"/>
              </a:spcBef>
              <a:tabLst>
                <a:tab pos="295910" algn="l"/>
              </a:tabLst>
            </a:pPr>
            <a:r>
              <a:rPr sz="1600" b="1" dirty="0">
                <a:latin typeface="Tahoma"/>
                <a:cs typeface="Tahoma"/>
              </a:rPr>
              <a:t>s		</a:t>
            </a:r>
            <a:r>
              <a:rPr sz="1600" b="1" spc="-35" dirty="0">
                <a:latin typeface="Tahoma"/>
                <a:cs typeface="Tahoma"/>
              </a:rPr>
              <a:t>Входная </a:t>
            </a:r>
            <a:r>
              <a:rPr sz="1600" b="1" spc="-25" dirty="0">
                <a:latin typeface="Tahoma"/>
                <a:cs typeface="Tahoma"/>
              </a:rPr>
              <a:t>продукция </a:t>
            </a:r>
            <a:r>
              <a:rPr sz="1600" spc="-5" dirty="0">
                <a:latin typeface="Tahoma"/>
                <a:cs typeface="Tahoma"/>
              </a:rPr>
              <a:t>- </a:t>
            </a:r>
            <a:r>
              <a:rPr sz="1600" spc="-45" dirty="0">
                <a:latin typeface="Tahoma"/>
                <a:cs typeface="Tahoma"/>
              </a:rPr>
              <a:t>вся </a:t>
            </a:r>
            <a:r>
              <a:rPr sz="1600" spc="-25" dirty="0">
                <a:latin typeface="Tahoma"/>
                <a:cs typeface="Tahoma"/>
              </a:rPr>
              <a:t>продукция </a:t>
            </a:r>
            <a:r>
              <a:rPr sz="1600" spc="-20" dirty="0">
                <a:latin typeface="Tahoma"/>
                <a:cs typeface="Tahoma"/>
              </a:rPr>
              <a:t>(импортная, </a:t>
            </a:r>
            <a:r>
              <a:rPr sz="1600" spc="-15" dirty="0">
                <a:latin typeface="Tahoma"/>
                <a:cs typeface="Tahoma"/>
              </a:rPr>
              <a:t>отечественная), </a:t>
            </a:r>
            <a:r>
              <a:rPr sz="1600" spc="-35" dirty="0">
                <a:latin typeface="Tahoma"/>
                <a:cs typeface="Tahoma"/>
              </a:rPr>
              <a:t>которая  </a:t>
            </a:r>
            <a:r>
              <a:rPr sz="1600" spc="-25" dirty="0">
                <a:latin typeface="Tahoma"/>
                <a:cs typeface="Tahoma"/>
              </a:rPr>
              <a:t>поступила </a:t>
            </a:r>
            <a:r>
              <a:rPr sz="1600" spc="-50" dirty="0">
                <a:latin typeface="Tahoma"/>
                <a:cs typeface="Tahoma"/>
              </a:rPr>
              <a:t>на </a:t>
            </a:r>
            <a:r>
              <a:rPr sz="1600" spc="-15" dirty="0">
                <a:latin typeface="Tahoma"/>
                <a:cs typeface="Tahoma"/>
              </a:rPr>
              <a:t>предприятие </a:t>
            </a:r>
            <a:r>
              <a:rPr sz="1600" spc="-5" dirty="0">
                <a:latin typeface="Tahoma"/>
                <a:cs typeface="Tahoma"/>
              </a:rPr>
              <a:t>в </a:t>
            </a:r>
            <a:r>
              <a:rPr sz="1600" spc="-10" dirty="0">
                <a:latin typeface="Tahoma"/>
                <a:cs typeface="Tahoma"/>
              </a:rPr>
              <a:t>сопровождение </a:t>
            </a:r>
            <a:r>
              <a:rPr sz="1600" spc="-15" dirty="0">
                <a:latin typeface="Tahoma"/>
                <a:cs typeface="Tahoma"/>
              </a:rPr>
              <a:t>ветеринарного </a:t>
            </a:r>
            <a:r>
              <a:rPr sz="1600" spc="-10" dirty="0">
                <a:latin typeface="Tahoma"/>
                <a:cs typeface="Tahoma"/>
              </a:rPr>
              <a:t>сопроводительного  </a:t>
            </a:r>
            <a:r>
              <a:rPr sz="1600" spc="-15" dirty="0">
                <a:latin typeface="Tahoma"/>
                <a:cs typeface="Tahoma"/>
              </a:rPr>
              <a:t>документа (электронного </a:t>
            </a:r>
            <a:r>
              <a:rPr sz="1600" spc="-45" dirty="0">
                <a:latin typeface="Tahoma"/>
                <a:cs typeface="Tahoma"/>
              </a:rPr>
              <a:t>или </a:t>
            </a:r>
            <a:r>
              <a:rPr sz="1600" spc="-15" dirty="0">
                <a:latin typeface="Tahoma"/>
                <a:cs typeface="Tahoma"/>
              </a:rPr>
              <a:t>бумажного </a:t>
            </a:r>
            <a:r>
              <a:rPr sz="1600" spc="-50" dirty="0">
                <a:latin typeface="Tahoma"/>
                <a:cs typeface="Tahoma"/>
              </a:rPr>
              <a:t>ВСД). </a:t>
            </a:r>
            <a:r>
              <a:rPr sz="1600" spc="-40" dirty="0">
                <a:latin typeface="Tahoma"/>
                <a:cs typeface="Tahoma"/>
              </a:rPr>
              <a:t>Если </a:t>
            </a:r>
            <a:r>
              <a:rPr sz="1600" spc="-5" dirty="0">
                <a:latin typeface="Tahoma"/>
                <a:cs typeface="Tahoma"/>
              </a:rPr>
              <a:t>документ </a:t>
            </a:r>
            <a:r>
              <a:rPr sz="1600" spc="-50" dirty="0">
                <a:latin typeface="Tahoma"/>
                <a:cs typeface="Tahoma"/>
              </a:rPr>
              <a:t>на </a:t>
            </a:r>
            <a:r>
              <a:rPr sz="1600" spc="-20" dirty="0">
                <a:latin typeface="Tahoma"/>
                <a:cs typeface="Tahoma"/>
              </a:rPr>
              <a:t>бумажном  </a:t>
            </a:r>
            <a:r>
              <a:rPr sz="1600" spc="-25" dirty="0">
                <a:latin typeface="Tahoma"/>
                <a:cs typeface="Tahoma"/>
              </a:rPr>
              <a:t>носителе, </a:t>
            </a:r>
            <a:r>
              <a:rPr sz="1600" spc="-10" dirty="0">
                <a:latin typeface="Tahoma"/>
                <a:cs typeface="Tahoma"/>
              </a:rPr>
              <a:t>то </a:t>
            </a:r>
            <a:r>
              <a:rPr sz="1600" spc="-5" dirty="0">
                <a:latin typeface="Tahoma"/>
                <a:cs typeface="Tahoma"/>
              </a:rPr>
              <a:t>запись </a:t>
            </a:r>
            <a:r>
              <a:rPr sz="1600" spc="-20" dirty="0">
                <a:latin typeface="Tahoma"/>
                <a:cs typeface="Tahoma"/>
              </a:rPr>
              <a:t>создается </a:t>
            </a:r>
            <a:r>
              <a:rPr sz="1600" spc="-35" dirty="0">
                <a:latin typeface="Tahoma"/>
                <a:cs typeface="Tahoma"/>
              </a:rPr>
              <a:t>вручную. </a:t>
            </a:r>
            <a:r>
              <a:rPr sz="1600" spc="-45" dirty="0">
                <a:latin typeface="Tahoma"/>
                <a:cs typeface="Tahoma"/>
              </a:rPr>
              <a:t>Если </a:t>
            </a:r>
            <a:r>
              <a:rPr sz="1600" spc="-5" dirty="0">
                <a:latin typeface="Tahoma"/>
                <a:cs typeface="Tahoma"/>
              </a:rPr>
              <a:t>документ в </a:t>
            </a:r>
            <a:r>
              <a:rPr sz="1600" spc="-15" dirty="0">
                <a:latin typeface="Tahoma"/>
                <a:cs typeface="Tahoma"/>
              </a:rPr>
              <a:t>электронном </a:t>
            </a:r>
            <a:r>
              <a:rPr sz="1600" spc="-35" dirty="0">
                <a:latin typeface="Tahoma"/>
                <a:cs typeface="Tahoma"/>
              </a:rPr>
              <a:t>виде, </a:t>
            </a:r>
            <a:r>
              <a:rPr sz="1600" spc="-15" dirty="0">
                <a:latin typeface="Tahoma"/>
                <a:cs typeface="Tahoma"/>
              </a:rPr>
              <a:t>то  </a:t>
            </a:r>
            <a:r>
              <a:rPr sz="1600" spc="-5" dirty="0">
                <a:latin typeface="Tahoma"/>
                <a:cs typeface="Tahoma"/>
              </a:rPr>
              <a:t>запись </a:t>
            </a:r>
            <a:r>
              <a:rPr sz="1600" spc="-20" dirty="0">
                <a:latin typeface="Tahoma"/>
                <a:cs typeface="Tahoma"/>
              </a:rPr>
              <a:t>заносится системой </a:t>
            </a:r>
            <a:r>
              <a:rPr sz="1600" spc="-15" dirty="0">
                <a:latin typeface="Tahoma"/>
                <a:cs typeface="Tahoma"/>
              </a:rPr>
              <a:t>автоматически </a:t>
            </a:r>
            <a:r>
              <a:rPr sz="1600" spc="-30" dirty="0">
                <a:latin typeface="Tahoma"/>
                <a:cs typeface="Tahoma"/>
              </a:rPr>
              <a:t>путем </a:t>
            </a:r>
            <a:r>
              <a:rPr sz="1600" i="1" spc="5" dirty="0">
                <a:latin typeface="Tahoma"/>
                <a:cs typeface="Tahoma"/>
              </a:rPr>
              <a:t>гашения </a:t>
            </a:r>
            <a:r>
              <a:rPr sz="1600" i="1" dirty="0">
                <a:latin typeface="Tahoma"/>
                <a:cs typeface="Tahoma"/>
              </a:rPr>
              <a:t>электронного</a:t>
            </a:r>
            <a:r>
              <a:rPr sz="1600" i="1" spc="140" dirty="0">
                <a:latin typeface="Tahoma"/>
                <a:cs typeface="Tahoma"/>
              </a:rPr>
              <a:t> </a:t>
            </a:r>
            <a:r>
              <a:rPr sz="1600" i="1" spc="10" dirty="0">
                <a:latin typeface="Tahoma"/>
                <a:cs typeface="Tahoma"/>
              </a:rPr>
              <a:t>ВСД.</a:t>
            </a:r>
            <a:endParaRPr sz="1600">
              <a:latin typeface="Tahoma"/>
              <a:cs typeface="Tahoma"/>
            </a:endParaRPr>
          </a:p>
          <a:p>
            <a:pPr marL="292735" marR="409575" indent="-280670">
              <a:lnSpc>
                <a:spcPts val="1939"/>
              </a:lnSpc>
              <a:spcBef>
                <a:spcPts val="1030"/>
              </a:spcBef>
              <a:tabLst>
                <a:tab pos="295910" algn="l"/>
              </a:tabLst>
            </a:pPr>
            <a:r>
              <a:rPr sz="2000" b="1" i="1" spc="-5" dirty="0">
                <a:latin typeface="Franklin Gothic Heavy"/>
                <a:cs typeface="Franklin Gothic Heavy"/>
              </a:rPr>
              <a:t>s		</a:t>
            </a:r>
            <a:r>
              <a:rPr sz="1600" b="1" spc="-20" dirty="0">
                <a:latin typeface="Tahoma"/>
                <a:cs typeface="Tahoma"/>
              </a:rPr>
              <a:t>Вырабатываемая </a:t>
            </a:r>
            <a:r>
              <a:rPr sz="1600" b="1" spc="-25" dirty="0">
                <a:latin typeface="Tahoma"/>
                <a:cs typeface="Tahoma"/>
              </a:rPr>
              <a:t>продукция </a:t>
            </a:r>
            <a:r>
              <a:rPr sz="1600" spc="-5" dirty="0">
                <a:latin typeface="Tahoma"/>
                <a:cs typeface="Tahoma"/>
              </a:rPr>
              <a:t>- </a:t>
            </a:r>
            <a:r>
              <a:rPr sz="1600" spc="-45" dirty="0">
                <a:latin typeface="Tahoma"/>
                <a:cs typeface="Tahoma"/>
              </a:rPr>
              <a:t>вся </a:t>
            </a:r>
            <a:r>
              <a:rPr sz="1600" spc="-25" dirty="0">
                <a:latin typeface="Tahoma"/>
                <a:cs typeface="Tahoma"/>
              </a:rPr>
              <a:t>продукция, полученная </a:t>
            </a:r>
            <a:r>
              <a:rPr sz="1600" spc="-5" dirty="0">
                <a:latin typeface="Tahoma"/>
                <a:cs typeface="Tahoma"/>
              </a:rPr>
              <a:t>в </a:t>
            </a:r>
            <a:r>
              <a:rPr sz="1600" spc="-20" dirty="0">
                <a:latin typeface="Tahoma"/>
                <a:cs typeface="Tahoma"/>
              </a:rPr>
              <a:t>результате  переработки </a:t>
            </a:r>
            <a:r>
              <a:rPr sz="1600" spc="-45" dirty="0">
                <a:latin typeface="Tahoma"/>
                <a:cs typeface="Tahoma"/>
              </a:rPr>
              <a:t>или </a:t>
            </a:r>
            <a:r>
              <a:rPr sz="1600" spc="-20" dirty="0">
                <a:latin typeface="Tahoma"/>
                <a:cs typeface="Tahoma"/>
              </a:rPr>
              <a:t>производства </a:t>
            </a:r>
            <a:r>
              <a:rPr sz="1600" spc="-45" dirty="0">
                <a:latin typeface="Tahoma"/>
                <a:cs typeface="Tahoma"/>
              </a:rPr>
              <a:t>на</a:t>
            </a:r>
            <a:r>
              <a:rPr sz="1600" spc="140" dirty="0">
                <a:latin typeface="Tahoma"/>
                <a:cs typeface="Tahoma"/>
              </a:rPr>
              <a:t> </a:t>
            </a:r>
            <a:r>
              <a:rPr sz="1600" spc="-15" dirty="0">
                <a:latin typeface="Tahoma"/>
                <a:cs typeface="Tahoma"/>
              </a:rPr>
              <a:t>предприятие-изготовителе.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28509" y="6470650"/>
            <a:ext cx="11061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i="1" spc="65" dirty="0">
                <a:latin typeface="Calibri"/>
                <a:cs typeface="Calibri"/>
              </a:rPr>
              <a:t>ФГБУ</a:t>
            </a:r>
            <a:r>
              <a:rPr sz="1100" b="1" i="1" spc="-50" dirty="0">
                <a:latin typeface="Calibri"/>
                <a:cs typeface="Calibri"/>
              </a:rPr>
              <a:t> </a:t>
            </a:r>
            <a:r>
              <a:rPr sz="1100" b="1" i="1" spc="10" dirty="0">
                <a:latin typeface="Calibri"/>
                <a:cs typeface="Calibri"/>
              </a:rPr>
              <a:t>«ВНИИЗЖ»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11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Основные</a:t>
            </a:r>
            <a:r>
              <a:rPr spc="130" dirty="0"/>
              <a:t> </a:t>
            </a:r>
            <a:r>
              <a:rPr spc="-85" dirty="0"/>
              <a:t>понятия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740" y="548640"/>
            <a:ext cx="6160135" cy="1574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50" b="1" spc="-65" dirty="0">
                <a:latin typeface="Tahoma"/>
                <a:cs typeface="Tahoma"/>
              </a:rPr>
              <a:t>Что </a:t>
            </a:r>
            <a:r>
              <a:rPr sz="2850" b="1" spc="-40" dirty="0">
                <a:latin typeface="Tahoma"/>
                <a:cs typeface="Tahoma"/>
              </a:rPr>
              <a:t>такое</a:t>
            </a:r>
            <a:r>
              <a:rPr sz="2850" b="1" spc="30" dirty="0">
                <a:latin typeface="Tahoma"/>
                <a:cs typeface="Tahoma"/>
              </a:rPr>
              <a:t> </a:t>
            </a:r>
            <a:r>
              <a:rPr sz="2850" b="1" spc="-45" dirty="0">
                <a:latin typeface="Tahoma"/>
                <a:cs typeface="Tahoma"/>
              </a:rPr>
              <a:t>транзакция?</a:t>
            </a:r>
            <a:endParaRPr sz="2850">
              <a:latin typeface="Tahoma"/>
              <a:cs typeface="Tahoma"/>
            </a:endParaRPr>
          </a:p>
          <a:p>
            <a:pPr marL="2034539" algn="ctr">
              <a:lnSpc>
                <a:spcPct val="100000"/>
              </a:lnSpc>
              <a:spcBef>
                <a:spcPts val="2240"/>
              </a:spcBef>
            </a:pPr>
            <a:r>
              <a:rPr sz="1750" b="1" dirty="0">
                <a:latin typeface="Calibri"/>
                <a:cs typeface="Calibri"/>
              </a:rPr>
              <a:t>ТРАНЗАКЦИЯ</a:t>
            </a:r>
            <a:endParaRPr sz="1750">
              <a:latin typeface="Calibri"/>
              <a:cs typeface="Calibri"/>
            </a:endParaRPr>
          </a:p>
          <a:p>
            <a:pPr marL="2051050" marR="5080" algn="ctr">
              <a:lnSpc>
                <a:spcPct val="104299"/>
              </a:lnSpc>
              <a:spcBef>
                <a:spcPts val="120"/>
              </a:spcBef>
            </a:pPr>
            <a:r>
              <a:rPr sz="1150" spc="10" dirty="0">
                <a:latin typeface="Tahoma"/>
                <a:cs typeface="Tahoma"/>
              </a:rPr>
              <a:t>операция, совершаемая </a:t>
            </a:r>
            <a:r>
              <a:rPr sz="1150" dirty="0">
                <a:latin typeface="Tahoma"/>
                <a:cs typeface="Tahoma"/>
              </a:rPr>
              <a:t>над </a:t>
            </a:r>
            <a:r>
              <a:rPr sz="1150" spc="10" dirty="0">
                <a:latin typeface="Tahoma"/>
                <a:cs typeface="Tahoma"/>
              </a:rPr>
              <a:t>подконтрольной </a:t>
            </a:r>
            <a:r>
              <a:rPr sz="1150" spc="5" dirty="0">
                <a:latin typeface="Tahoma"/>
                <a:cs typeface="Tahoma"/>
              </a:rPr>
              <a:t>продукцией,  внесенной </a:t>
            </a:r>
            <a:r>
              <a:rPr sz="1150" spc="-5" dirty="0">
                <a:latin typeface="Tahoma"/>
                <a:cs typeface="Tahoma"/>
              </a:rPr>
              <a:t>в </a:t>
            </a:r>
            <a:r>
              <a:rPr sz="1150" spc="10" dirty="0">
                <a:latin typeface="Tahoma"/>
                <a:cs typeface="Tahoma"/>
              </a:rPr>
              <a:t>журнал </a:t>
            </a:r>
            <a:r>
              <a:rPr sz="1150" spc="5" dirty="0">
                <a:latin typeface="Tahoma"/>
                <a:cs typeface="Tahoma"/>
              </a:rPr>
              <a:t>продукции </a:t>
            </a:r>
            <a:r>
              <a:rPr sz="1150" spc="10" dirty="0">
                <a:latin typeface="Tahoma"/>
                <a:cs typeface="Tahoma"/>
              </a:rPr>
              <a:t>предприятия </a:t>
            </a:r>
            <a:r>
              <a:rPr sz="1150" dirty="0">
                <a:latin typeface="Tahoma"/>
                <a:cs typeface="Tahoma"/>
              </a:rPr>
              <a:t>(входной  </a:t>
            </a:r>
            <a:r>
              <a:rPr sz="1150" spc="-5" dirty="0">
                <a:latin typeface="Tahoma"/>
                <a:cs typeface="Tahoma"/>
              </a:rPr>
              <a:t>и/или</a:t>
            </a:r>
            <a:r>
              <a:rPr sz="1150" spc="140" dirty="0">
                <a:latin typeface="Tahoma"/>
                <a:cs typeface="Tahoma"/>
              </a:rPr>
              <a:t> </a:t>
            </a:r>
            <a:r>
              <a:rPr sz="1150" spc="10" dirty="0">
                <a:latin typeface="Tahoma"/>
                <a:cs typeface="Tahoma"/>
              </a:rPr>
              <a:t>вырабатываемой)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6890" y="2636520"/>
            <a:ext cx="12687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25" dirty="0">
                <a:latin typeface="Tahoma"/>
                <a:cs typeface="Tahoma"/>
              </a:rPr>
              <a:t>ПРОИЗВОДСТВО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6229" y="3032759"/>
            <a:ext cx="1424305" cy="13208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93040" marR="5080" indent="-180340">
              <a:lnSpc>
                <a:spcPct val="103899"/>
              </a:lnSpc>
              <a:spcBef>
                <a:spcPts val="114"/>
              </a:spcBef>
            </a:pPr>
            <a:r>
              <a:rPr sz="950" dirty="0">
                <a:latin typeface="Tahoma"/>
                <a:cs typeface="Tahoma"/>
              </a:rPr>
              <a:t>&gt; </a:t>
            </a:r>
            <a:r>
              <a:rPr sz="950" spc="15" dirty="0">
                <a:latin typeface="Tahoma"/>
                <a:cs typeface="Tahoma"/>
              </a:rPr>
              <a:t>разведение </a:t>
            </a:r>
            <a:r>
              <a:rPr sz="950" spc="-5" dirty="0">
                <a:latin typeface="Tahoma"/>
                <a:cs typeface="Tahoma"/>
              </a:rPr>
              <a:t>и  </a:t>
            </a:r>
            <a:r>
              <a:rPr sz="950" spc="15" dirty="0">
                <a:latin typeface="Tahoma"/>
                <a:cs typeface="Tahoma"/>
              </a:rPr>
              <a:t>выращивание </a:t>
            </a:r>
            <a:r>
              <a:rPr sz="950" spc="20" dirty="0">
                <a:latin typeface="Tahoma"/>
                <a:cs typeface="Tahoma"/>
              </a:rPr>
              <a:t>живых  </a:t>
            </a:r>
            <a:r>
              <a:rPr sz="950" spc="15" dirty="0">
                <a:latin typeface="Tahoma"/>
                <a:cs typeface="Tahoma"/>
              </a:rPr>
              <a:t>животных;</a:t>
            </a:r>
            <a:endParaRPr sz="950">
              <a:latin typeface="Tahoma"/>
              <a:cs typeface="Tahoma"/>
            </a:endParaRPr>
          </a:p>
          <a:p>
            <a:pPr marL="198120" marR="168275" indent="-185420">
              <a:lnSpc>
                <a:spcPct val="105300"/>
              </a:lnSpc>
              <a:spcBef>
                <a:spcPts val="630"/>
              </a:spcBef>
              <a:buChar char="&gt;"/>
              <a:tabLst>
                <a:tab pos="198755" algn="l"/>
              </a:tabLst>
            </a:pPr>
            <a:r>
              <a:rPr sz="950" spc="10" dirty="0">
                <a:latin typeface="Tahoma"/>
                <a:cs typeface="Tahoma"/>
              </a:rPr>
              <a:t>выработка сырого  </a:t>
            </a:r>
            <a:r>
              <a:rPr sz="950" dirty="0">
                <a:latin typeface="Tahoma"/>
                <a:cs typeface="Tahoma"/>
              </a:rPr>
              <a:t>молока;</a:t>
            </a:r>
            <a:endParaRPr sz="950">
              <a:latin typeface="Tahoma"/>
              <a:cs typeface="Tahoma"/>
            </a:endParaRPr>
          </a:p>
          <a:p>
            <a:pPr marL="198120" indent="-186055">
              <a:lnSpc>
                <a:spcPct val="100000"/>
              </a:lnSpc>
              <a:spcBef>
                <a:spcPts val="660"/>
              </a:spcBef>
              <a:buChar char="&gt;"/>
              <a:tabLst>
                <a:tab pos="198755" algn="l"/>
              </a:tabLst>
            </a:pPr>
            <a:r>
              <a:rPr sz="950" spc="15" dirty="0">
                <a:latin typeface="Tahoma"/>
                <a:cs typeface="Tahoma"/>
              </a:rPr>
              <a:t>производство </a:t>
            </a:r>
            <a:r>
              <a:rPr sz="950" dirty="0">
                <a:latin typeface="Tahoma"/>
                <a:cs typeface="Tahoma"/>
              </a:rPr>
              <a:t>яиц;</a:t>
            </a:r>
            <a:endParaRPr sz="950">
              <a:latin typeface="Tahoma"/>
              <a:cs typeface="Tahoma"/>
            </a:endParaRPr>
          </a:p>
          <a:p>
            <a:pPr marL="198120" indent="-186055">
              <a:lnSpc>
                <a:spcPct val="100000"/>
              </a:lnSpc>
              <a:spcBef>
                <a:spcPts val="660"/>
              </a:spcBef>
              <a:buChar char="&gt;"/>
              <a:tabLst>
                <a:tab pos="198755" algn="l"/>
              </a:tabLst>
            </a:pPr>
            <a:r>
              <a:rPr sz="950" spc="15" dirty="0">
                <a:latin typeface="Tahoma"/>
                <a:cs typeface="Tahoma"/>
              </a:rPr>
              <a:t>производство </a:t>
            </a:r>
            <a:r>
              <a:rPr sz="950" dirty="0">
                <a:latin typeface="Tahoma"/>
                <a:cs typeface="Tahoma"/>
              </a:rPr>
              <a:t>зерна.</a:t>
            </a:r>
            <a:endParaRPr sz="9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50160" y="2633979"/>
            <a:ext cx="10985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20" dirty="0">
                <a:latin typeface="Tahoma"/>
                <a:cs typeface="Tahoma"/>
              </a:rPr>
              <a:t>П</a:t>
            </a:r>
            <a:r>
              <a:rPr sz="1100" b="1" spc="10" dirty="0">
                <a:latin typeface="Tahoma"/>
                <a:cs typeface="Tahoma"/>
              </a:rPr>
              <a:t>Е</a:t>
            </a:r>
            <a:r>
              <a:rPr sz="1100" b="1" spc="20" dirty="0">
                <a:latin typeface="Tahoma"/>
                <a:cs typeface="Tahoma"/>
              </a:rPr>
              <a:t>Р</a:t>
            </a:r>
            <a:r>
              <a:rPr sz="1100" b="1" spc="15" dirty="0">
                <a:latin typeface="Tahoma"/>
                <a:cs typeface="Tahoma"/>
              </a:rPr>
              <a:t>Е</a:t>
            </a:r>
            <a:r>
              <a:rPr sz="1100" b="1" spc="20" dirty="0">
                <a:latin typeface="Tahoma"/>
                <a:cs typeface="Tahoma"/>
              </a:rPr>
              <a:t>Р</a:t>
            </a:r>
            <a:r>
              <a:rPr sz="1100" b="1" spc="25" dirty="0">
                <a:latin typeface="Tahoma"/>
                <a:cs typeface="Tahoma"/>
              </a:rPr>
              <a:t>АБО</a:t>
            </a:r>
            <a:r>
              <a:rPr sz="1100" b="1" spc="20" dirty="0">
                <a:latin typeface="Tahoma"/>
                <a:cs typeface="Tahoma"/>
              </a:rPr>
              <a:t>Т</a:t>
            </a:r>
            <a:r>
              <a:rPr sz="1100" b="1" spc="15" dirty="0">
                <a:latin typeface="Tahoma"/>
                <a:cs typeface="Tahoma"/>
              </a:rPr>
              <a:t>К</a:t>
            </a:r>
            <a:r>
              <a:rPr sz="1100" b="1" dirty="0">
                <a:latin typeface="Tahoma"/>
                <a:cs typeface="Tahoma"/>
              </a:rPr>
              <a:t>А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82189" y="3040379"/>
            <a:ext cx="1607820" cy="77597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89230" marR="5080" indent="-176530">
              <a:lnSpc>
                <a:spcPct val="104600"/>
              </a:lnSpc>
              <a:spcBef>
                <a:spcPts val="45"/>
              </a:spcBef>
            </a:pPr>
            <a:r>
              <a:rPr sz="950" dirty="0">
                <a:latin typeface="Tahoma"/>
                <a:cs typeface="Tahoma"/>
              </a:rPr>
              <a:t>&gt; </a:t>
            </a:r>
            <a:r>
              <a:rPr sz="950" spc="5" dirty="0">
                <a:latin typeface="Tahoma"/>
                <a:cs typeface="Tahoma"/>
              </a:rPr>
              <a:t>убой </a:t>
            </a:r>
            <a:r>
              <a:rPr sz="950" spc="-5" dirty="0">
                <a:latin typeface="Tahoma"/>
                <a:cs typeface="Tahoma"/>
              </a:rPr>
              <a:t>(в </a:t>
            </a:r>
            <a:r>
              <a:rPr sz="950" spc="15" dirty="0">
                <a:latin typeface="Tahoma"/>
                <a:cs typeface="Tahoma"/>
              </a:rPr>
              <a:t>результате </a:t>
            </a:r>
            <a:r>
              <a:rPr sz="950" dirty="0">
                <a:latin typeface="Tahoma"/>
                <a:cs typeface="Tahoma"/>
              </a:rPr>
              <a:t>убоя  </a:t>
            </a:r>
            <a:r>
              <a:rPr sz="950" spc="15" dirty="0">
                <a:latin typeface="Tahoma"/>
                <a:cs typeface="Tahoma"/>
              </a:rPr>
              <a:t>живого животного  </a:t>
            </a:r>
            <a:r>
              <a:rPr sz="950" spc="5" dirty="0">
                <a:latin typeface="Tahoma"/>
                <a:cs typeface="Tahoma"/>
              </a:rPr>
              <a:t>получены: </a:t>
            </a:r>
            <a:r>
              <a:rPr sz="950" spc="10" dirty="0">
                <a:latin typeface="Tahoma"/>
                <a:cs typeface="Tahoma"/>
              </a:rPr>
              <a:t>туши,  субпродукты </a:t>
            </a:r>
            <a:r>
              <a:rPr sz="950" spc="-5" dirty="0">
                <a:latin typeface="Tahoma"/>
                <a:cs typeface="Tahoma"/>
              </a:rPr>
              <a:t>и  </a:t>
            </a:r>
            <a:r>
              <a:rPr sz="950" spc="10" dirty="0">
                <a:latin typeface="Tahoma"/>
                <a:cs typeface="Tahoma"/>
              </a:rPr>
              <a:t>биоотходы);</a:t>
            </a:r>
            <a:endParaRPr sz="9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82189" y="3794759"/>
            <a:ext cx="1346835" cy="711200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760"/>
              </a:spcBef>
              <a:buChar char="&gt;"/>
              <a:tabLst>
                <a:tab pos="195580" algn="l"/>
              </a:tabLst>
            </a:pPr>
            <a:r>
              <a:rPr sz="950" spc="10" dirty="0">
                <a:latin typeface="Tahoma"/>
                <a:cs typeface="Tahoma"/>
              </a:rPr>
              <a:t>мясопереработка;</a:t>
            </a:r>
            <a:endParaRPr sz="950">
              <a:latin typeface="Tahoma"/>
              <a:cs typeface="Tahoma"/>
            </a:endParaRPr>
          </a:p>
          <a:p>
            <a:pPr marL="195580" indent="-182880">
              <a:lnSpc>
                <a:spcPct val="100000"/>
              </a:lnSpc>
              <a:spcBef>
                <a:spcPts val="660"/>
              </a:spcBef>
              <a:buChar char="&gt;"/>
              <a:tabLst>
                <a:tab pos="195580" algn="l"/>
              </a:tabLst>
            </a:pPr>
            <a:r>
              <a:rPr sz="950" spc="10" dirty="0">
                <a:latin typeface="Tahoma"/>
                <a:cs typeface="Tahoma"/>
              </a:rPr>
              <a:t>молокопереработка</a:t>
            </a:r>
            <a:endParaRPr sz="950">
              <a:latin typeface="Tahoma"/>
              <a:cs typeface="Tahoma"/>
            </a:endParaRPr>
          </a:p>
          <a:p>
            <a:pPr marL="195580" indent="-182880">
              <a:lnSpc>
                <a:spcPct val="100000"/>
              </a:lnSpc>
              <a:spcBef>
                <a:spcPts val="660"/>
              </a:spcBef>
              <a:buChar char="&gt;"/>
              <a:tabLst>
                <a:tab pos="195580" algn="l"/>
              </a:tabLst>
            </a:pPr>
            <a:r>
              <a:rPr sz="950" spc="-5" dirty="0">
                <a:latin typeface="Tahoma"/>
                <a:cs typeface="Tahoma"/>
              </a:rPr>
              <a:t>и</a:t>
            </a:r>
            <a:r>
              <a:rPr sz="950" spc="-45" dirty="0">
                <a:latin typeface="Tahoma"/>
                <a:cs typeface="Tahoma"/>
              </a:rPr>
              <a:t> </a:t>
            </a:r>
            <a:r>
              <a:rPr sz="950" spc="5" dirty="0">
                <a:latin typeface="Tahoma"/>
                <a:cs typeface="Tahoma"/>
              </a:rPr>
              <a:t>другое.</a:t>
            </a:r>
            <a:endParaRPr sz="9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4170" y="4780279"/>
            <a:ext cx="1965960" cy="33655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68300" marR="5080" indent="-355600">
              <a:lnSpc>
                <a:spcPct val="104200"/>
              </a:lnSpc>
              <a:spcBef>
                <a:spcPts val="50"/>
              </a:spcBef>
            </a:pPr>
            <a:r>
              <a:rPr sz="1000" b="1" spc="30" dirty="0">
                <a:latin typeface="Tahoma"/>
                <a:cs typeface="Tahoma"/>
              </a:rPr>
              <a:t>СПРАВКА </a:t>
            </a:r>
            <a:r>
              <a:rPr sz="1000" b="1" dirty="0">
                <a:latin typeface="Tahoma"/>
                <a:cs typeface="Tahoma"/>
              </a:rPr>
              <a:t>О </a:t>
            </a:r>
            <a:r>
              <a:rPr sz="1000" b="1" spc="20" dirty="0">
                <a:latin typeface="Tahoma"/>
                <a:cs typeface="Tahoma"/>
              </a:rPr>
              <a:t>БЕЗОПАСНОСТИ  </a:t>
            </a:r>
            <a:r>
              <a:rPr sz="1000" b="1" spc="30" dirty="0">
                <a:latin typeface="Tahoma"/>
                <a:cs typeface="Tahoma"/>
              </a:rPr>
              <a:t>СЫРОГО</a:t>
            </a:r>
            <a:r>
              <a:rPr sz="1000" b="1" spc="75" dirty="0">
                <a:latin typeface="Tahoma"/>
                <a:cs typeface="Tahoma"/>
              </a:rPr>
              <a:t> </a:t>
            </a:r>
            <a:r>
              <a:rPr sz="1000" b="1" spc="25" dirty="0">
                <a:latin typeface="Tahoma"/>
                <a:cs typeface="Tahoma"/>
              </a:rPr>
              <a:t>МОЛОКА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31740" y="2520950"/>
            <a:ext cx="16052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5130" marR="5080" indent="-392430">
              <a:lnSpc>
                <a:spcPct val="109100"/>
              </a:lnSpc>
              <a:spcBef>
                <a:spcPts val="100"/>
              </a:spcBef>
            </a:pPr>
            <a:r>
              <a:rPr sz="1100" b="1" spc="40" dirty="0">
                <a:latin typeface="Calibri"/>
                <a:cs typeface="Calibri"/>
              </a:rPr>
              <a:t>ПЕРЕВОЗКА </a:t>
            </a:r>
            <a:r>
              <a:rPr sz="1100" b="1" spc="10" dirty="0">
                <a:latin typeface="Calibri"/>
                <a:cs typeface="Calibri"/>
              </a:rPr>
              <a:t>СО </a:t>
            </a:r>
            <a:r>
              <a:rPr sz="1100" b="1" spc="30" dirty="0">
                <a:latin typeface="Calibri"/>
                <a:cs typeface="Calibri"/>
              </a:rPr>
              <a:t>СМЕНОЙ  </a:t>
            </a:r>
            <a:r>
              <a:rPr sz="1100" b="1" spc="40" dirty="0">
                <a:latin typeface="Calibri"/>
                <a:cs typeface="Calibri"/>
              </a:rPr>
              <a:t>ВЛАДЕЛЬЦА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27929" y="3044189"/>
            <a:ext cx="1657985" cy="632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2405" marR="5080" indent="-180340">
              <a:lnSpc>
                <a:spcPct val="104700"/>
              </a:lnSpc>
              <a:spcBef>
                <a:spcPts val="105"/>
              </a:spcBef>
            </a:pPr>
            <a:r>
              <a:rPr sz="950" dirty="0">
                <a:latin typeface="Tahoma"/>
                <a:cs typeface="Tahoma"/>
              </a:rPr>
              <a:t>&gt; </a:t>
            </a:r>
            <a:r>
              <a:rPr sz="950" spc="15" dirty="0">
                <a:latin typeface="Tahoma"/>
                <a:cs typeface="Tahoma"/>
              </a:rPr>
              <a:t>транспортировка  </a:t>
            </a:r>
            <a:r>
              <a:rPr sz="950" spc="5" dirty="0">
                <a:latin typeface="Tahoma"/>
                <a:cs typeface="Tahoma"/>
              </a:rPr>
              <a:t>продукции </a:t>
            </a:r>
            <a:r>
              <a:rPr sz="950" spc="15" dirty="0">
                <a:latin typeface="Tahoma"/>
                <a:cs typeface="Tahoma"/>
              </a:rPr>
              <a:t>получателю </a:t>
            </a:r>
            <a:r>
              <a:rPr sz="950" spc="-5" dirty="0">
                <a:latin typeface="Tahoma"/>
                <a:cs typeface="Tahoma"/>
              </a:rPr>
              <a:t>с  </a:t>
            </a:r>
            <a:r>
              <a:rPr sz="950" spc="5" dirty="0">
                <a:latin typeface="Tahoma"/>
                <a:cs typeface="Tahoma"/>
              </a:rPr>
              <a:t>целью </a:t>
            </a:r>
            <a:r>
              <a:rPr sz="950" spc="10" dirty="0">
                <a:latin typeface="Tahoma"/>
                <a:cs typeface="Tahoma"/>
              </a:rPr>
              <a:t>свободной  реализации</a:t>
            </a:r>
            <a:endParaRPr sz="95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83119" y="2520950"/>
            <a:ext cx="16052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1955" marR="5080" indent="-389890">
              <a:lnSpc>
                <a:spcPct val="109100"/>
              </a:lnSpc>
              <a:spcBef>
                <a:spcPts val="100"/>
              </a:spcBef>
            </a:pPr>
            <a:r>
              <a:rPr sz="1100" b="1" spc="40" dirty="0">
                <a:latin typeface="Calibri"/>
                <a:cs typeface="Calibri"/>
              </a:rPr>
              <a:t>ПЕРЕВОЗКА </a:t>
            </a:r>
            <a:r>
              <a:rPr sz="1100" b="1" spc="15" dirty="0">
                <a:latin typeface="Calibri"/>
                <a:cs typeface="Calibri"/>
              </a:rPr>
              <a:t>БЕЗ </a:t>
            </a:r>
            <a:r>
              <a:rPr sz="1100" b="1" spc="25" dirty="0">
                <a:latin typeface="Calibri"/>
                <a:cs typeface="Calibri"/>
              </a:rPr>
              <a:t>СМЕНЫ  </a:t>
            </a:r>
            <a:r>
              <a:rPr sz="1100" b="1" spc="40" dirty="0">
                <a:latin typeface="Calibri"/>
                <a:cs typeface="Calibri"/>
              </a:rPr>
              <a:t>ВЛАДЕЛЬЦА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80580" y="3053079"/>
            <a:ext cx="1629410" cy="480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94945" marR="5080" indent="-182880">
              <a:lnSpc>
                <a:spcPct val="104400"/>
              </a:lnSpc>
              <a:spcBef>
                <a:spcPts val="110"/>
              </a:spcBef>
            </a:pPr>
            <a:r>
              <a:rPr sz="950" dirty="0">
                <a:latin typeface="Tahoma"/>
                <a:cs typeface="Tahoma"/>
              </a:rPr>
              <a:t>&gt; </a:t>
            </a:r>
            <a:r>
              <a:rPr sz="950" spc="15" dirty="0">
                <a:latin typeface="Tahoma"/>
                <a:cs typeface="Tahoma"/>
              </a:rPr>
              <a:t>транспортировка  </a:t>
            </a:r>
            <a:r>
              <a:rPr sz="950" spc="5" dirty="0">
                <a:latin typeface="Tahoma"/>
                <a:cs typeface="Tahoma"/>
              </a:rPr>
              <a:t>продукции без перехода  </a:t>
            </a:r>
            <a:r>
              <a:rPr sz="950" spc="-5" dirty="0">
                <a:latin typeface="Tahoma"/>
                <a:cs typeface="Tahoma"/>
              </a:rPr>
              <a:t>права</a:t>
            </a:r>
            <a:r>
              <a:rPr sz="950" spc="85" dirty="0">
                <a:latin typeface="Tahoma"/>
                <a:cs typeface="Tahoma"/>
              </a:rPr>
              <a:t> </a:t>
            </a:r>
            <a:r>
              <a:rPr sz="950" spc="10" dirty="0">
                <a:latin typeface="Tahoma"/>
                <a:cs typeface="Tahoma"/>
              </a:rPr>
              <a:t>собственности</a:t>
            </a:r>
            <a:endParaRPr sz="95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22850" y="4507229"/>
            <a:ext cx="231584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880" marR="5080" indent="-170180">
              <a:lnSpc>
                <a:spcPct val="105300"/>
              </a:lnSpc>
              <a:spcBef>
                <a:spcPts val="100"/>
              </a:spcBef>
              <a:buChar char="&gt;"/>
              <a:tabLst>
                <a:tab pos="192405" algn="l"/>
              </a:tabLst>
            </a:pPr>
            <a:r>
              <a:rPr sz="950" spc="10" dirty="0">
                <a:latin typeface="Tahoma"/>
                <a:cs typeface="Tahoma"/>
              </a:rPr>
              <a:t>переход </a:t>
            </a:r>
            <a:r>
              <a:rPr sz="950" dirty="0">
                <a:latin typeface="Tahoma"/>
                <a:cs typeface="Tahoma"/>
              </a:rPr>
              <a:t>права </a:t>
            </a:r>
            <a:r>
              <a:rPr sz="950" spc="10" dirty="0">
                <a:latin typeface="Tahoma"/>
                <a:cs typeface="Tahoma"/>
              </a:rPr>
              <a:t>собственности </a:t>
            </a:r>
            <a:r>
              <a:rPr sz="950" spc="-20" dirty="0">
                <a:latin typeface="Tahoma"/>
                <a:cs typeface="Tahoma"/>
              </a:rPr>
              <a:t>на  </a:t>
            </a:r>
            <a:r>
              <a:rPr sz="950" spc="10" dirty="0">
                <a:latin typeface="Tahoma"/>
                <a:cs typeface="Tahoma"/>
              </a:rPr>
              <a:t>продукцию </a:t>
            </a:r>
            <a:r>
              <a:rPr sz="950" spc="5" dirty="0">
                <a:latin typeface="Tahoma"/>
                <a:cs typeface="Tahoma"/>
              </a:rPr>
              <a:t>(без </a:t>
            </a:r>
            <a:r>
              <a:rPr sz="950" spc="15" dirty="0">
                <a:latin typeface="Tahoma"/>
                <a:cs typeface="Tahoma"/>
              </a:rPr>
              <a:t>транспортировки,  </a:t>
            </a:r>
            <a:r>
              <a:rPr sz="950" dirty="0">
                <a:latin typeface="Tahoma"/>
                <a:cs typeface="Tahoma"/>
              </a:rPr>
              <a:t>т.е. </a:t>
            </a:r>
            <a:r>
              <a:rPr sz="950" spc="15" dirty="0">
                <a:latin typeface="Tahoma"/>
                <a:cs typeface="Tahoma"/>
              </a:rPr>
              <a:t>фактически </a:t>
            </a:r>
            <a:r>
              <a:rPr sz="950" spc="5" dirty="0">
                <a:latin typeface="Tahoma"/>
                <a:cs typeface="Tahoma"/>
              </a:rPr>
              <a:t>продукция остается  </a:t>
            </a:r>
            <a:r>
              <a:rPr sz="950" spc="-10" dirty="0">
                <a:latin typeface="Tahoma"/>
                <a:cs typeface="Tahoma"/>
              </a:rPr>
              <a:t>на</a:t>
            </a:r>
            <a:r>
              <a:rPr sz="950" spc="75" dirty="0">
                <a:latin typeface="Tahoma"/>
                <a:cs typeface="Tahoma"/>
              </a:rPr>
              <a:t> </a:t>
            </a:r>
            <a:r>
              <a:rPr sz="950" spc="10" dirty="0">
                <a:latin typeface="Tahoma"/>
                <a:cs typeface="Tahoma"/>
              </a:rPr>
              <a:t>предприятии</a:t>
            </a:r>
            <a:endParaRPr sz="95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7820" y="5259070"/>
            <a:ext cx="5281295" cy="13284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91770" marR="5080" indent="-179070">
              <a:lnSpc>
                <a:spcPct val="105300"/>
              </a:lnSpc>
              <a:spcBef>
                <a:spcPts val="130"/>
              </a:spcBef>
              <a:buChar char="&gt;"/>
              <a:tabLst>
                <a:tab pos="192405" algn="l"/>
              </a:tabLst>
            </a:pPr>
            <a:r>
              <a:rPr sz="950" spc="10" dirty="0">
                <a:latin typeface="Tahoma"/>
                <a:cs typeface="Tahoma"/>
              </a:rPr>
              <a:t>справка </a:t>
            </a:r>
            <a:r>
              <a:rPr sz="950" spc="-5" dirty="0">
                <a:latin typeface="Tahoma"/>
                <a:cs typeface="Tahoma"/>
              </a:rPr>
              <a:t>в </a:t>
            </a:r>
            <a:r>
              <a:rPr sz="950" spc="15" dirty="0">
                <a:latin typeface="Tahoma"/>
                <a:cs typeface="Tahoma"/>
              </a:rPr>
              <a:t>электронном </a:t>
            </a:r>
            <a:r>
              <a:rPr sz="950" dirty="0">
                <a:latin typeface="Tahoma"/>
                <a:cs typeface="Tahoma"/>
              </a:rPr>
              <a:t>виде, </a:t>
            </a:r>
            <a:r>
              <a:rPr sz="950" spc="15" dirty="0">
                <a:latin typeface="Tahoma"/>
                <a:cs typeface="Tahoma"/>
              </a:rPr>
              <a:t>подтверждающая безопасность </a:t>
            </a:r>
            <a:r>
              <a:rPr sz="950" spc="10" dirty="0">
                <a:latin typeface="Tahoma"/>
                <a:cs typeface="Tahoma"/>
              </a:rPr>
              <a:t>молока-сырья (сырого  </a:t>
            </a:r>
            <a:r>
              <a:rPr sz="950" spc="5" dirty="0">
                <a:latin typeface="Tahoma"/>
                <a:cs typeface="Tahoma"/>
              </a:rPr>
              <a:t>молока, </a:t>
            </a:r>
            <a:r>
              <a:rPr sz="950" spc="10" dirty="0">
                <a:latin typeface="Tahoma"/>
                <a:cs typeface="Tahoma"/>
              </a:rPr>
              <a:t>сырого </a:t>
            </a:r>
            <a:r>
              <a:rPr sz="950" spc="15" dirty="0">
                <a:latin typeface="Tahoma"/>
                <a:cs typeface="Tahoma"/>
              </a:rPr>
              <a:t>обезжиренного </a:t>
            </a:r>
            <a:r>
              <a:rPr sz="950" dirty="0">
                <a:latin typeface="Tahoma"/>
                <a:cs typeface="Tahoma"/>
              </a:rPr>
              <a:t>молока </a:t>
            </a:r>
            <a:r>
              <a:rPr sz="950" spc="-5" dirty="0">
                <a:latin typeface="Tahoma"/>
                <a:cs typeface="Tahoma"/>
              </a:rPr>
              <a:t>и </a:t>
            </a:r>
            <a:r>
              <a:rPr sz="950" spc="15" dirty="0">
                <a:latin typeface="Tahoma"/>
                <a:cs typeface="Tahoma"/>
              </a:rPr>
              <a:t>сливок сырых), </a:t>
            </a:r>
            <a:r>
              <a:rPr sz="950" spc="5" dirty="0">
                <a:latin typeface="Tahoma"/>
                <a:cs typeface="Tahoma"/>
              </a:rPr>
              <a:t>которая </a:t>
            </a:r>
            <a:r>
              <a:rPr sz="950" spc="10" dirty="0">
                <a:latin typeface="Tahoma"/>
                <a:cs typeface="Tahoma"/>
              </a:rPr>
              <a:t>оформляется </a:t>
            </a:r>
            <a:r>
              <a:rPr sz="950" spc="-25" dirty="0">
                <a:latin typeface="Tahoma"/>
                <a:cs typeface="Tahoma"/>
              </a:rPr>
              <a:t>гос.  </a:t>
            </a:r>
            <a:r>
              <a:rPr sz="950" spc="-10" dirty="0">
                <a:latin typeface="Tahoma"/>
                <a:cs typeface="Tahoma"/>
              </a:rPr>
              <a:t>вет. </a:t>
            </a:r>
            <a:r>
              <a:rPr sz="950" spc="5" dirty="0">
                <a:latin typeface="Tahoma"/>
                <a:cs typeface="Tahoma"/>
              </a:rPr>
              <a:t>врачом </a:t>
            </a:r>
            <a:r>
              <a:rPr sz="950" dirty="0">
                <a:latin typeface="Tahoma"/>
                <a:cs typeface="Tahoma"/>
              </a:rPr>
              <a:t>для </a:t>
            </a:r>
            <a:r>
              <a:rPr sz="950" spc="15" dirty="0">
                <a:latin typeface="Tahoma"/>
                <a:cs typeface="Tahoma"/>
              </a:rPr>
              <a:t>производителей </a:t>
            </a:r>
            <a:r>
              <a:rPr sz="950" dirty="0">
                <a:latin typeface="Tahoma"/>
                <a:cs typeface="Tahoma"/>
              </a:rPr>
              <a:t>молока </a:t>
            </a:r>
            <a:r>
              <a:rPr sz="950" spc="-20" dirty="0">
                <a:latin typeface="Tahoma"/>
                <a:cs typeface="Tahoma"/>
              </a:rPr>
              <a:t>на </a:t>
            </a:r>
            <a:r>
              <a:rPr sz="950" spc="20" dirty="0">
                <a:latin typeface="Tahoma"/>
                <a:cs typeface="Tahoma"/>
              </a:rPr>
              <a:t>фермах </a:t>
            </a:r>
            <a:r>
              <a:rPr sz="950" spc="10" dirty="0">
                <a:latin typeface="Tahoma"/>
                <a:cs typeface="Tahoma"/>
              </a:rPr>
              <a:t>любой </a:t>
            </a:r>
            <a:r>
              <a:rPr sz="950" spc="5" dirty="0">
                <a:latin typeface="Tahoma"/>
                <a:cs typeface="Tahoma"/>
              </a:rPr>
              <a:t>формы </a:t>
            </a:r>
            <a:r>
              <a:rPr sz="950" spc="15" dirty="0">
                <a:latin typeface="Tahoma"/>
                <a:cs typeface="Tahoma"/>
              </a:rPr>
              <a:t>собственности </a:t>
            </a:r>
            <a:r>
              <a:rPr sz="950" spc="-5" dirty="0">
                <a:latin typeface="Tahoma"/>
                <a:cs typeface="Tahoma"/>
              </a:rPr>
              <a:t>- </a:t>
            </a:r>
            <a:r>
              <a:rPr sz="950" spc="-20" dirty="0">
                <a:latin typeface="Tahoma"/>
                <a:cs typeface="Tahoma"/>
              </a:rPr>
              <a:t>на  </a:t>
            </a:r>
            <a:r>
              <a:rPr sz="950" spc="15" dirty="0">
                <a:latin typeface="Tahoma"/>
                <a:cs typeface="Tahoma"/>
              </a:rPr>
              <a:t>фермах, </a:t>
            </a:r>
            <a:r>
              <a:rPr sz="950" spc="20" dirty="0">
                <a:latin typeface="Tahoma"/>
                <a:cs typeface="Tahoma"/>
              </a:rPr>
              <a:t>принадлежащих </a:t>
            </a:r>
            <a:r>
              <a:rPr sz="950" spc="10" dirty="0">
                <a:latin typeface="Tahoma"/>
                <a:cs typeface="Tahoma"/>
              </a:rPr>
              <a:t>владельцам </a:t>
            </a:r>
            <a:r>
              <a:rPr sz="950" spc="15" dirty="0">
                <a:latin typeface="Tahoma"/>
                <a:cs typeface="Tahoma"/>
              </a:rPr>
              <a:t>ЛПХ, </a:t>
            </a:r>
            <a:r>
              <a:rPr sz="950" dirty="0">
                <a:latin typeface="Tahoma"/>
                <a:cs typeface="Tahoma"/>
              </a:rPr>
              <a:t>КФХ, </a:t>
            </a:r>
            <a:r>
              <a:rPr sz="950" spc="-20" dirty="0">
                <a:latin typeface="Tahoma"/>
                <a:cs typeface="Tahoma"/>
              </a:rPr>
              <a:t>ИП </a:t>
            </a:r>
            <a:r>
              <a:rPr sz="950" spc="-5" dirty="0">
                <a:latin typeface="Tahoma"/>
                <a:cs typeface="Tahoma"/>
              </a:rPr>
              <a:t>или</a:t>
            </a:r>
            <a:r>
              <a:rPr sz="950" spc="50" dirty="0">
                <a:latin typeface="Tahoma"/>
                <a:cs typeface="Tahoma"/>
              </a:rPr>
              <a:t> </a:t>
            </a:r>
            <a:r>
              <a:rPr sz="950" spc="-30" dirty="0">
                <a:latin typeface="Tahoma"/>
                <a:cs typeface="Tahoma"/>
              </a:rPr>
              <a:t>ЮЛ.</a:t>
            </a:r>
            <a:endParaRPr sz="950">
              <a:latin typeface="Tahoma"/>
              <a:cs typeface="Tahoma"/>
            </a:endParaRPr>
          </a:p>
          <a:p>
            <a:pPr marL="191770" marR="175260" indent="-179070">
              <a:lnSpc>
                <a:spcPct val="106100"/>
              </a:lnSpc>
              <a:spcBef>
                <a:spcPts val="590"/>
              </a:spcBef>
              <a:buChar char="&gt;"/>
              <a:tabLst>
                <a:tab pos="198755" algn="l"/>
              </a:tabLst>
            </a:pPr>
            <a:r>
              <a:rPr sz="950" spc="-15" dirty="0">
                <a:latin typeface="Tahoma"/>
                <a:cs typeface="Tahoma"/>
              </a:rPr>
              <a:t>на </a:t>
            </a:r>
            <a:r>
              <a:rPr sz="950" spc="15" dirty="0">
                <a:latin typeface="Tahoma"/>
                <a:cs typeface="Tahoma"/>
              </a:rPr>
              <a:t>основе </a:t>
            </a:r>
            <a:r>
              <a:rPr sz="950" spc="10" dirty="0">
                <a:latin typeface="Tahoma"/>
                <a:cs typeface="Tahoma"/>
              </a:rPr>
              <a:t>такой справки </a:t>
            </a:r>
            <a:r>
              <a:rPr sz="950" spc="15" dirty="0">
                <a:latin typeface="Tahoma"/>
                <a:cs typeface="Tahoma"/>
              </a:rPr>
              <a:t>производитель </a:t>
            </a:r>
            <a:r>
              <a:rPr sz="950" dirty="0">
                <a:latin typeface="Tahoma"/>
                <a:cs typeface="Tahoma"/>
              </a:rPr>
              <a:t>молока </a:t>
            </a:r>
            <a:r>
              <a:rPr sz="950" spc="10" dirty="0">
                <a:latin typeface="Tahoma"/>
                <a:cs typeface="Tahoma"/>
              </a:rPr>
              <a:t>может </a:t>
            </a:r>
            <a:r>
              <a:rPr sz="950" spc="15" dirty="0">
                <a:latin typeface="Tahoma"/>
                <a:cs typeface="Tahoma"/>
              </a:rPr>
              <a:t>самостоятельно оформлять  </a:t>
            </a:r>
            <a:r>
              <a:rPr sz="950" spc="20" dirty="0">
                <a:latin typeface="Tahoma"/>
                <a:cs typeface="Tahoma"/>
              </a:rPr>
              <a:t>электронные </a:t>
            </a:r>
            <a:r>
              <a:rPr sz="950" spc="5" dirty="0">
                <a:latin typeface="Tahoma"/>
                <a:cs typeface="Tahoma"/>
              </a:rPr>
              <a:t>ВСД </a:t>
            </a:r>
            <a:r>
              <a:rPr sz="950" spc="-15" dirty="0">
                <a:latin typeface="Tahoma"/>
                <a:cs typeface="Tahoma"/>
              </a:rPr>
              <a:t>на </a:t>
            </a:r>
            <a:r>
              <a:rPr sz="950" spc="20" dirty="0">
                <a:latin typeface="Tahoma"/>
                <a:cs typeface="Tahoma"/>
              </a:rPr>
              <a:t>транспортные </a:t>
            </a:r>
            <a:r>
              <a:rPr sz="950" dirty="0">
                <a:latin typeface="Tahoma"/>
                <a:cs typeface="Tahoma"/>
              </a:rPr>
              <a:t>партии </a:t>
            </a:r>
            <a:r>
              <a:rPr sz="950" spc="10" dirty="0">
                <a:latin typeface="Tahoma"/>
                <a:cs typeface="Tahoma"/>
              </a:rPr>
              <a:t>сырья, </a:t>
            </a:r>
            <a:r>
              <a:rPr sz="950" spc="20" dirty="0">
                <a:latin typeface="Tahoma"/>
                <a:cs typeface="Tahoma"/>
              </a:rPr>
              <a:t>следующие </a:t>
            </a:r>
            <a:r>
              <a:rPr sz="950" spc="10" dirty="0">
                <a:latin typeface="Tahoma"/>
                <a:cs typeface="Tahoma"/>
              </a:rPr>
              <a:t>до </a:t>
            </a:r>
            <a:r>
              <a:rPr sz="950" dirty="0">
                <a:latin typeface="Tahoma"/>
                <a:cs typeface="Tahoma"/>
              </a:rPr>
              <a:t>места </a:t>
            </a:r>
            <a:r>
              <a:rPr sz="950" spc="5" dirty="0">
                <a:latin typeface="Tahoma"/>
                <a:cs typeface="Tahoma"/>
              </a:rPr>
              <a:t>реализации  </a:t>
            </a:r>
            <a:r>
              <a:rPr sz="950" dirty="0">
                <a:latin typeface="Tahoma"/>
                <a:cs typeface="Tahoma"/>
              </a:rPr>
              <a:t>и/или </a:t>
            </a:r>
            <a:r>
              <a:rPr sz="950" spc="10" dirty="0">
                <a:latin typeface="Tahoma"/>
                <a:cs typeface="Tahoma"/>
              </a:rPr>
              <a:t>переработки: рынок, пункт </a:t>
            </a:r>
            <a:r>
              <a:rPr sz="950" spc="5" dirty="0">
                <a:latin typeface="Tahoma"/>
                <a:cs typeface="Tahoma"/>
              </a:rPr>
              <a:t>сбора молока, </a:t>
            </a:r>
            <a:r>
              <a:rPr sz="950" spc="20" dirty="0">
                <a:latin typeface="Tahoma"/>
                <a:cs typeface="Tahoma"/>
              </a:rPr>
              <a:t>молокоперерабатывающее  </a:t>
            </a:r>
            <a:r>
              <a:rPr sz="950" spc="5" dirty="0">
                <a:latin typeface="Tahoma"/>
                <a:cs typeface="Tahoma"/>
              </a:rPr>
              <a:t>предприятие.</a:t>
            </a:r>
            <a:endParaRPr sz="95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28509" y="6470650"/>
            <a:ext cx="11061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i="1" spc="65" dirty="0">
                <a:latin typeface="Calibri"/>
                <a:cs typeface="Calibri"/>
              </a:rPr>
              <a:t>ФГБУ</a:t>
            </a:r>
            <a:r>
              <a:rPr sz="1100" b="1" i="1" spc="-50" dirty="0">
                <a:latin typeface="Calibri"/>
                <a:cs typeface="Calibri"/>
              </a:rPr>
              <a:t> </a:t>
            </a:r>
            <a:r>
              <a:rPr sz="1100" b="1" i="1" spc="10" dirty="0">
                <a:latin typeface="Calibri"/>
                <a:cs typeface="Calibri"/>
              </a:rPr>
              <a:t>«ВНИИЗЖ»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11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Основные</a:t>
            </a:r>
            <a:r>
              <a:rPr spc="130" dirty="0"/>
              <a:t> </a:t>
            </a:r>
            <a:r>
              <a:rPr spc="-85" dirty="0"/>
              <a:t>понятия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740" y="558800"/>
            <a:ext cx="2878455" cy="1423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850" b="1" spc="-65" dirty="0">
                <a:latin typeface="Tahoma"/>
                <a:cs typeface="Tahoma"/>
              </a:rPr>
              <a:t>Что </a:t>
            </a:r>
            <a:r>
              <a:rPr sz="2850" b="1" spc="-40" dirty="0">
                <a:latin typeface="Tahoma"/>
                <a:cs typeface="Tahoma"/>
              </a:rPr>
              <a:t>такое</a:t>
            </a:r>
            <a:r>
              <a:rPr sz="2850" b="1" spc="204" dirty="0">
                <a:latin typeface="Tahoma"/>
                <a:cs typeface="Tahoma"/>
              </a:rPr>
              <a:t> </a:t>
            </a:r>
            <a:r>
              <a:rPr sz="2850" b="1" spc="-95" dirty="0">
                <a:latin typeface="Tahoma"/>
                <a:cs typeface="Tahoma"/>
              </a:rPr>
              <a:t>ВСД?</a:t>
            </a:r>
            <a:endParaRPr sz="2850">
              <a:latin typeface="Tahoma"/>
              <a:cs typeface="Tahoma"/>
            </a:endParaRPr>
          </a:p>
          <a:p>
            <a:pPr marL="33655" algn="ctr">
              <a:lnSpc>
                <a:spcPct val="100000"/>
              </a:lnSpc>
              <a:spcBef>
                <a:spcPts val="2140"/>
              </a:spcBef>
            </a:pPr>
            <a:r>
              <a:rPr sz="1750" b="1" spc="-20" dirty="0">
                <a:latin typeface="Calibri"/>
                <a:cs typeface="Calibri"/>
              </a:rPr>
              <a:t>ВСД</a:t>
            </a:r>
            <a:endParaRPr sz="1750">
              <a:latin typeface="Calibri"/>
              <a:cs typeface="Calibri"/>
            </a:endParaRPr>
          </a:p>
          <a:p>
            <a:pPr marL="265430" marR="241935" algn="ctr">
              <a:lnSpc>
                <a:spcPct val="100000"/>
              </a:lnSpc>
              <a:spcBef>
                <a:spcPts val="120"/>
              </a:spcBef>
            </a:pPr>
            <a:r>
              <a:rPr sz="1350" spc="10" dirty="0">
                <a:latin typeface="Tahoma"/>
                <a:cs typeface="Tahoma"/>
              </a:rPr>
              <a:t>ветеринарный  </a:t>
            </a:r>
            <a:r>
              <a:rPr sz="1350" spc="15" dirty="0">
                <a:latin typeface="Tahoma"/>
                <a:cs typeface="Tahoma"/>
              </a:rPr>
              <a:t>сопроводительный</a:t>
            </a:r>
            <a:r>
              <a:rPr sz="1350" spc="60" dirty="0">
                <a:latin typeface="Tahoma"/>
                <a:cs typeface="Tahoma"/>
              </a:rPr>
              <a:t> </a:t>
            </a:r>
            <a:r>
              <a:rPr sz="1350" spc="20" dirty="0">
                <a:latin typeface="Tahoma"/>
                <a:cs typeface="Tahoma"/>
              </a:rPr>
              <a:t>документ</a:t>
            </a:r>
            <a:endParaRPr sz="135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85439" y="2133599"/>
            <a:ext cx="5994400" cy="26898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5875" marR="5080" indent="8890">
              <a:lnSpc>
                <a:spcPct val="104299"/>
              </a:lnSpc>
              <a:spcBef>
                <a:spcPts val="130"/>
              </a:spcBef>
            </a:pPr>
            <a:r>
              <a:rPr sz="1150" b="1" spc="10" dirty="0">
                <a:latin typeface="Tahoma"/>
                <a:cs typeface="Tahoma"/>
              </a:rPr>
              <a:t>Входящий </a:t>
            </a:r>
            <a:r>
              <a:rPr sz="1150" b="1" spc="-5" dirty="0">
                <a:latin typeface="Tahoma"/>
                <a:cs typeface="Tahoma"/>
              </a:rPr>
              <a:t>ВСД </a:t>
            </a:r>
            <a:r>
              <a:rPr sz="1150" spc="10" dirty="0">
                <a:latin typeface="Tahoma"/>
                <a:cs typeface="Tahoma"/>
              </a:rPr>
              <a:t>(ветеринарный </a:t>
            </a:r>
            <a:r>
              <a:rPr sz="1150" spc="15" dirty="0">
                <a:latin typeface="Tahoma"/>
                <a:cs typeface="Tahoma"/>
              </a:rPr>
              <a:t>сертификат, </a:t>
            </a:r>
            <a:r>
              <a:rPr sz="1150" spc="10" dirty="0">
                <a:latin typeface="Tahoma"/>
                <a:cs typeface="Tahoma"/>
              </a:rPr>
              <a:t>ветеринарное </a:t>
            </a:r>
            <a:r>
              <a:rPr sz="1150" spc="20" dirty="0">
                <a:latin typeface="Tahoma"/>
                <a:cs typeface="Tahoma"/>
              </a:rPr>
              <a:t>свидетельство </a:t>
            </a:r>
            <a:r>
              <a:rPr sz="1150" spc="-25" dirty="0">
                <a:latin typeface="Tahoma"/>
                <a:cs typeface="Tahoma"/>
              </a:rPr>
              <a:t>или  </a:t>
            </a:r>
            <a:r>
              <a:rPr sz="1150" spc="10" dirty="0">
                <a:latin typeface="Tahoma"/>
                <a:cs typeface="Tahoma"/>
              </a:rPr>
              <a:t>ветеринарная </a:t>
            </a:r>
            <a:r>
              <a:rPr sz="1150" spc="5" dirty="0">
                <a:latin typeface="Tahoma"/>
                <a:cs typeface="Tahoma"/>
              </a:rPr>
              <a:t>справка) </a:t>
            </a:r>
            <a:r>
              <a:rPr sz="1150" spc="-5" dirty="0">
                <a:latin typeface="Tahoma"/>
                <a:cs typeface="Tahoma"/>
              </a:rPr>
              <a:t>- </a:t>
            </a:r>
            <a:r>
              <a:rPr sz="1150" spc="20" dirty="0">
                <a:latin typeface="Tahoma"/>
                <a:cs typeface="Tahoma"/>
              </a:rPr>
              <a:t>сопровождает </a:t>
            </a:r>
            <a:r>
              <a:rPr sz="1150" spc="15" dirty="0">
                <a:latin typeface="Tahoma"/>
                <a:cs typeface="Tahoma"/>
              </a:rPr>
              <a:t>поступающую </a:t>
            </a:r>
            <a:r>
              <a:rPr sz="1150" spc="-25" dirty="0">
                <a:latin typeface="Tahoma"/>
                <a:cs typeface="Tahoma"/>
              </a:rPr>
              <a:t>на </a:t>
            </a:r>
            <a:r>
              <a:rPr sz="1150" spc="15" dirty="0">
                <a:latin typeface="Tahoma"/>
                <a:cs typeface="Tahoma"/>
              </a:rPr>
              <a:t>предприятие </a:t>
            </a:r>
            <a:r>
              <a:rPr sz="1150" spc="10" dirty="0">
                <a:latin typeface="Tahoma"/>
                <a:cs typeface="Tahoma"/>
              </a:rPr>
              <a:t>продукцию </a:t>
            </a:r>
            <a:r>
              <a:rPr sz="1150" spc="-5" dirty="0">
                <a:latin typeface="Tahoma"/>
                <a:cs typeface="Tahoma"/>
              </a:rPr>
              <a:t>в  </a:t>
            </a:r>
            <a:r>
              <a:rPr sz="1150" spc="10" dirty="0">
                <a:latin typeface="Tahoma"/>
                <a:cs typeface="Tahoma"/>
              </a:rPr>
              <a:t>электронном </a:t>
            </a:r>
            <a:r>
              <a:rPr sz="1150" spc="-15" dirty="0">
                <a:latin typeface="Tahoma"/>
                <a:cs typeface="Tahoma"/>
              </a:rPr>
              <a:t>или </a:t>
            </a:r>
            <a:r>
              <a:rPr sz="1150" spc="15" dirty="0">
                <a:latin typeface="Tahoma"/>
                <a:cs typeface="Tahoma"/>
              </a:rPr>
              <a:t>бумажном</a:t>
            </a:r>
            <a:r>
              <a:rPr sz="1150" spc="25" dirty="0">
                <a:latin typeface="Tahoma"/>
                <a:cs typeface="Tahoma"/>
              </a:rPr>
              <a:t> </a:t>
            </a:r>
            <a:r>
              <a:rPr sz="1150" spc="5" dirty="0">
                <a:latin typeface="Tahoma"/>
                <a:cs typeface="Tahoma"/>
              </a:rPr>
              <a:t>виде.</a:t>
            </a:r>
            <a:endParaRPr sz="11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50">
              <a:latin typeface="Tahoma"/>
              <a:cs typeface="Tahoma"/>
            </a:endParaRPr>
          </a:p>
          <a:p>
            <a:pPr marL="12700" marR="43180" indent="12700">
              <a:lnSpc>
                <a:spcPct val="103800"/>
              </a:lnSpc>
            </a:pPr>
            <a:r>
              <a:rPr sz="1150" b="1" spc="15" dirty="0">
                <a:latin typeface="Tahoma"/>
                <a:cs typeface="Tahoma"/>
              </a:rPr>
              <a:t>Возвратный </a:t>
            </a:r>
            <a:r>
              <a:rPr sz="1150" b="1" spc="-5" dirty="0">
                <a:latin typeface="Tahoma"/>
                <a:cs typeface="Tahoma"/>
              </a:rPr>
              <a:t>ВСД </a:t>
            </a:r>
            <a:r>
              <a:rPr sz="1150" spc="15" dirty="0">
                <a:latin typeface="Tahoma"/>
                <a:cs typeface="Tahoma"/>
              </a:rPr>
              <a:t>(ветеринарное свидетельство </a:t>
            </a:r>
            <a:r>
              <a:rPr sz="1150" spc="-15" dirty="0">
                <a:latin typeface="Tahoma"/>
                <a:cs typeface="Tahoma"/>
              </a:rPr>
              <a:t>или </a:t>
            </a:r>
            <a:r>
              <a:rPr sz="1150" spc="5" dirty="0">
                <a:latin typeface="Tahoma"/>
                <a:cs typeface="Tahoma"/>
              </a:rPr>
              <a:t>ветеринарная </a:t>
            </a:r>
            <a:r>
              <a:rPr sz="1150" spc="10" dirty="0">
                <a:latin typeface="Tahoma"/>
                <a:cs typeface="Tahoma"/>
              </a:rPr>
              <a:t>справка) </a:t>
            </a:r>
            <a:r>
              <a:rPr sz="1150" spc="-5" dirty="0">
                <a:latin typeface="Tahoma"/>
                <a:cs typeface="Tahoma"/>
              </a:rPr>
              <a:t>-  </a:t>
            </a:r>
            <a:r>
              <a:rPr sz="1150" spc="10" dirty="0">
                <a:latin typeface="Tahoma"/>
                <a:cs typeface="Tahoma"/>
              </a:rPr>
              <a:t>оформляется </a:t>
            </a:r>
            <a:r>
              <a:rPr sz="1150" spc="-25" dirty="0">
                <a:latin typeface="Tahoma"/>
                <a:cs typeface="Tahoma"/>
              </a:rPr>
              <a:t>на </a:t>
            </a:r>
            <a:r>
              <a:rPr sz="1150" spc="5" dirty="0">
                <a:latin typeface="Tahoma"/>
                <a:cs typeface="Tahoma"/>
              </a:rPr>
              <a:t>партию </a:t>
            </a:r>
            <a:r>
              <a:rPr sz="1150" spc="-5" dirty="0">
                <a:latin typeface="Tahoma"/>
                <a:cs typeface="Tahoma"/>
              </a:rPr>
              <a:t>груза </a:t>
            </a:r>
            <a:r>
              <a:rPr sz="1150" spc="-15" dirty="0">
                <a:latin typeface="Tahoma"/>
                <a:cs typeface="Tahoma"/>
              </a:rPr>
              <a:t>(на </a:t>
            </a:r>
            <a:r>
              <a:rPr sz="1150" dirty="0">
                <a:latin typeface="Tahoma"/>
                <a:cs typeface="Tahoma"/>
              </a:rPr>
              <a:t>весь </a:t>
            </a:r>
            <a:r>
              <a:rPr sz="1150" spc="5" dirty="0">
                <a:latin typeface="Tahoma"/>
                <a:cs typeface="Tahoma"/>
              </a:rPr>
              <a:t>объем </a:t>
            </a:r>
            <a:r>
              <a:rPr sz="1150" spc="-15" dirty="0">
                <a:latin typeface="Tahoma"/>
                <a:cs typeface="Tahoma"/>
              </a:rPr>
              <a:t>или </a:t>
            </a:r>
            <a:r>
              <a:rPr sz="1150" spc="10" dirty="0">
                <a:latin typeface="Tahoma"/>
                <a:cs typeface="Tahoma"/>
              </a:rPr>
              <a:t>частичный), </a:t>
            </a:r>
            <a:r>
              <a:rPr sz="1150" dirty="0">
                <a:latin typeface="Tahoma"/>
                <a:cs typeface="Tahoma"/>
              </a:rPr>
              <a:t>когда </a:t>
            </a:r>
            <a:r>
              <a:rPr sz="1150" spc="-5" dirty="0">
                <a:latin typeface="Tahoma"/>
                <a:cs typeface="Tahoma"/>
              </a:rPr>
              <a:t>в </a:t>
            </a:r>
            <a:r>
              <a:rPr sz="1150" spc="5" dirty="0">
                <a:latin typeface="Tahoma"/>
                <a:cs typeface="Tahoma"/>
              </a:rPr>
              <a:t>процессе  приемки </a:t>
            </a:r>
            <a:r>
              <a:rPr sz="1150" dirty="0">
                <a:latin typeface="Tahoma"/>
                <a:cs typeface="Tahoma"/>
              </a:rPr>
              <a:t>груза </a:t>
            </a:r>
            <a:r>
              <a:rPr sz="1150" spc="20" dirty="0">
                <a:latin typeface="Tahoma"/>
                <a:cs typeface="Tahoma"/>
              </a:rPr>
              <a:t>обнаружились </a:t>
            </a:r>
            <a:r>
              <a:rPr sz="1150" spc="10" dirty="0">
                <a:latin typeface="Tahoma"/>
                <a:cs typeface="Tahoma"/>
              </a:rPr>
              <a:t>явные </a:t>
            </a:r>
            <a:r>
              <a:rPr sz="1150" dirty="0">
                <a:latin typeface="Tahoma"/>
                <a:cs typeface="Tahoma"/>
              </a:rPr>
              <a:t>признаки </a:t>
            </a:r>
            <a:r>
              <a:rPr sz="1150" spc="10" dirty="0">
                <a:latin typeface="Tahoma"/>
                <a:cs typeface="Tahoma"/>
              </a:rPr>
              <a:t>некачественной </a:t>
            </a:r>
            <a:r>
              <a:rPr sz="1150" spc="5" dirty="0">
                <a:latin typeface="Tahoma"/>
                <a:cs typeface="Tahoma"/>
              </a:rPr>
              <a:t>продукции. </a:t>
            </a:r>
            <a:r>
              <a:rPr sz="1150" spc="-5" dirty="0">
                <a:latin typeface="Tahoma"/>
                <a:cs typeface="Tahoma"/>
              </a:rPr>
              <a:t>В </a:t>
            </a:r>
            <a:r>
              <a:rPr sz="1150" spc="5" dirty="0">
                <a:latin typeface="Tahoma"/>
                <a:cs typeface="Tahoma"/>
              </a:rPr>
              <a:t>другом  </a:t>
            </a:r>
            <a:r>
              <a:rPr sz="1150" spc="10" dirty="0">
                <a:latin typeface="Tahoma"/>
                <a:cs typeface="Tahoma"/>
              </a:rPr>
              <a:t>случае, </a:t>
            </a:r>
            <a:r>
              <a:rPr sz="1150" spc="5" dirty="0">
                <a:latin typeface="Tahoma"/>
                <a:cs typeface="Tahoma"/>
              </a:rPr>
              <a:t>например, </a:t>
            </a:r>
            <a:r>
              <a:rPr sz="1150" dirty="0">
                <a:latin typeface="Tahoma"/>
                <a:cs typeface="Tahoma"/>
              </a:rPr>
              <a:t>если </a:t>
            </a:r>
            <a:r>
              <a:rPr sz="1150" spc="10" dirty="0">
                <a:latin typeface="Tahoma"/>
                <a:cs typeface="Tahoma"/>
              </a:rPr>
              <a:t>фактически </a:t>
            </a:r>
            <a:r>
              <a:rPr sz="1150" spc="-15" dirty="0">
                <a:latin typeface="Tahoma"/>
                <a:cs typeface="Tahoma"/>
              </a:rPr>
              <a:t>не </a:t>
            </a:r>
            <a:r>
              <a:rPr sz="1150" spc="15" dirty="0">
                <a:latin typeface="Tahoma"/>
                <a:cs typeface="Tahoma"/>
              </a:rPr>
              <a:t>совпадает </a:t>
            </a:r>
            <a:r>
              <a:rPr sz="1150" spc="10" dirty="0">
                <a:latin typeface="Tahoma"/>
                <a:cs typeface="Tahoma"/>
              </a:rPr>
              <a:t>номер </a:t>
            </a:r>
            <a:r>
              <a:rPr sz="1150" spc="15" dirty="0">
                <a:latin typeface="Tahoma"/>
                <a:cs typeface="Tahoma"/>
              </a:rPr>
              <a:t>транспортного </a:t>
            </a:r>
            <a:r>
              <a:rPr sz="1150" spc="10" dirty="0">
                <a:latin typeface="Tahoma"/>
                <a:cs typeface="Tahoma"/>
              </a:rPr>
              <a:t>средства </a:t>
            </a:r>
            <a:r>
              <a:rPr sz="1150" spc="-5" dirty="0">
                <a:latin typeface="Tahoma"/>
                <a:cs typeface="Tahoma"/>
              </a:rPr>
              <a:t>с  </a:t>
            </a:r>
            <a:r>
              <a:rPr sz="1150" spc="15" dirty="0">
                <a:latin typeface="Tahoma"/>
                <a:cs typeface="Tahoma"/>
              </a:rPr>
              <a:t>указанным </a:t>
            </a:r>
            <a:r>
              <a:rPr sz="1150" spc="-5" dirty="0">
                <a:latin typeface="Tahoma"/>
                <a:cs typeface="Tahoma"/>
              </a:rPr>
              <a:t>в </a:t>
            </a:r>
            <a:r>
              <a:rPr sz="1150" spc="-10" dirty="0">
                <a:latin typeface="Tahoma"/>
                <a:cs typeface="Tahoma"/>
              </a:rPr>
              <a:t>ВСД, </a:t>
            </a:r>
            <a:r>
              <a:rPr sz="1150" spc="10" dirty="0">
                <a:latin typeface="Tahoma"/>
                <a:cs typeface="Tahoma"/>
              </a:rPr>
              <a:t>можно </a:t>
            </a:r>
            <a:r>
              <a:rPr sz="1150" spc="5" dirty="0">
                <a:latin typeface="Tahoma"/>
                <a:cs typeface="Tahoma"/>
              </a:rPr>
              <a:t>принять груз </a:t>
            </a:r>
            <a:r>
              <a:rPr sz="1150" spc="-5" dirty="0">
                <a:latin typeface="Tahoma"/>
                <a:cs typeface="Tahoma"/>
              </a:rPr>
              <a:t>и </a:t>
            </a:r>
            <a:r>
              <a:rPr sz="1150" spc="15" dirty="0">
                <a:latin typeface="Tahoma"/>
                <a:cs typeface="Tahoma"/>
              </a:rPr>
              <a:t>оформить </a:t>
            </a:r>
            <a:r>
              <a:rPr sz="1150" i="1" spc="75" dirty="0">
                <a:latin typeface="Tahoma"/>
                <a:cs typeface="Tahoma"/>
              </a:rPr>
              <a:t>Акт</a:t>
            </a:r>
            <a:r>
              <a:rPr sz="1150" i="1" spc="-95" dirty="0">
                <a:latin typeface="Tahoma"/>
                <a:cs typeface="Tahoma"/>
              </a:rPr>
              <a:t> </a:t>
            </a:r>
            <a:r>
              <a:rPr sz="1150" i="1" spc="20" dirty="0">
                <a:latin typeface="Tahoma"/>
                <a:cs typeface="Tahoma"/>
              </a:rPr>
              <a:t>несоответствия.</a:t>
            </a:r>
            <a:endParaRPr sz="115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00">
              <a:latin typeface="Tahoma"/>
              <a:cs typeface="Tahoma"/>
            </a:endParaRPr>
          </a:p>
          <a:p>
            <a:pPr marL="24765">
              <a:lnSpc>
                <a:spcPct val="100000"/>
              </a:lnSpc>
            </a:pPr>
            <a:r>
              <a:rPr sz="1150" b="1" spc="20" dirty="0">
                <a:latin typeface="Tahoma"/>
                <a:cs typeface="Tahoma"/>
              </a:rPr>
              <a:t>Производственный </a:t>
            </a:r>
            <a:r>
              <a:rPr sz="1150" b="1" spc="-5" dirty="0">
                <a:latin typeface="Tahoma"/>
                <a:cs typeface="Tahoma"/>
              </a:rPr>
              <a:t>ВСД </a:t>
            </a:r>
            <a:r>
              <a:rPr sz="1150" spc="-5" dirty="0">
                <a:latin typeface="Tahoma"/>
                <a:cs typeface="Tahoma"/>
              </a:rPr>
              <a:t>- </a:t>
            </a:r>
            <a:r>
              <a:rPr sz="1150" spc="10" dirty="0">
                <a:latin typeface="Tahoma"/>
                <a:cs typeface="Tahoma"/>
              </a:rPr>
              <a:t>формируется системой автоматически </a:t>
            </a:r>
            <a:r>
              <a:rPr sz="1150" spc="-5" dirty="0">
                <a:latin typeface="Tahoma"/>
                <a:cs typeface="Tahoma"/>
              </a:rPr>
              <a:t>в</a:t>
            </a:r>
            <a:r>
              <a:rPr sz="1150" spc="-200" dirty="0">
                <a:latin typeface="Tahoma"/>
                <a:cs typeface="Tahoma"/>
              </a:rPr>
              <a:t> </a:t>
            </a:r>
            <a:r>
              <a:rPr sz="1150" spc="10" dirty="0">
                <a:latin typeface="Tahoma"/>
                <a:cs typeface="Tahoma"/>
              </a:rPr>
              <a:t>результате</a:t>
            </a:r>
            <a:endParaRPr sz="1150">
              <a:latin typeface="Tahoma"/>
              <a:cs typeface="Tahoma"/>
            </a:endParaRPr>
          </a:p>
          <a:p>
            <a:pPr marL="20955" marR="445770">
              <a:lnSpc>
                <a:spcPct val="104299"/>
              </a:lnSpc>
              <a:spcBef>
                <a:spcPts val="20"/>
              </a:spcBef>
            </a:pPr>
            <a:r>
              <a:rPr sz="1150" spc="15" dirty="0">
                <a:latin typeface="Tahoma"/>
                <a:cs typeface="Tahoma"/>
              </a:rPr>
              <a:t>«переработки/производства» </a:t>
            </a:r>
            <a:r>
              <a:rPr sz="1150" spc="-5" dirty="0">
                <a:latin typeface="Tahoma"/>
                <a:cs typeface="Tahoma"/>
              </a:rPr>
              <a:t>и </a:t>
            </a:r>
            <a:r>
              <a:rPr sz="1150" spc="10" dirty="0">
                <a:latin typeface="Tahoma"/>
                <a:cs typeface="Tahoma"/>
              </a:rPr>
              <a:t>позволяет </a:t>
            </a:r>
            <a:r>
              <a:rPr sz="1150" spc="20" dirty="0">
                <a:latin typeface="Tahoma"/>
                <a:cs typeface="Tahoma"/>
              </a:rPr>
              <a:t>оформлять транспортные </a:t>
            </a:r>
            <a:r>
              <a:rPr sz="1150" spc="-5" dirty="0">
                <a:latin typeface="Tahoma"/>
                <a:cs typeface="Tahoma"/>
              </a:rPr>
              <a:t>ВСД </a:t>
            </a:r>
            <a:r>
              <a:rPr sz="1150" spc="-15" dirty="0">
                <a:latin typeface="Tahoma"/>
                <a:cs typeface="Tahoma"/>
              </a:rPr>
              <a:t>(при  </a:t>
            </a:r>
            <a:r>
              <a:rPr sz="1150" spc="10" dirty="0">
                <a:latin typeface="Tahoma"/>
                <a:cs typeface="Tahoma"/>
              </a:rPr>
              <a:t>перевозке) </a:t>
            </a:r>
            <a:r>
              <a:rPr sz="1150" spc="-25" dirty="0">
                <a:latin typeface="Tahoma"/>
                <a:cs typeface="Tahoma"/>
              </a:rPr>
              <a:t>на </a:t>
            </a:r>
            <a:r>
              <a:rPr sz="1150" spc="15" dirty="0">
                <a:latin typeface="Tahoma"/>
                <a:cs typeface="Tahoma"/>
              </a:rPr>
              <a:t>выработанную </a:t>
            </a:r>
            <a:r>
              <a:rPr sz="1150" spc="10" dirty="0">
                <a:latin typeface="Tahoma"/>
                <a:cs typeface="Tahoma"/>
              </a:rPr>
              <a:t>продукцию</a:t>
            </a:r>
            <a:r>
              <a:rPr sz="1150" spc="145" dirty="0">
                <a:latin typeface="Tahoma"/>
                <a:cs typeface="Tahoma"/>
              </a:rPr>
              <a:t> </a:t>
            </a:r>
            <a:r>
              <a:rPr sz="1150" spc="15" dirty="0">
                <a:latin typeface="Tahoma"/>
                <a:cs typeface="Tahoma"/>
              </a:rPr>
              <a:t>предприятием-изготовителем.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82900" y="5238750"/>
            <a:ext cx="5436870" cy="38354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 indent="8890">
              <a:lnSpc>
                <a:spcPct val="104299"/>
              </a:lnSpc>
              <a:spcBef>
                <a:spcPts val="40"/>
              </a:spcBef>
            </a:pPr>
            <a:r>
              <a:rPr sz="1150" b="1" spc="15" dirty="0">
                <a:latin typeface="Tahoma"/>
                <a:cs typeface="Tahoma"/>
              </a:rPr>
              <a:t>Исходящий </a:t>
            </a:r>
            <a:r>
              <a:rPr sz="1150" b="1" spc="-5" dirty="0">
                <a:latin typeface="Tahoma"/>
                <a:cs typeface="Tahoma"/>
              </a:rPr>
              <a:t>ВСД </a:t>
            </a:r>
            <a:r>
              <a:rPr sz="1150" spc="10" dirty="0">
                <a:latin typeface="Tahoma"/>
                <a:cs typeface="Tahoma"/>
              </a:rPr>
              <a:t>(ветеринарное </a:t>
            </a:r>
            <a:r>
              <a:rPr sz="1150" spc="20" dirty="0">
                <a:latin typeface="Tahoma"/>
                <a:cs typeface="Tahoma"/>
              </a:rPr>
              <a:t>свидетельство </a:t>
            </a:r>
            <a:r>
              <a:rPr sz="1150" spc="-15" dirty="0">
                <a:latin typeface="Tahoma"/>
                <a:cs typeface="Tahoma"/>
              </a:rPr>
              <a:t>или </a:t>
            </a:r>
            <a:r>
              <a:rPr sz="1150" spc="5" dirty="0">
                <a:latin typeface="Tahoma"/>
                <a:cs typeface="Tahoma"/>
              </a:rPr>
              <a:t>ветеринарная справка) </a:t>
            </a:r>
            <a:r>
              <a:rPr sz="1150" spc="365" dirty="0">
                <a:latin typeface="Tahoma"/>
                <a:cs typeface="Tahoma"/>
              </a:rPr>
              <a:t> </a:t>
            </a:r>
            <a:r>
              <a:rPr sz="1150" spc="20" dirty="0">
                <a:latin typeface="Tahoma"/>
                <a:cs typeface="Tahoma"/>
              </a:rPr>
              <a:t>сопровождает отправляемую </a:t>
            </a:r>
            <a:r>
              <a:rPr sz="1150" spc="15" dirty="0">
                <a:latin typeface="Tahoma"/>
                <a:cs typeface="Tahoma"/>
              </a:rPr>
              <a:t>получателю</a:t>
            </a:r>
            <a:r>
              <a:rPr sz="1150" spc="245" dirty="0">
                <a:latin typeface="Tahoma"/>
                <a:cs typeface="Tahoma"/>
              </a:rPr>
              <a:t> </a:t>
            </a:r>
            <a:r>
              <a:rPr sz="1150" spc="5" dirty="0">
                <a:latin typeface="Tahoma"/>
                <a:cs typeface="Tahoma"/>
              </a:rPr>
              <a:t>продукцию.</a:t>
            </a:r>
            <a:endParaRPr sz="115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65" dirty="0"/>
              <a:t>ФГБУ</a:t>
            </a:r>
            <a:r>
              <a:rPr spc="-50" dirty="0"/>
              <a:t> </a:t>
            </a:r>
            <a:r>
              <a:rPr spc="10" dirty="0"/>
              <a:t>«ВНИИЗЖ»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889" y="6350"/>
            <a:ext cx="89103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i="1" spc="-425" dirty="0">
                <a:latin typeface="Tahoma"/>
                <a:cs typeface="Tahoma"/>
              </a:rPr>
              <a:t>Ш</a:t>
            </a:r>
            <a:r>
              <a:rPr spc="-425" dirty="0"/>
              <a:t>Схема </a:t>
            </a:r>
            <a:r>
              <a:rPr spc="-35" dirty="0"/>
              <a:t>электронного</a:t>
            </a:r>
            <a:r>
              <a:rPr spc="-105" dirty="0"/>
              <a:t> </a:t>
            </a:r>
            <a:r>
              <a:rPr spc="-45" dirty="0"/>
              <a:t>документооборота</a:t>
            </a:r>
            <a:endParaRPr sz="54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65" dirty="0"/>
              <a:t>ФГБУ</a:t>
            </a:r>
            <a:r>
              <a:rPr spc="-50" dirty="0"/>
              <a:t> </a:t>
            </a:r>
            <a:r>
              <a:rPr spc="10" dirty="0"/>
              <a:t>«ВНИИЗЖ»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889" y="8890"/>
            <a:ext cx="67818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i="1" spc="-195" dirty="0">
                <a:latin typeface="Tahoma"/>
                <a:cs typeface="Tahoma"/>
              </a:rPr>
              <a:t>Ш</a:t>
            </a:r>
            <a:r>
              <a:rPr spc="-195" dirty="0"/>
              <a:t>Сопровождение </a:t>
            </a:r>
            <a:r>
              <a:rPr dirty="0"/>
              <a:t>и</a:t>
            </a:r>
            <a:r>
              <a:rPr spc="-550" dirty="0"/>
              <a:t> </a:t>
            </a:r>
            <a:r>
              <a:rPr spc="-65" dirty="0"/>
              <a:t>поддержка</a:t>
            </a:r>
            <a:endParaRPr sz="54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51319" y="758472"/>
            <a:ext cx="1846580" cy="0"/>
          </a:xfrm>
          <a:custGeom>
            <a:avLst/>
            <a:gdLst/>
            <a:ahLst/>
            <a:cxnLst/>
            <a:rect l="l" t="t" r="r" b="b"/>
            <a:pathLst>
              <a:path w="1846579">
                <a:moveTo>
                  <a:pt x="0" y="0"/>
                </a:moveTo>
                <a:lnTo>
                  <a:pt x="1846490" y="0"/>
                </a:lnTo>
              </a:path>
            </a:pathLst>
          </a:custGeom>
          <a:ln w="420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1470" y="1482090"/>
            <a:ext cx="8351520" cy="398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 marR="92075" indent="11430">
              <a:lnSpc>
                <a:spcPct val="100000"/>
              </a:lnSpc>
              <a:spcBef>
                <a:spcPts val="100"/>
              </a:spcBef>
            </a:pPr>
            <a:r>
              <a:rPr sz="2000" spc="-35" dirty="0">
                <a:latin typeface="Tahoma"/>
                <a:cs typeface="Tahoma"/>
              </a:rPr>
              <a:t>По </a:t>
            </a:r>
            <a:r>
              <a:rPr sz="2000" spc="-5" dirty="0">
                <a:latin typeface="Tahoma"/>
                <a:cs typeface="Tahoma"/>
              </a:rPr>
              <a:t>техническим </a:t>
            </a:r>
            <a:r>
              <a:rPr sz="2000" spc="-25" dirty="0">
                <a:latin typeface="Tahoma"/>
                <a:cs typeface="Tahoma"/>
              </a:rPr>
              <a:t>вопросам, </a:t>
            </a:r>
            <a:r>
              <a:rPr sz="2000" spc="-15" dirty="0">
                <a:latin typeface="Tahoma"/>
                <a:cs typeface="Tahoma"/>
              </a:rPr>
              <a:t>связанным </a:t>
            </a:r>
            <a:r>
              <a:rPr sz="2000" spc="-5" dirty="0">
                <a:latin typeface="Tahoma"/>
                <a:cs typeface="Tahoma"/>
              </a:rPr>
              <a:t>с </a:t>
            </a:r>
            <a:r>
              <a:rPr sz="2000" spc="-25" dirty="0">
                <a:latin typeface="Tahoma"/>
                <a:cs typeface="Tahoma"/>
              </a:rPr>
              <a:t>работой </a:t>
            </a:r>
            <a:r>
              <a:rPr sz="2000" spc="-15" dirty="0">
                <a:latin typeface="Tahoma"/>
                <a:cs typeface="Tahoma"/>
              </a:rPr>
              <a:t>системы </a:t>
            </a:r>
            <a:r>
              <a:rPr sz="2000" b="1" spc="-15" dirty="0">
                <a:latin typeface="Tahoma"/>
                <a:cs typeface="Tahoma"/>
              </a:rPr>
              <a:t>Меркурий</a:t>
            </a:r>
            <a:r>
              <a:rPr sz="2000" spc="-15" dirty="0">
                <a:latin typeface="Tahoma"/>
                <a:cs typeface="Tahoma"/>
              </a:rPr>
              <a:t>,  обращаться </a:t>
            </a:r>
            <a:r>
              <a:rPr sz="2000" spc="-40" dirty="0">
                <a:latin typeface="Tahoma"/>
                <a:cs typeface="Tahoma"/>
              </a:rPr>
              <a:t>по </a:t>
            </a:r>
            <a:r>
              <a:rPr sz="2000" spc="-10" dirty="0">
                <a:latin typeface="Tahoma"/>
                <a:cs typeface="Tahoma"/>
              </a:rPr>
              <a:t>электронной </a:t>
            </a:r>
            <a:r>
              <a:rPr sz="2000" spc="-25" dirty="0">
                <a:latin typeface="Tahoma"/>
                <a:cs typeface="Tahoma"/>
              </a:rPr>
              <a:t>почте </a:t>
            </a:r>
            <a:r>
              <a:rPr sz="2000" spc="-50" dirty="0">
                <a:latin typeface="Tahoma"/>
                <a:cs typeface="Tahoma"/>
              </a:rPr>
              <a:t>на </a:t>
            </a:r>
            <a:r>
              <a:rPr sz="2000" spc="-10" dirty="0">
                <a:latin typeface="Tahoma"/>
                <a:cs typeface="Tahoma"/>
              </a:rPr>
              <a:t>адрес</a:t>
            </a:r>
            <a:r>
              <a:rPr sz="2000" spc="8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  <a:hlinkClick r:id="rId2"/>
              </a:rPr>
              <a:t>mercury@fsvps.ru</a:t>
            </a:r>
            <a:r>
              <a:rPr sz="2000" dirty="0">
                <a:latin typeface="Tahoma"/>
                <a:cs typeface="Tahoma"/>
              </a:rPr>
              <a:t>.</a:t>
            </a:r>
            <a:endParaRPr sz="2000">
              <a:latin typeface="Tahoma"/>
              <a:cs typeface="Tahoma"/>
            </a:endParaRPr>
          </a:p>
          <a:p>
            <a:pPr marL="19050" marR="1695450">
              <a:lnSpc>
                <a:spcPct val="100000"/>
              </a:lnSpc>
            </a:pPr>
            <a:r>
              <a:rPr sz="2000" spc="-30" dirty="0">
                <a:latin typeface="Tahoma"/>
                <a:cs typeface="Tahoma"/>
              </a:rPr>
              <a:t>Форум, </a:t>
            </a:r>
            <a:r>
              <a:rPr sz="2000" spc="-25" dirty="0">
                <a:latin typeface="Tahoma"/>
                <a:cs typeface="Tahoma"/>
              </a:rPr>
              <a:t>посвященный </a:t>
            </a:r>
            <a:r>
              <a:rPr sz="2000" spc="-20" dirty="0">
                <a:latin typeface="Tahoma"/>
                <a:cs typeface="Tahoma"/>
              </a:rPr>
              <a:t>разработке </a:t>
            </a:r>
            <a:r>
              <a:rPr sz="2000" spc="-5" dirty="0">
                <a:latin typeface="Tahoma"/>
                <a:cs typeface="Tahoma"/>
              </a:rPr>
              <a:t>и </a:t>
            </a:r>
            <a:r>
              <a:rPr sz="2000" spc="-15" dirty="0">
                <a:latin typeface="Tahoma"/>
                <a:cs typeface="Tahoma"/>
              </a:rPr>
              <a:t>внедрению </a:t>
            </a:r>
            <a:r>
              <a:rPr sz="2000" spc="-30" dirty="0">
                <a:latin typeface="Tahoma"/>
                <a:cs typeface="Tahoma"/>
              </a:rPr>
              <a:t>системы:  </a:t>
            </a:r>
            <a:r>
              <a:rPr sz="2000" spc="-10" dirty="0">
                <a:latin typeface="Tahoma"/>
                <a:cs typeface="Tahoma"/>
                <a:hlinkClick r:id="rId3"/>
              </a:rPr>
              <a:t>www.fsvps.ru/fsvps-forum/forums/show/6.page</a:t>
            </a:r>
            <a:endParaRPr sz="2000">
              <a:latin typeface="Tahoma"/>
              <a:cs typeface="Tahoma"/>
            </a:endParaRPr>
          </a:p>
          <a:p>
            <a:pPr marL="19050">
              <a:lnSpc>
                <a:spcPct val="100000"/>
              </a:lnSpc>
            </a:pPr>
            <a:r>
              <a:rPr sz="2000" spc="-20" dirty="0">
                <a:latin typeface="Tahoma"/>
                <a:cs typeface="Tahoma"/>
              </a:rPr>
              <a:t>Ссылка </a:t>
            </a:r>
            <a:r>
              <a:rPr sz="2000" spc="-55" dirty="0">
                <a:latin typeface="Tahoma"/>
                <a:cs typeface="Tahoma"/>
              </a:rPr>
              <a:t>на </a:t>
            </a:r>
            <a:r>
              <a:rPr sz="2000" spc="-20" dirty="0">
                <a:latin typeface="Tahoma"/>
                <a:cs typeface="Tahoma"/>
              </a:rPr>
              <a:t>форум располагается </a:t>
            </a:r>
            <a:r>
              <a:rPr sz="2000" spc="-60" dirty="0">
                <a:latin typeface="Tahoma"/>
                <a:cs typeface="Tahoma"/>
              </a:rPr>
              <a:t>на </a:t>
            </a:r>
            <a:r>
              <a:rPr sz="2000" spc="-30" dirty="0">
                <a:latin typeface="Tahoma"/>
                <a:cs typeface="Tahoma"/>
              </a:rPr>
              <a:t>главной </a:t>
            </a:r>
            <a:r>
              <a:rPr sz="2000" spc="-10" dirty="0">
                <a:latin typeface="Tahoma"/>
                <a:cs typeface="Tahoma"/>
              </a:rPr>
              <a:t>странице </a:t>
            </a:r>
            <a:r>
              <a:rPr sz="2000" spc="-15" dirty="0">
                <a:latin typeface="Tahoma"/>
                <a:cs typeface="Tahoma"/>
              </a:rPr>
              <a:t>системы</a:t>
            </a:r>
            <a:r>
              <a:rPr sz="2000" spc="20" dirty="0">
                <a:latin typeface="Tahoma"/>
                <a:cs typeface="Tahoma"/>
              </a:rPr>
              <a:t> </a:t>
            </a:r>
            <a:r>
              <a:rPr sz="2000" b="1" spc="10" dirty="0">
                <a:latin typeface="Tahoma"/>
                <a:cs typeface="Tahoma"/>
              </a:rPr>
              <a:t>Ветис</a:t>
            </a:r>
            <a:r>
              <a:rPr sz="2000" spc="10" dirty="0">
                <a:latin typeface="Tahoma"/>
                <a:cs typeface="Tahoma"/>
              </a:rPr>
              <a:t>.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50">
              <a:latin typeface="Tahoma"/>
              <a:cs typeface="Tahoma"/>
            </a:endParaRPr>
          </a:p>
          <a:p>
            <a:pPr marL="12700" marR="39370" indent="19050">
              <a:lnSpc>
                <a:spcPct val="100000"/>
              </a:lnSpc>
            </a:pPr>
            <a:r>
              <a:rPr sz="2000" spc="-50" dirty="0">
                <a:latin typeface="Tahoma"/>
                <a:cs typeface="Tahoma"/>
              </a:rPr>
              <a:t>При </a:t>
            </a:r>
            <a:r>
              <a:rPr sz="2000" spc="-35" dirty="0">
                <a:latin typeface="Tahoma"/>
                <a:cs typeface="Tahoma"/>
              </a:rPr>
              <a:t>наличии </a:t>
            </a:r>
            <a:r>
              <a:rPr sz="2000" spc="-5" dirty="0">
                <a:latin typeface="Tahoma"/>
                <a:cs typeface="Tahoma"/>
              </a:rPr>
              <a:t>технической </a:t>
            </a:r>
            <a:r>
              <a:rPr sz="2000" spc="-20" dirty="0">
                <a:latin typeface="Tahoma"/>
                <a:cs typeface="Tahoma"/>
              </a:rPr>
              <a:t>проблемы </a:t>
            </a:r>
            <a:r>
              <a:rPr sz="2000" spc="-10" dirty="0">
                <a:latin typeface="Tahoma"/>
                <a:cs typeface="Tahoma"/>
              </a:rPr>
              <a:t>опишите </a:t>
            </a:r>
            <a:r>
              <a:rPr sz="2000" spc="-5" dirty="0">
                <a:latin typeface="Tahoma"/>
                <a:cs typeface="Tahoma"/>
              </a:rPr>
              <a:t>в </a:t>
            </a:r>
            <a:r>
              <a:rPr sz="2000" spc="-25" dirty="0">
                <a:latin typeface="Tahoma"/>
                <a:cs typeface="Tahoma"/>
              </a:rPr>
              <a:t>письме </a:t>
            </a:r>
            <a:r>
              <a:rPr sz="2000" spc="-20" dirty="0">
                <a:latin typeface="Tahoma"/>
                <a:cs typeface="Tahoma"/>
              </a:rPr>
              <a:t>ее </a:t>
            </a:r>
            <a:r>
              <a:rPr sz="2000" spc="-35" dirty="0">
                <a:latin typeface="Tahoma"/>
                <a:cs typeface="Tahoma"/>
              </a:rPr>
              <a:t>суть,  </a:t>
            </a:r>
            <a:r>
              <a:rPr sz="2000" spc="-5" dirty="0">
                <a:latin typeface="Tahoma"/>
                <a:cs typeface="Tahoma"/>
              </a:rPr>
              <a:t>укажите </a:t>
            </a:r>
            <a:r>
              <a:rPr sz="2000" spc="-15" dirty="0">
                <a:latin typeface="Tahoma"/>
                <a:cs typeface="Tahoma"/>
              </a:rPr>
              <a:t>действия, приведшие </a:t>
            </a:r>
            <a:r>
              <a:rPr sz="2000" dirty="0">
                <a:latin typeface="Tahoma"/>
                <a:cs typeface="Tahoma"/>
              </a:rPr>
              <a:t>к </a:t>
            </a:r>
            <a:r>
              <a:rPr sz="2000" spc="-10" dirty="0">
                <a:latin typeface="Tahoma"/>
                <a:cs typeface="Tahoma"/>
              </a:rPr>
              <a:t>ее </a:t>
            </a:r>
            <a:r>
              <a:rPr sz="2000" spc="-20" dirty="0">
                <a:latin typeface="Tahoma"/>
                <a:cs typeface="Tahoma"/>
              </a:rPr>
              <a:t>возникновению, </a:t>
            </a:r>
            <a:r>
              <a:rPr sz="2000" dirty="0">
                <a:latin typeface="Tahoma"/>
                <a:cs typeface="Tahoma"/>
              </a:rPr>
              <a:t>а </a:t>
            </a:r>
            <a:r>
              <a:rPr sz="2000" spc="-5" dirty="0">
                <a:latin typeface="Tahoma"/>
                <a:cs typeface="Tahoma"/>
              </a:rPr>
              <a:t>также </a:t>
            </a:r>
            <a:r>
              <a:rPr sz="2000" spc="-20" dirty="0">
                <a:latin typeface="Tahoma"/>
                <a:cs typeface="Tahoma"/>
              </a:rPr>
              <a:t>название  </a:t>
            </a:r>
            <a:r>
              <a:rPr sz="2000" spc="-5" dirty="0">
                <a:latin typeface="Tahoma"/>
                <a:cs typeface="Tahoma"/>
              </a:rPr>
              <a:t>и </a:t>
            </a:r>
            <a:r>
              <a:rPr sz="2000" spc="-20" dirty="0">
                <a:latin typeface="Tahoma"/>
                <a:cs typeface="Tahoma"/>
              </a:rPr>
              <a:t>версию </a:t>
            </a:r>
            <a:r>
              <a:rPr sz="2000" spc="-10" dirty="0">
                <a:latin typeface="Tahoma"/>
                <a:cs typeface="Tahoma"/>
              </a:rPr>
              <a:t>используемого интернет-браузера </a:t>
            </a:r>
            <a:r>
              <a:rPr sz="2000" spc="-5" dirty="0">
                <a:latin typeface="Tahoma"/>
                <a:cs typeface="Tahoma"/>
              </a:rPr>
              <a:t>и </a:t>
            </a:r>
            <a:r>
              <a:rPr sz="2000" spc="-10" dirty="0">
                <a:latin typeface="Tahoma"/>
                <a:cs typeface="Tahoma"/>
              </a:rPr>
              <a:t>операционной</a:t>
            </a:r>
            <a:r>
              <a:rPr sz="2000" spc="315" dirty="0">
                <a:latin typeface="Tahoma"/>
                <a:cs typeface="Tahoma"/>
              </a:rPr>
              <a:t> </a:t>
            </a:r>
            <a:r>
              <a:rPr sz="2000" spc="-25" dirty="0">
                <a:latin typeface="Tahoma"/>
                <a:cs typeface="Tahoma"/>
              </a:rPr>
              <a:t>системы.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50">
              <a:latin typeface="Tahoma"/>
              <a:cs typeface="Tahoma"/>
            </a:endParaRPr>
          </a:p>
          <a:p>
            <a:pPr marL="19050" marR="93980">
              <a:lnSpc>
                <a:spcPct val="100000"/>
              </a:lnSpc>
            </a:pPr>
            <a:r>
              <a:rPr sz="2000" spc="-20" dirty="0">
                <a:latin typeface="Tahoma"/>
                <a:cs typeface="Tahoma"/>
              </a:rPr>
              <a:t>Свои </a:t>
            </a:r>
            <a:r>
              <a:rPr sz="2000" spc="-25" dirty="0">
                <a:latin typeface="Tahoma"/>
                <a:cs typeface="Tahoma"/>
              </a:rPr>
              <a:t>предложения </a:t>
            </a:r>
            <a:r>
              <a:rPr sz="2000" spc="-5" dirty="0">
                <a:latin typeface="Tahoma"/>
                <a:cs typeface="Tahoma"/>
              </a:rPr>
              <a:t>и </a:t>
            </a:r>
            <a:r>
              <a:rPr sz="2000" spc="-30" dirty="0">
                <a:latin typeface="Tahoma"/>
                <a:cs typeface="Tahoma"/>
              </a:rPr>
              <a:t>пожелания </a:t>
            </a:r>
            <a:r>
              <a:rPr sz="2000" spc="-40" dirty="0">
                <a:latin typeface="Tahoma"/>
                <a:cs typeface="Tahoma"/>
              </a:rPr>
              <a:t>по </a:t>
            </a:r>
            <a:r>
              <a:rPr sz="2000" spc="-15" dirty="0">
                <a:latin typeface="Tahoma"/>
                <a:cs typeface="Tahoma"/>
              </a:rPr>
              <a:t>разработке </a:t>
            </a:r>
            <a:r>
              <a:rPr sz="2000" spc="-5" dirty="0">
                <a:latin typeface="Tahoma"/>
                <a:cs typeface="Tahoma"/>
              </a:rPr>
              <a:t>автоматизированной  </a:t>
            </a:r>
            <a:r>
              <a:rPr sz="2000" spc="-15" dirty="0">
                <a:latin typeface="Tahoma"/>
                <a:cs typeface="Tahoma"/>
              </a:rPr>
              <a:t>системы </a:t>
            </a:r>
            <a:r>
              <a:rPr sz="2000" b="1" spc="-25" dirty="0">
                <a:latin typeface="Tahoma"/>
                <a:cs typeface="Tahoma"/>
              </a:rPr>
              <a:t>Меркурий </a:t>
            </a:r>
            <a:r>
              <a:rPr sz="2000" spc="-60" dirty="0">
                <a:latin typeface="Tahoma"/>
                <a:cs typeface="Tahoma"/>
              </a:rPr>
              <a:t>Вы </a:t>
            </a:r>
            <a:r>
              <a:rPr sz="2000" spc="-20" dirty="0">
                <a:latin typeface="Tahoma"/>
                <a:cs typeface="Tahoma"/>
              </a:rPr>
              <a:t>можете </a:t>
            </a:r>
            <a:r>
              <a:rPr sz="2000" spc="-5" dirty="0">
                <a:latin typeface="Tahoma"/>
                <a:cs typeface="Tahoma"/>
              </a:rPr>
              <a:t>также </a:t>
            </a:r>
            <a:r>
              <a:rPr sz="2000" spc="-15" dirty="0">
                <a:latin typeface="Tahoma"/>
                <a:cs typeface="Tahoma"/>
              </a:rPr>
              <a:t>направлять </a:t>
            </a:r>
            <a:r>
              <a:rPr sz="2000" spc="-40" dirty="0">
                <a:latin typeface="Tahoma"/>
                <a:cs typeface="Tahoma"/>
              </a:rPr>
              <a:t>по </a:t>
            </a:r>
            <a:r>
              <a:rPr sz="2000" spc="5" dirty="0">
                <a:latin typeface="Tahoma"/>
                <a:cs typeface="Tahoma"/>
              </a:rPr>
              <a:t>данному </a:t>
            </a:r>
            <a:r>
              <a:rPr sz="2000" spc="-5" dirty="0">
                <a:latin typeface="Tahoma"/>
                <a:cs typeface="Tahoma"/>
              </a:rPr>
              <a:t>адресу  </a:t>
            </a:r>
            <a:r>
              <a:rPr sz="2000" dirty="0">
                <a:latin typeface="Tahoma"/>
                <a:cs typeface="Tahoma"/>
                <a:hlinkClick r:id="rId2"/>
              </a:rPr>
              <a:t>mercury@fsvps.ru.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2140" y="2465070"/>
            <a:ext cx="1329690" cy="392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>
              <a:lnSpc>
                <a:spcPts val="1350"/>
              </a:lnSpc>
              <a:spcBef>
                <a:spcPts val="100"/>
              </a:spcBef>
            </a:pPr>
            <a:r>
              <a:rPr sz="1150" spc="30" dirty="0">
                <a:latin typeface="Arial Narrow"/>
                <a:cs typeface="Arial Narrow"/>
              </a:rPr>
              <a:t>Россельхознадзор</a:t>
            </a:r>
            <a:endParaRPr sz="1150">
              <a:latin typeface="Arial Narrow"/>
              <a:cs typeface="Arial Narrow"/>
            </a:endParaRPr>
          </a:p>
          <a:p>
            <a:pPr marL="12700">
              <a:lnSpc>
                <a:spcPts val="750"/>
              </a:lnSpc>
            </a:pPr>
            <a:r>
              <a:rPr sz="650" b="1" spc="20" dirty="0">
                <a:latin typeface="Arial Narrow"/>
                <a:cs typeface="Arial Narrow"/>
              </a:rPr>
              <a:t>государственная</a:t>
            </a:r>
            <a:r>
              <a:rPr sz="650" b="1" spc="60" dirty="0">
                <a:latin typeface="Arial Narrow"/>
                <a:cs typeface="Arial Narrow"/>
              </a:rPr>
              <a:t> </a:t>
            </a:r>
            <a:r>
              <a:rPr sz="650" b="1" spc="25" dirty="0">
                <a:latin typeface="Arial Narrow"/>
                <a:cs typeface="Arial Narrow"/>
              </a:rPr>
              <a:t>информационная</a:t>
            </a:r>
            <a:endParaRPr sz="65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650" b="1" spc="15" dirty="0">
                <a:latin typeface="Arial Narrow"/>
                <a:cs typeface="Arial Narrow"/>
              </a:rPr>
              <a:t>система </a:t>
            </a:r>
            <a:r>
              <a:rPr sz="650" b="1" dirty="0">
                <a:latin typeface="Arial Narrow"/>
                <a:cs typeface="Arial Narrow"/>
              </a:rPr>
              <a:t>в </a:t>
            </a:r>
            <a:r>
              <a:rPr sz="650" b="1" spc="10" dirty="0">
                <a:latin typeface="Arial Narrow"/>
                <a:cs typeface="Arial Narrow"/>
              </a:rPr>
              <a:t>области</a:t>
            </a:r>
            <a:r>
              <a:rPr sz="650" b="1" spc="15" dirty="0">
                <a:latin typeface="Arial Narrow"/>
                <a:cs typeface="Arial Narrow"/>
              </a:rPr>
              <a:t> </a:t>
            </a:r>
            <a:r>
              <a:rPr sz="650" b="1" spc="20" dirty="0">
                <a:latin typeface="Arial Narrow"/>
                <a:cs typeface="Arial Narrow"/>
              </a:rPr>
              <a:t>ветеринарии</a:t>
            </a:r>
            <a:endParaRPr sz="65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128509" y="6470650"/>
            <a:ext cx="11061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i="1" spc="65" dirty="0">
                <a:latin typeface="Calibri"/>
                <a:cs typeface="Calibri"/>
              </a:rPr>
              <a:t>ФГБУ</a:t>
            </a:r>
            <a:r>
              <a:rPr sz="1100" b="1" i="1" spc="-50" dirty="0">
                <a:latin typeface="Calibri"/>
                <a:cs typeface="Calibri"/>
              </a:rPr>
              <a:t> </a:t>
            </a:r>
            <a:r>
              <a:rPr sz="1100" b="1" i="1" spc="10" dirty="0">
                <a:latin typeface="Calibri"/>
                <a:cs typeface="Calibri"/>
              </a:rPr>
              <a:t>«ВНИИЗЖ»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66289" y="3453129"/>
            <a:ext cx="7117080" cy="34467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890"/>
              </a:lnSpc>
              <a:spcBef>
                <a:spcPts val="100"/>
              </a:spcBef>
            </a:pPr>
            <a:r>
              <a:rPr sz="4100" spc="-65" dirty="0">
                <a:latin typeface="Tahoma"/>
                <a:cs typeface="Tahoma"/>
              </a:rPr>
              <a:t>Спасибо </a:t>
            </a:r>
            <a:r>
              <a:rPr sz="4100" spc="-90" dirty="0">
                <a:latin typeface="Tahoma"/>
                <a:cs typeface="Tahoma"/>
              </a:rPr>
              <a:t>за</a:t>
            </a:r>
            <a:r>
              <a:rPr sz="4100" spc="245" dirty="0">
                <a:latin typeface="Tahoma"/>
                <a:cs typeface="Tahoma"/>
              </a:rPr>
              <a:t> </a:t>
            </a:r>
            <a:r>
              <a:rPr sz="4100" spc="-85" dirty="0">
                <a:latin typeface="Tahoma"/>
                <a:cs typeface="Tahoma"/>
              </a:rPr>
              <a:t>внимание</a:t>
            </a:r>
            <a:endParaRPr sz="4100">
              <a:latin typeface="Tahoma"/>
              <a:cs typeface="Tahoma"/>
            </a:endParaRPr>
          </a:p>
          <a:p>
            <a:pPr marL="121285">
              <a:lnSpc>
                <a:spcPts val="8730"/>
              </a:lnSpc>
            </a:pPr>
            <a:r>
              <a:rPr sz="7300" spc="-145" dirty="0">
                <a:latin typeface="Tahoma"/>
                <a:cs typeface="Tahoma"/>
              </a:rPr>
              <a:t>help.vetrf.ru</a:t>
            </a:r>
            <a:endParaRPr sz="7300">
              <a:latin typeface="Tahoma"/>
              <a:cs typeface="Tahoma"/>
            </a:endParaRPr>
          </a:p>
          <a:p>
            <a:pPr marR="5080" algn="r">
              <a:lnSpc>
                <a:spcPct val="100000"/>
              </a:lnSpc>
              <a:spcBef>
                <a:spcPts val="6480"/>
              </a:spcBef>
            </a:pPr>
            <a:r>
              <a:rPr sz="5700" i="1" dirty="0">
                <a:latin typeface="MS Gothic"/>
                <a:cs typeface="MS Gothic"/>
              </a:rPr>
              <a:t>*</a:t>
            </a:r>
            <a:endParaRPr sz="5700">
              <a:latin typeface="MS Gothic"/>
              <a:cs typeface="MS Gothic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94909" y="21590"/>
            <a:ext cx="6946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0">
              <a:lnSpc>
                <a:spcPct val="117600"/>
              </a:lnSpc>
              <a:spcBef>
                <a:spcPts val="100"/>
              </a:spcBef>
            </a:pPr>
            <a:r>
              <a:rPr sz="850" spc="5" dirty="0">
                <a:latin typeface="Tahoma"/>
                <a:cs typeface="Tahoma"/>
              </a:rPr>
              <a:t>Каталог  </a:t>
            </a:r>
            <a:r>
              <a:rPr sz="850" spc="15" dirty="0">
                <a:latin typeface="Tahoma"/>
                <a:cs typeface="Tahoma"/>
              </a:rPr>
              <a:t>с</a:t>
            </a:r>
            <a:r>
              <a:rPr sz="850" spc="40" dirty="0">
                <a:latin typeface="Tahoma"/>
                <a:cs typeface="Tahoma"/>
              </a:rPr>
              <a:t>о</a:t>
            </a:r>
            <a:r>
              <a:rPr sz="850" spc="25" dirty="0">
                <a:latin typeface="Tahoma"/>
                <a:cs typeface="Tahoma"/>
              </a:rPr>
              <a:t>т</a:t>
            </a:r>
            <a:r>
              <a:rPr sz="850" spc="40" dirty="0">
                <a:latin typeface="Tahoma"/>
                <a:cs typeface="Tahoma"/>
              </a:rPr>
              <a:t>р</a:t>
            </a:r>
            <a:r>
              <a:rPr sz="850" spc="35" dirty="0">
                <a:latin typeface="Tahoma"/>
                <a:cs typeface="Tahoma"/>
              </a:rPr>
              <a:t>у</a:t>
            </a:r>
            <a:r>
              <a:rPr sz="850" spc="30" dirty="0">
                <a:latin typeface="Tahoma"/>
                <a:cs typeface="Tahoma"/>
              </a:rPr>
              <a:t>д</a:t>
            </a:r>
            <a:r>
              <a:rPr sz="850" spc="35" dirty="0">
                <a:latin typeface="Tahoma"/>
                <a:cs typeface="Tahoma"/>
              </a:rPr>
              <a:t>нико</a:t>
            </a:r>
            <a:r>
              <a:rPr sz="850" spc="-5" dirty="0">
                <a:latin typeface="Tahoma"/>
                <a:cs typeface="Tahoma"/>
              </a:rPr>
              <a:t>в</a:t>
            </a:r>
            <a:endParaRPr sz="85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24600" y="570230"/>
            <a:ext cx="16624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 marR="5080" indent="-2540">
              <a:lnSpc>
                <a:spcPct val="117600"/>
              </a:lnSpc>
              <a:spcBef>
                <a:spcPts val="100"/>
              </a:spcBef>
            </a:pPr>
            <a:r>
              <a:rPr sz="850" spc="15" dirty="0">
                <a:latin typeface="Tahoma"/>
                <a:cs typeface="Tahoma"/>
              </a:rPr>
              <a:t>Учет </a:t>
            </a:r>
            <a:r>
              <a:rPr sz="850" spc="35" dirty="0">
                <a:latin typeface="Tahoma"/>
                <a:cs typeface="Tahoma"/>
              </a:rPr>
              <a:t>перемещения </a:t>
            </a:r>
            <a:r>
              <a:rPr sz="850" spc="30" dirty="0">
                <a:latin typeface="Tahoma"/>
                <a:cs typeface="Tahoma"/>
              </a:rPr>
              <a:t>продукции  </a:t>
            </a:r>
            <a:r>
              <a:rPr sz="850" spc="15" dirty="0">
                <a:latin typeface="Tahoma"/>
                <a:cs typeface="Tahoma"/>
              </a:rPr>
              <a:t>через </a:t>
            </a:r>
            <a:r>
              <a:rPr sz="850" spc="20" dirty="0">
                <a:latin typeface="Tahoma"/>
                <a:cs typeface="Tahoma"/>
              </a:rPr>
              <a:t>границу</a:t>
            </a:r>
            <a:r>
              <a:rPr sz="850" spc="145" dirty="0">
                <a:latin typeface="Tahoma"/>
                <a:cs typeface="Tahoma"/>
              </a:rPr>
              <a:t> </a:t>
            </a:r>
            <a:r>
              <a:rPr sz="850" spc="-5" dirty="0">
                <a:latin typeface="Tahoma"/>
                <a:cs typeface="Tahoma"/>
              </a:rPr>
              <a:t>РФ</a:t>
            </a:r>
            <a:endParaRPr sz="850">
              <a:latin typeface="Tahoma"/>
              <a:cs typeface="Tahoma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71500" y="462227"/>
          <a:ext cx="4499610" cy="11818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79345"/>
                <a:gridCol w="935990"/>
                <a:gridCol w="1184275"/>
              </a:tblGrid>
              <a:tr h="790863">
                <a:tc>
                  <a:txBody>
                    <a:bodyPr/>
                    <a:lstStyle/>
                    <a:p>
                      <a:pPr marR="117475" algn="r">
                        <a:lnSpc>
                          <a:spcPct val="100000"/>
                        </a:lnSpc>
                      </a:pPr>
                      <a:r>
                        <a:rPr sz="850" spc="15" dirty="0">
                          <a:latin typeface="Tahoma"/>
                          <a:cs typeface="Tahoma"/>
                        </a:rPr>
                        <a:t>Генератор </a:t>
                      </a:r>
                      <a:r>
                        <a:rPr sz="850" spc="25" dirty="0">
                          <a:latin typeface="Tahoma"/>
                          <a:cs typeface="Tahoma"/>
                        </a:rPr>
                        <a:t>писем</a:t>
                      </a:r>
                      <a:r>
                        <a:rPr sz="850" spc="16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850" spc="-5" dirty="0">
                          <a:latin typeface="Tahoma"/>
                          <a:cs typeface="Tahoma"/>
                        </a:rPr>
                        <a:t>и</a:t>
                      </a:r>
                      <a:endParaRPr sz="850">
                        <a:latin typeface="Tahoma"/>
                        <a:cs typeface="Tahoma"/>
                      </a:endParaRPr>
                    </a:p>
                    <a:p>
                      <a:pPr marR="133985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850" spc="20" dirty="0">
                          <a:latin typeface="Tahoma"/>
                          <a:cs typeface="Tahoma"/>
                        </a:rPr>
                        <a:t>указаний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R="85725" algn="ctr">
                        <a:lnSpc>
                          <a:spcPts val="1964"/>
                        </a:lnSpc>
                        <a:spcBef>
                          <a:spcPts val="1745"/>
                        </a:spcBef>
                      </a:pPr>
                      <a:r>
                        <a:rPr sz="1750" b="1" spc="10" dirty="0">
                          <a:latin typeface="Calibri"/>
                          <a:cs typeface="Calibri"/>
                        </a:rPr>
                        <a:t>Дюма</a:t>
                      </a:r>
                      <a:endParaRPr sz="17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186690" algn="ctr">
                        <a:lnSpc>
                          <a:spcPts val="1964"/>
                        </a:lnSpc>
                        <a:spcBef>
                          <a:spcPts val="1745"/>
                        </a:spcBef>
                      </a:pPr>
                      <a:r>
                        <a:rPr sz="1750" b="1" dirty="0">
                          <a:latin typeface="Calibri"/>
                          <a:cs typeface="Calibri"/>
                        </a:rPr>
                        <a:t>Кадровая</a:t>
                      </a:r>
                      <a:endParaRPr sz="17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256276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850" spc="5" dirty="0">
                          <a:latin typeface="Tahoma"/>
                          <a:cs typeface="Tahoma"/>
                        </a:rPr>
                        <a:t>Каталог</a:t>
                      </a:r>
                      <a:r>
                        <a:rPr sz="850" spc="-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850" spc="30" dirty="0">
                          <a:latin typeface="Tahoma"/>
                          <a:cs typeface="Tahoma"/>
                        </a:rPr>
                        <a:t>учреждений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105410" marB="0"/>
                </a:tc>
                <a:tc>
                  <a:txBody>
                    <a:bodyPr/>
                    <a:lstStyle/>
                    <a:p>
                      <a:pPr marR="77470" algn="ctr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850" spc="10" dirty="0">
                          <a:latin typeface="Tahoma"/>
                          <a:cs typeface="Tahoma"/>
                        </a:rPr>
                        <a:t>2014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95250" marB="0"/>
                </a:tc>
                <a:tc>
                  <a:txBody>
                    <a:bodyPr/>
                    <a:lstStyle/>
                    <a:p>
                      <a:pPr marL="171450" algn="ctr">
                        <a:lnSpc>
                          <a:spcPts val="1864"/>
                        </a:lnSpc>
                      </a:pPr>
                      <a:r>
                        <a:rPr sz="1750" b="1" spc="-5" dirty="0">
                          <a:latin typeface="Calibri"/>
                          <a:cs typeface="Calibri"/>
                        </a:rPr>
                        <a:t>Система</a:t>
                      </a:r>
                      <a:endParaRPr sz="175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</a:tr>
              <a:tr h="1347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8910" algn="ctr">
                        <a:lnSpc>
                          <a:spcPts val="925"/>
                        </a:lnSpc>
                        <a:spcBef>
                          <a:spcPts val="35"/>
                        </a:spcBef>
                      </a:pPr>
                      <a:r>
                        <a:rPr sz="850" spc="5" dirty="0">
                          <a:latin typeface="Tahoma"/>
                          <a:cs typeface="Tahoma"/>
                        </a:rPr>
                        <a:t>2006</a:t>
                      </a:r>
                      <a:endParaRPr sz="850">
                        <a:latin typeface="Tahoma"/>
                        <a:cs typeface="Tahoma"/>
                      </a:endParaRPr>
                    </a:p>
                  </a:txBody>
                  <a:tcPr marL="0" marR="0" marT="4445" marB="0"/>
                </a:tc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5604509" y="1093320"/>
            <a:ext cx="564515" cy="495934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90"/>
              </a:spcBef>
            </a:pPr>
            <a:r>
              <a:rPr sz="1750" b="1" spc="10" dirty="0">
                <a:latin typeface="Calibri"/>
                <a:cs typeface="Calibri"/>
              </a:rPr>
              <a:t>Аргус</a:t>
            </a:r>
            <a:endParaRPr sz="1750">
              <a:latin typeface="Calibri"/>
              <a:cs typeface="Calibri"/>
            </a:endParaRPr>
          </a:p>
          <a:p>
            <a:pPr marL="2540" algn="ctr">
              <a:lnSpc>
                <a:spcPct val="100000"/>
              </a:lnSpc>
              <a:spcBef>
                <a:spcPts val="190"/>
              </a:spcBef>
            </a:pPr>
            <a:r>
              <a:rPr sz="850" spc="10" dirty="0">
                <a:latin typeface="Tahoma"/>
                <a:cs typeface="Tahoma"/>
              </a:rPr>
              <a:t>2007</a:t>
            </a:r>
            <a:endParaRPr sz="8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78989" y="1837540"/>
            <a:ext cx="362585" cy="495934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1750" b="1" spc="-55" dirty="0">
                <a:latin typeface="Calibri"/>
                <a:cs typeface="Calibri"/>
              </a:rPr>
              <a:t>Т</a:t>
            </a:r>
            <a:r>
              <a:rPr sz="1750" b="1" spc="-50" dirty="0">
                <a:latin typeface="Calibri"/>
                <a:cs typeface="Calibri"/>
              </a:rPr>
              <a:t>о</a:t>
            </a:r>
            <a:r>
              <a:rPr sz="1750" b="1" dirty="0">
                <a:latin typeface="Calibri"/>
                <a:cs typeface="Calibri"/>
              </a:rPr>
              <a:t>р</a:t>
            </a:r>
            <a:endParaRPr sz="1750">
              <a:latin typeface="Calibri"/>
              <a:cs typeface="Calibri"/>
            </a:endParaRPr>
          </a:p>
          <a:p>
            <a:pPr marL="57785">
              <a:lnSpc>
                <a:spcPct val="100000"/>
              </a:lnSpc>
              <a:spcBef>
                <a:spcPts val="190"/>
              </a:spcBef>
            </a:pPr>
            <a:r>
              <a:rPr sz="850" dirty="0">
                <a:latin typeface="Tahoma"/>
                <a:cs typeface="Tahoma"/>
              </a:rPr>
              <a:t>2013</a:t>
            </a:r>
            <a:endParaRPr sz="8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3350" y="2573019"/>
            <a:ext cx="92519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0" marR="5080" indent="-241300">
              <a:lnSpc>
                <a:spcPct val="117600"/>
              </a:lnSpc>
              <a:spcBef>
                <a:spcPts val="100"/>
              </a:spcBef>
            </a:pPr>
            <a:r>
              <a:rPr sz="850" spc="20" dirty="0">
                <a:latin typeface="Tahoma"/>
                <a:cs typeface="Tahoma"/>
              </a:rPr>
              <a:t>Система </a:t>
            </a:r>
            <a:r>
              <a:rPr sz="850" spc="15" dirty="0">
                <a:latin typeface="Tahoma"/>
                <a:cs typeface="Tahoma"/>
              </a:rPr>
              <a:t>раннего  </a:t>
            </a:r>
            <a:r>
              <a:rPr sz="850" spc="30" dirty="0">
                <a:latin typeface="Tahoma"/>
                <a:cs typeface="Tahoma"/>
              </a:rPr>
              <a:t>о</a:t>
            </a:r>
            <a:r>
              <a:rPr sz="850" spc="35" dirty="0">
                <a:latin typeface="Tahoma"/>
                <a:cs typeface="Tahoma"/>
              </a:rPr>
              <a:t>п</a:t>
            </a:r>
            <a:r>
              <a:rPr sz="850" spc="30" dirty="0">
                <a:latin typeface="Tahoma"/>
                <a:cs typeface="Tahoma"/>
              </a:rPr>
              <a:t>о</a:t>
            </a:r>
            <a:r>
              <a:rPr sz="850" spc="35" dirty="0">
                <a:latin typeface="Tahoma"/>
                <a:cs typeface="Tahoma"/>
              </a:rPr>
              <a:t>в</a:t>
            </a:r>
            <a:r>
              <a:rPr sz="850" spc="25" dirty="0">
                <a:latin typeface="Tahoma"/>
                <a:cs typeface="Tahoma"/>
              </a:rPr>
              <a:t>е</a:t>
            </a:r>
            <a:r>
              <a:rPr sz="850" spc="50" dirty="0">
                <a:latin typeface="Tahoma"/>
                <a:cs typeface="Tahoma"/>
              </a:rPr>
              <a:t>щ</a:t>
            </a:r>
            <a:r>
              <a:rPr sz="850" spc="30" dirty="0">
                <a:latin typeface="Tahoma"/>
                <a:cs typeface="Tahoma"/>
              </a:rPr>
              <a:t>е</a:t>
            </a:r>
            <a:r>
              <a:rPr sz="850" spc="40" dirty="0">
                <a:latin typeface="Tahoma"/>
                <a:cs typeface="Tahoma"/>
              </a:rPr>
              <a:t>н</a:t>
            </a:r>
            <a:r>
              <a:rPr sz="850" spc="30" dirty="0">
                <a:latin typeface="Tahoma"/>
                <a:cs typeface="Tahoma"/>
              </a:rPr>
              <a:t>и</a:t>
            </a:r>
            <a:r>
              <a:rPr sz="850" dirty="0">
                <a:latin typeface="Tahoma"/>
                <a:cs typeface="Tahoma"/>
              </a:rPr>
              <a:t>я</a:t>
            </a:r>
            <a:endParaRPr sz="8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10639" y="3117700"/>
            <a:ext cx="739775" cy="495934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90"/>
              </a:spcBef>
            </a:pPr>
            <a:r>
              <a:rPr sz="1750" b="1" dirty="0">
                <a:latin typeface="Calibri"/>
                <a:cs typeface="Calibri"/>
              </a:rPr>
              <a:t>Сирано</a:t>
            </a:r>
            <a:endParaRPr sz="17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90"/>
              </a:spcBef>
            </a:pPr>
            <a:r>
              <a:rPr sz="850" spc="10" dirty="0">
                <a:latin typeface="Tahoma"/>
                <a:cs typeface="Tahoma"/>
              </a:rPr>
              <a:t>2013</a:t>
            </a:r>
            <a:endParaRPr sz="8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3550" y="4048759"/>
            <a:ext cx="88582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latin typeface="Tahoma"/>
                <a:cs typeface="Tahoma"/>
              </a:rPr>
              <a:t>Каталог</a:t>
            </a:r>
            <a:r>
              <a:rPr sz="850" spc="-70" dirty="0">
                <a:latin typeface="Tahoma"/>
                <a:cs typeface="Tahoma"/>
              </a:rPr>
              <a:t> </a:t>
            </a:r>
            <a:r>
              <a:rPr sz="850" spc="25" dirty="0">
                <a:latin typeface="Tahoma"/>
                <a:cs typeface="Tahoma"/>
              </a:rPr>
              <a:t>адресов</a:t>
            </a:r>
            <a:endParaRPr sz="8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54569" y="1343660"/>
            <a:ext cx="10629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" marR="5080" indent="-8890">
              <a:lnSpc>
                <a:spcPct val="117600"/>
              </a:lnSpc>
              <a:spcBef>
                <a:spcPts val="100"/>
              </a:spcBef>
            </a:pPr>
            <a:r>
              <a:rPr sz="850" spc="15" dirty="0">
                <a:latin typeface="Tahoma"/>
                <a:cs typeface="Tahoma"/>
              </a:rPr>
              <a:t>Учет</a:t>
            </a:r>
            <a:r>
              <a:rPr sz="850" spc="-85" dirty="0">
                <a:latin typeface="Tahoma"/>
                <a:cs typeface="Tahoma"/>
              </a:rPr>
              <a:t> </a:t>
            </a:r>
            <a:r>
              <a:rPr sz="850" spc="35" dirty="0">
                <a:latin typeface="Tahoma"/>
                <a:cs typeface="Tahoma"/>
              </a:rPr>
              <a:t>лабораторных  </a:t>
            </a:r>
            <a:r>
              <a:rPr sz="850" spc="30" dirty="0">
                <a:latin typeface="Tahoma"/>
                <a:cs typeface="Tahoma"/>
              </a:rPr>
              <a:t>исследований</a:t>
            </a:r>
            <a:endParaRPr sz="8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74790" y="1840005"/>
            <a:ext cx="542290" cy="49974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9"/>
              </a:spcBef>
            </a:pPr>
            <a:r>
              <a:rPr sz="1750" b="1" spc="-20" dirty="0">
                <a:latin typeface="Calibri"/>
                <a:cs typeface="Calibri"/>
              </a:rPr>
              <a:t>Веста</a:t>
            </a:r>
            <a:endParaRPr sz="1750">
              <a:latin typeface="Calibri"/>
              <a:cs typeface="Calibri"/>
            </a:endParaRPr>
          </a:p>
          <a:p>
            <a:pPr marL="29209" algn="ctr">
              <a:lnSpc>
                <a:spcPct val="100000"/>
              </a:lnSpc>
              <a:spcBef>
                <a:spcPts val="200"/>
              </a:spcBef>
            </a:pPr>
            <a:r>
              <a:rPr sz="850" spc="10" dirty="0">
                <a:latin typeface="Tahoma"/>
                <a:cs typeface="Tahoma"/>
              </a:rPr>
              <a:t>2008</a:t>
            </a:r>
            <a:endParaRPr sz="85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40040" y="2590799"/>
            <a:ext cx="77152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600"/>
              </a:lnSpc>
              <a:spcBef>
                <a:spcPts val="100"/>
              </a:spcBef>
            </a:pPr>
            <a:r>
              <a:rPr sz="850" spc="20" dirty="0">
                <a:latin typeface="Tahoma"/>
                <a:cs typeface="Tahoma"/>
              </a:rPr>
              <a:t>Электронная  </a:t>
            </a:r>
            <a:r>
              <a:rPr sz="850" spc="10" dirty="0">
                <a:latin typeface="Tahoma"/>
                <a:cs typeface="Tahoma"/>
              </a:rPr>
              <a:t>с</a:t>
            </a:r>
            <a:r>
              <a:rPr sz="850" spc="25" dirty="0">
                <a:latin typeface="Tahoma"/>
                <a:cs typeface="Tahoma"/>
              </a:rPr>
              <a:t>е</a:t>
            </a:r>
            <a:r>
              <a:rPr sz="850" spc="20" dirty="0">
                <a:latin typeface="Tahoma"/>
                <a:cs typeface="Tahoma"/>
              </a:rPr>
              <a:t>р</a:t>
            </a:r>
            <a:r>
              <a:rPr sz="850" spc="15" dirty="0">
                <a:latin typeface="Tahoma"/>
                <a:cs typeface="Tahoma"/>
              </a:rPr>
              <a:t>т</a:t>
            </a:r>
            <a:r>
              <a:rPr sz="850" spc="20" dirty="0">
                <a:latin typeface="Tahoma"/>
                <a:cs typeface="Tahoma"/>
              </a:rPr>
              <a:t>и</a:t>
            </a:r>
            <a:r>
              <a:rPr sz="850" spc="30" dirty="0">
                <a:latin typeface="Tahoma"/>
                <a:cs typeface="Tahoma"/>
              </a:rPr>
              <a:t>ф</a:t>
            </a:r>
            <a:r>
              <a:rPr sz="850" spc="20" dirty="0">
                <a:latin typeface="Tahoma"/>
                <a:cs typeface="Tahoma"/>
              </a:rPr>
              <a:t>и</a:t>
            </a:r>
            <a:r>
              <a:rPr sz="850" spc="25" dirty="0">
                <a:latin typeface="Tahoma"/>
                <a:cs typeface="Tahoma"/>
              </a:rPr>
              <a:t>к</a:t>
            </a:r>
            <a:r>
              <a:rPr sz="850" spc="20" dirty="0">
                <a:latin typeface="Tahoma"/>
                <a:cs typeface="Tahoma"/>
              </a:rPr>
              <a:t>аци</a:t>
            </a:r>
            <a:r>
              <a:rPr sz="850" dirty="0">
                <a:latin typeface="Tahoma"/>
                <a:cs typeface="Tahoma"/>
              </a:rPr>
              <a:t>я</a:t>
            </a:r>
            <a:endParaRPr sz="85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45630" y="3127636"/>
            <a:ext cx="1036319" cy="507365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50"/>
              </a:spcBef>
            </a:pPr>
            <a:r>
              <a:rPr sz="1750" b="1" dirty="0">
                <a:latin typeface="Calibri"/>
                <a:cs typeface="Calibri"/>
              </a:rPr>
              <a:t>Меркурий</a:t>
            </a:r>
            <a:endParaRPr sz="17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sz="850" spc="15" dirty="0">
                <a:latin typeface="Tahoma"/>
                <a:cs typeface="Tahoma"/>
              </a:rPr>
              <a:t>2008</a:t>
            </a:r>
            <a:endParaRPr sz="85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29990" y="3975100"/>
            <a:ext cx="1892300" cy="39116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20"/>
              </a:spcBef>
            </a:pPr>
            <a:r>
              <a:rPr sz="950" spc="55" dirty="0">
                <a:latin typeface="Tahoma"/>
                <a:cs typeface="Tahoma"/>
              </a:rPr>
              <a:t>Сегодня </a:t>
            </a:r>
            <a:r>
              <a:rPr sz="1100" b="1" spc="30" dirty="0">
                <a:latin typeface="Calibri"/>
                <a:cs typeface="Calibri"/>
              </a:rPr>
              <a:t>ВЕТИС </a:t>
            </a:r>
            <a:r>
              <a:rPr sz="950" spc="-5" dirty="0">
                <a:latin typeface="Tahoma"/>
                <a:cs typeface="Tahoma"/>
              </a:rPr>
              <a:t>-</a:t>
            </a:r>
            <a:r>
              <a:rPr sz="950" spc="85" dirty="0">
                <a:latin typeface="Tahoma"/>
                <a:cs typeface="Tahoma"/>
              </a:rPr>
              <a:t> </a:t>
            </a:r>
            <a:r>
              <a:rPr sz="950" spc="15" dirty="0">
                <a:latin typeface="Tahoma"/>
                <a:cs typeface="Tahoma"/>
              </a:rPr>
              <a:t>это</a:t>
            </a:r>
            <a:endParaRPr sz="95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sz="1100" b="1" dirty="0">
                <a:latin typeface="Calibri"/>
                <a:cs typeface="Calibri"/>
              </a:rPr>
              <a:t>13 </a:t>
            </a:r>
            <a:r>
              <a:rPr sz="1100" b="1" spc="45" dirty="0">
                <a:latin typeface="Calibri"/>
                <a:cs typeface="Calibri"/>
              </a:rPr>
              <a:t>информационных</a:t>
            </a:r>
            <a:r>
              <a:rPr sz="1100" b="1" spc="-100" dirty="0">
                <a:latin typeface="Calibri"/>
                <a:cs typeface="Calibri"/>
              </a:rPr>
              <a:t> </a:t>
            </a:r>
            <a:r>
              <a:rPr sz="1100" b="1" spc="15" dirty="0">
                <a:latin typeface="Calibri"/>
                <a:cs typeface="Calibri"/>
              </a:rPr>
              <a:t>систем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98930" y="4550260"/>
            <a:ext cx="503555" cy="495934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90"/>
              </a:spcBef>
            </a:pPr>
            <a:r>
              <a:rPr sz="1750" b="1" spc="-15" dirty="0">
                <a:latin typeface="Calibri"/>
                <a:cs typeface="Calibri"/>
              </a:rPr>
              <a:t>Икар</a:t>
            </a:r>
            <a:endParaRPr sz="1750">
              <a:latin typeface="Calibri"/>
              <a:cs typeface="Calibri"/>
            </a:endParaRPr>
          </a:p>
          <a:p>
            <a:pPr marR="1270" algn="ctr">
              <a:lnSpc>
                <a:spcPct val="100000"/>
              </a:lnSpc>
              <a:spcBef>
                <a:spcPts val="190"/>
              </a:spcBef>
            </a:pPr>
            <a:r>
              <a:rPr sz="850" spc="10" dirty="0">
                <a:latin typeface="Tahoma"/>
                <a:cs typeface="Tahoma"/>
              </a:rPr>
              <a:t>2012</a:t>
            </a:r>
            <a:endParaRPr sz="85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22450" y="5184140"/>
            <a:ext cx="5626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9860" marR="5080" indent="-137160">
              <a:lnSpc>
                <a:spcPct val="117600"/>
              </a:lnSpc>
              <a:spcBef>
                <a:spcPts val="100"/>
              </a:spcBef>
            </a:pPr>
            <a:r>
              <a:rPr sz="850" spc="10" dirty="0">
                <a:latin typeface="Tahoma"/>
                <a:cs typeface="Tahoma"/>
              </a:rPr>
              <a:t>Г</a:t>
            </a:r>
            <a:r>
              <a:rPr sz="850" spc="15" dirty="0">
                <a:latin typeface="Tahoma"/>
                <a:cs typeface="Tahoma"/>
              </a:rPr>
              <a:t>е</a:t>
            </a:r>
            <a:r>
              <a:rPr sz="850" spc="20" dirty="0">
                <a:latin typeface="Tahoma"/>
                <a:cs typeface="Tahoma"/>
              </a:rPr>
              <a:t>н</a:t>
            </a:r>
            <a:r>
              <a:rPr sz="850" spc="15" dirty="0">
                <a:latin typeface="Tahoma"/>
                <a:cs typeface="Tahoma"/>
              </a:rPr>
              <a:t>е</a:t>
            </a:r>
            <a:r>
              <a:rPr sz="850" spc="20" dirty="0">
                <a:latin typeface="Tahoma"/>
                <a:cs typeface="Tahoma"/>
              </a:rPr>
              <a:t>р</a:t>
            </a:r>
            <a:r>
              <a:rPr sz="850" spc="15" dirty="0">
                <a:latin typeface="Tahoma"/>
                <a:cs typeface="Tahoma"/>
              </a:rPr>
              <a:t>ат</a:t>
            </a:r>
            <a:r>
              <a:rPr sz="850" spc="20" dirty="0">
                <a:latin typeface="Tahoma"/>
                <a:cs typeface="Tahoma"/>
              </a:rPr>
              <a:t>о</a:t>
            </a:r>
            <a:r>
              <a:rPr sz="850" dirty="0">
                <a:latin typeface="Tahoma"/>
                <a:cs typeface="Tahoma"/>
              </a:rPr>
              <a:t>р  </a:t>
            </a:r>
            <a:r>
              <a:rPr sz="850" spc="10" dirty="0">
                <a:latin typeface="Tahoma"/>
                <a:cs typeface="Tahoma"/>
              </a:rPr>
              <a:t>отч</a:t>
            </a:r>
            <a:r>
              <a:rPr sz="850" spc="5" dirty="0">
                <a:latin typeface="Tahoma"/>
                <a:cs typeface="Tahoma"/>
              </a:rPr>
              <a:t>е</a:t>
            </a:r>
            <a:r>
              <a:rPr sz="850" spc="10" dirty="0">
                <a:latin typeface="Tahoma"/>
                <a:cs typeface="Tahoma"/>
              </a:rPr>
              <a:t>то</a:t>
            </a:r>
            <a:r>
              <a:rPr sz="850" spc="-5" dirty="0">
                <a:latin typeface="Tahoma"/>
                <a:cs typeface="Tahoma"/>
              </a:rPr>
              <a:t>в</a:t>
            </a:r>
            <a:endParaRPr sz="85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34920" y="5678020"/>
            <a:ext cx="697865" cy="495934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1750" b="1" spc="-5" dirty="0">
                <a:latin typeface="Calibri"/>
                <a:cs typeface="Calibri"/>
              </a:rPr>
              <a:t>А</a:t>
            </a:r>
            <a:r>
              <a:rPr sz="1750" b="1" spc="15" dirty="0">
                <a:latin typeface="Calibri"/>
                <a:cs typeface="Calibri"/>
              </a:rPr>
              <a:t>с</a:t>
            </a:r>
            <a:r>
              <a:rPr sz="1750" b="1" spc="-5" dirty="0">
                <a:latin typeface="Calibri"/>
                <a:cs typeface="Calibri"/>
              </a:rPr>
              <a:t>с</a:t>
            </a:r>
            <a:r>
              <a:rPr sz="1750" b="1" spc="10" dirty="0">
                <a:latin typeface="Calibri"/>
                <a:cs typeface="Calibri"/>
              </a:rPr>
              <a:t>о</a:t>
            </a:r>
            <a:r>
              <a:rPr sz="1750" b="1" dirty="0">
                <a:latin typeface="Calibri"/>
                <a:cs typeface="Calibri"/>
              </a:rPr>
              <a:t>ль</a:t>
            </a:r>
            <a:endParaRPr sz="1750">
              <a:latin typeface="Calibri"/>
              <a:cs typeface="Calibri"/>
            </a:endParaRPr>
          </a:p>
          <a:p>
            <a:pPr marL="49530">
              <a:lnSpc>
                <a:spcPct val="100000"/>
              </a:lnSpc>
              <a:spcBef>
                <a:spcPts val="190"/>
              </a:spcBef>
            </a:pPr>
            <a:r>
              <a:rPr sz="850" spc="20" dirty="0">
                <a:latin typeface="Tahoma"/>
                <a:cs typeface="Tahoma"/>
              </a:rPr>
              <a:t>2011 </a:t>
            </a:r>
            <a:r>
              <a:rPr sz="850" spc="-5" dirty="0">
                <a:latin typeface="Tahoma"/>
                <a:cs typeface="Tahoma"/>
              </a:rPr>
              <a:t>-</a:t>
            </a:r>
            <a:r>
              <a:rPr sz="850" spc="-45" dirty="0">
                <a:latin typeface="Tahoma"/>
                <a:cs typeface="Tahoma"/>
              </a:rPr>
              <a:t> </a:t>
            </a:r>
            <a:r>
              <a:rPr sz="850" spc="10" dirty="0">
                <a:latin typeface="Tahoma"/>
                <a:cs typeface="Tahoma"/>
              </a:rPr>
              <a:t>2013</a:t>
            </a:r>
            <a:endParaRPr sz="85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01720" y="5190490"/>
            <a:ext cx="868044" cy="1229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900" b="1" i="1" spc="-580" dirty="0">
                <a:latin typeface="Arial Narrow"/>
                <a:cs typeface="Arial Narrow"/>
              </a:rPr>
              <a:t>4</a:t>
            </a:r>
            <a:r>
              <a:rPr sz="7900" b="1" i="1" spc="-5" dirty="0">
                <a:latin typeface="Arial Narrow"/>
                <a:cs typeface="Arial Narrow"/>
              </a:rPr>
              <a:t>0</a:t>
            </a:r>
            <a:endParaRPr sz="790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03600" y="6120129"/>
            <a:ext cx="1179830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1" spc="-5" dirty="0">
                <a:latin typeface="Calibri"/>
                <a:cs typeface="Calibri"/>
              </a:rPr>
              <a:t>С</a:t>
            </a:r>
            <a:r>
              <a:rPr sz="1750" b="1" spc="5" dirty="0">
                <a:latin typeface="Calibri"/>
                <a:cs typeface="Calibri"/>
              </a:rPr>
              <a:t>п</a:t>
            </a:r>
            <a:r>
              <a:rPr sz="1750" b="1" dirty="0">
                <a:latin typeface="Calibri"/>
                <a:cs typeface="Calibri"/>
              </a:rPr>
              <a:t>р</a:t>
            </a:r>
            <a:r>
              <a:rPr sz="1750" b="1" spc="10" dirty="0">
                <a:latin typeface="Calibri"/>
                <a:cs typeface="Calibri"/>
              </a:rPr>
              <a:t>а</a:t>
            </a:r>
            <a:r>
              <a:rPr sz="1750" b="1" dirty="0">
                <a:latin typeface="Calibri"/>
                <a:cs typeface="Calibri"/>
              </a:rPr>
              <a:t>в</a:t>
            </a:r>
            <a:r>
              <a:rPr sz="1750" b="1" spc="15" dirty="0">
                <a:latin typeface="Calibri"/>
                <a:cs typeface="Calibri"/>
              </a:rPr>
              <a:t>о</a:t>
            </a:r>
            <a:r>
              <a:rPr sz="1750" b="1" spc="5" dirty="0">
                <a:latin typeface="Calibri"/>
                <a:cs typeface="Calibri"/>
              </a:rPr>
              <a:t>чн</a:t>
            </a:r>
            <a:r>
              <a:rPr sz="1750" b="1" spc="10" dirty="0">
                <a:latin typeface="Calibri"/>
                <a:cs typeface="Calibri"/>
              </a:rPr>
              <a:t>а</a:t>
            </a:r>
            <a:r>
              <a:rPr sz="1750" b="1" dirty="0">
                <a:latin typeface="Calibri"/>
                <a:cs typeface="Calibri"/>
              </a:rPr>
              <a:t>я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51140" y="3929379"/>
            <a:ext cx="10318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10">
              <a:lnSpc>
                <a:spcPct val="117600"/>
              </a:lnSpc>
              <a:spcBef>
                <a:spcPts val="100"/>
              </a:spcBef>
            </a:pPr>
            <a:r>
              <a:rPr sz="850" spc="5" dirty="0">
                <a:latin typeface="Tahoma"/>
                <a:cs typeface="Tahoma"/>
              </a:rPr>
              <a:t>Реестр </a:t>
            </a:r>
            <a:r>
              <a:rPr sz="850" spc="35" dirty="0">
                <a:latin typeface="Tahoma"/>
                <a:cs typeface="Tahoma"/>
              </a:rPr>
              <a:t>кормов </a:t>
            </a:r>
            <a:r>
              <a:rPr sz="850" spc="-5" dirty="0">
                <a:latin typeface="Tahoma"/>
                <a:cs typeface="Tahoma"/>
              </a:rPr>
              <a:t>и  </a:t>
            </a:r>
            <a:r>
              <a:rPr sz="850" spc="40" dirty="0">
                <a:latin typeface="Tahoma"/>
                <a:cs typeface="Tahoma"/>
              </a:rPr>
              <a:t>кормовых</a:t>
            </a:r>
            <a:r>
              <a:rPr sz="850" spc="-65" dirty="0">
                <a:latin typeface="Tahoma"/>
                <a:cs typeface="Tahoma"/>
              </a:rPr>
              <a:t> </a:t>
            </a:r>
            <a:r>
              <a:rPr sz="850" spc="40" dirty="0">
                <a:latin typeface="Tahoma"/>
                <a:cs typeface="Tahoma"/>
              </a:rPr>
              <a:t>добавок</a:t>
            </a:r>
            <a:endParaRPr sz="85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480310" y="6352540"/>
            <a:ext cx="1927860" cy="292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11885" algn="l"/>
              </a:tabLst>
            </a:pPr>
            <a:r>
              <a:rPr sz="850" spc="30" dirty="0">
                <a:latin typeface="Tahoma"/>
                <a:cs typeface="Tahoma"/>
              </a:rPr>
              <a:t>П</a:t>
            </a:r>
            <a:r>
              <a:rPr sz="850" spc="25" dirty="0">
                <a:latin typeface="Tahoma"/>
                <a:cs typeface="Tahoma"/>
              </a:rPr>
              <a:t>о</a:t>
            </a:r>
            <a:r>
              <a:rPr sz="850" spc="20" dirty="0">
                <a:latin typeface="Tahoma"/>
                <a:cs typeface="Tahoma"/>
              </a:rPr>
              <a:t>л</a:t>
            </a:r>
            <a:r>
              <a:rPr sz="850" spc="25" dirty="0">
                <a:latin typeface="Tahoma"/>
                <a:cs typeface="Tahoma"/>
              </a:rPr>
              <a:t>ь</a:t>
            </a:r>
            <a:r>
              <a:rPr sz="850" spc="20" dirty="0">
                <a:latin typeface="Tahoma"/>
                <a:cs typeface="Tahoma"/>
              </a:rPr>
              <a:t>з</a:t>
            </a:r>
            <a:r>
              <a:rPr sz="850" spc="30" dirty="0">
                <a:latin typeface="Tahoma"/>
                <a:cs typeface="Tahoma"/>
              </a:rPr>
              <a:t>о</a:t>
            </a:r>
            <a:r>
              <a:rPr sz="850" spc="20" dirty="0">
                <a:latin typeface="Tahoma"/>
                <a:cs typeface="Tahoma"/>
              </a:rPr>
              <a:t>в</a:t>
            </a:r>
            <a:r>
              <a:rPr sz="850" spc="25" dirty="0">
                <a:latin typeface="Tahoma"/>
                <a:cs typeface="Tahoma"/>
              </a:rPr>
              <a:t>а</a:t>
            </a:r>
            <a:r>
              <a:rPr sz="850" spc="20" dirty="0">
                <a:latin typeface="Tahoma"/>
                <a:cs typeface="Tahoma"/>
              </a:rPr>
              <a:t>т</a:t>
            </a:r>
            <a:r>
              <a:rPr sz="850" spc="25" dirty="0">
                <a:latin typeface="Tahoma"/>
                <a:cs typeface="Tahoma"/>
              </a:rPr>
              <a:t>е</a:t>
            </a:r>
            <a:r>
              <a:rPr sz="850" spc="20" dirty="0">
                <a:latin typeface="Tahoma"/>
                <a:cs typeface="Tahoma"/>
              </a:rPr>
              <a:t>л</a:t>
            </a:r>
            <a:r>
              <a:rPr sz="850" spc="15" dirty="0">
                <a:latin typeface="Tahoma"/>
                <a:cs typeface="Tahoma"/>
              </a:rPr>
              <a:t>ь</a:t>
            </a:r>
            <a:r>
              <a:rPr sz="850" spc="20" dirty="0">
                <a:latin typeface="Tahoma"/>
                <a:cs typeface="Tahoma"/>
              </a:rPr>
              <a:t>ск</a:t>
            </a:r>
            <a:r>
              <a:rPr sz="850" spc="30" dirty="0">
                <a:latin typeface="Tahoma"/>
                <a:cs typeface="Tahoma"/>
              </a:rPr>
              <a:t>а</a:t>
            </a:r>
            <a:r>
              <a:rPr sz="850" spc="-5" dirty="0">
                <a:latin typeface="Tahoma"/>
                <a:cs typeface="Tahoma"/>
              </a:rPr>
              <a:t>я	</a:t>
            </a:r>
            <a:r>
              <a:rPr sz="1750" b="1" spc="-5" dirty="0">
                <a:latin typeface="Calibri"/>
                <a:cs typeface="Calibri"/>
              </a:rPr>
              <a:t>Си</a:t>
            </a:r>
            <a:r>
              <a:rPr sz="1750" b="1" spc="5" dirty="0">
                <a:latin typeface="Calibri"/>
                <a:cs typeface="Calibri"/>
              </a:rPr>
              <a:t>с</a:t>
            </a:r>
            <a:r>
              <a:rPr sz="1750" b="1" spc="-5" dirty="0">
                <a:latin typeface="Calibri"/>
                <a:cs typeface="Calibri"/>
              </a:rPr>
              <a:t>тема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334260" y="6600190"/>
            <a:ext cx="113982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35" dirty="0">
                <a:latin typeface="Tahoma"/>
                <a:cs typeface="Tahoma"/>
              </a:rPr>
              <a:t>документация </a:t>
            </a:r>
            <a:r>
              <a:rPr sz="850" dirty="0">
                <a:latin typeface="Tahoma"/>
                <a:cs typeface="Tahoma"/>
              </a:rPr>
              <a:t>по</a:t>
            </a:r>
            <a:r>
              <a:rPr sz="850" spc="150" dirty="0">
                <a:latin typeface="Tahoma"/>
                <a:cs typeface="Tahoma"/>
              </a:rPr>
              <a:t> </a:t>
            </a:r>
            <a:r>
              <a:rPr sz="850" spc="-10" dirty="0">
                <a:latin typeface="Tahoma"/>
                <a:cs typeface="Tahoma"/>
              </a:rPr>
              <a:t>ИС</a:t>
            </a:r>
            <a:endParaRPr sz="85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60800" y="6689090"/>
            <a:ext cx="26987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25" dirty="0">
                <a:latin typeface="Tahoma"/>
                <a:cs typeface="Tahoma"/>
              </a:rPr>
              <a:t>20</a:t>
            </a:r>
            <a:r>
              <a:rPr sz="850" spc="15" dirty="0">
                <a:latin typeface="Tahoma"/>
                <a:cs typeface="Tahoma"/>
              </a:rPr>
              <a:t>1</a:t>
            </a:r>
            <a:r>
              <a:rPr sz="850" dirty="0">
                <a:latin typeface="Tahoma"/>
                <a:cs typeface="Tahoma"/>
              </a:rPr>
              <a:t>2</a:t>
            </a:r>
            <a:endParaRPr sz="85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918709" y="4372609"/>
            <a:ext cx="763270" cy="2242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750" spc="-5" dirty="0">
                <a:latin typeface="Courier New"/>
                <a:cs typeface="Courier New"/>
              </a:rPr>
              <a:t>\</a:t>
            </a:r>
            <a:endParaRPr sz="6750">
              <a:latin typeface="Courier New"/>
              <a:cs typeface="Courier New"/>
            </a:endParaRPr>
          </a:p>
          <a:p>
            <a:pPr marL="25400">
              <a:lnSpc>
                <a:spcPct val="100000"/>
              </a:lnSpc>
              <a:spcBef>
                <a:spcPts val="6050"/>
              </a:spcBef>
            </a:pPr>
            <a:r>
              <a:rPr sz="1750" b="1" spc="-15" dirty="0">
                <a:latin typeface="Calibri"/>
                <a:cs typeface="Calibri"/>
              </a:rPr>
              <a:t>Ц</a:t>
            </a:r>
            <a:r>
              <a:rPr sz="1750" b="1" spc="-5" dirty="0">
                <a:latin typeface="Calibri"/>
                <a:cs typeface="Calibri"/>
              </a:rPr>
              <a:t>ербер</a:t>
            </a:r>
            <a:endParaRPr sz="1750">
              <a:latin typeface="Calibri"/>
              <a:cs typeface="Calibri"/>
            </a:endParaRPr>
          </a:p>
          <a:p>
            <a:pPr marL="6350" algn="ctr">
              <a:lnSpc>
                <a:spcPct val="100000"/>
              </a:lnSpc>
              <a:spcBef>
                <a:spcPts val="190"/>
              </a:spcBef>
            </a:pPr>
            <a:r>
              <a:rPr sz="850" spc="15" dirty="0">
                <a:latin typeface="Tahoma"/>
                <a:cs typeface="Tahoma"/>
              </a:rPr>
              <a:t>2010</a:t>
            </a:r>
            <a:endParaRPr sz="85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108190" y="4439770"/>
            <a:ext cx="627380" cy="495934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90"/>
              </a:spcBef>
            </a:pPr>
            <a:r>
              <a:rPr sz="1750" b="1" spc="-10" dirty="0">
                <a:latin typeface="Calibri"/>
                <a:cs typeface="Calibri"/>
              </a:rPr>
              <a:t>Ирена</a:t>
            </a:r>
            <a:endParaRPr sz="1750">
              <a:latin typeface="Calibri"/>
              <a:cs typeface="Calibri"/>
            </a:endParaRPr>
          </a:p>
          <a:p>
            <a:pPr marR="635" algn="ctr">
              <a:lnSpc>
                <a:spcPct val="100000"/>
              </a:lnSpc>
              <a:spcBef>
                <a:spcPts val="190"/>
              </a:spcBef>
            </a:pPr>
            <a:r>
              <a:rPr sz="850" spc="10" dirty="0">
                <a:latin typeface="Tahoma"/>
                <a:cs typeface="Tahoma"/>
              </a:rPr>
              <a:t>2008</a:t>
            </a:r>
            <a:endParaRPr sz="85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113269" y="5311140"/>
            <a:ext cx="90741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0" dirty="0">
                <a:latin typeface="Tahoma"/>
                <a:cs typeface="Tahoma"/>
              </a:rPr>
              <a:t>Реестр</a:t>
            </a:r>
            <a:r>
              <a:rPr sz="850" spc="-25" dirty="0">
                <a:latin typeface="Tahoma"/>
                <a:cs typeface="Tahoma"/>
              </a:rPr>
              <a:t> </a:t>
            </a:r>
            <a:r>
              <a:rPr sz="850" spc="25" dirty="0">
                <a:latin typeface="Tahoma"/>
                <a:cs typeface="Tahoma"/>
              </a:rPr>
              <a:t>лицензий</a:t>
            </a:r>
            <a:endParaRPr sz="85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861050" y="5686910"/>
            <a:ext cx="1128395" cy="97091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439420">
              <a:lnSpc>
                <a:spcPct val="100000"/>
              </a:lnSpc>
              <a:spcBef>
                <a:spcPts val="490"/>
              </a:spcBef>
            </a:pPr>
            <a:r>
              <a:rPr sz="1750" b="1" spc="-30" dirty="0">
                <a:latin typeface="Calibri"/>
                <a:cs typeface="Calibri"/>
              </a:rPr>
              <a:t>Ге</a:t>
            </a:r>
            <a:r>
              <a:rPr sz="1750" b="1" spc="-25" dirty="0">
                <a:latin typeface="Calibri"/>
                <a:cs typeface="Calibri"/>
              </a:rPr>
              <a:t>р</a:t>
            </a:r>
            <a:r>
              <a:rPr sz="1750" b="1" spc="-35" dirty="0">
                <a:latin typeface="Calibri"/>
                <a:cs typeface="Calibri"/>
              </a:rPr>
              <a:t>м</a:t>
            </a:r>
            <a:r>
              <a:rPr sz="1750" b="1" spc="-25" dirty="0">
                <a:latin typeface="Calibri"/>
                <a:cs typeface="Calibri"/>
              </a:rPr>
              <a:t>е</a:t>
            </a:r>
            <a:r>
              <a:rPr sz="1750" b="1" spc="-5" dirty="0">
                <a:latin typeface="Calibri"/>
                <a:cs typeface="Calibri"/>
              </a:rPr>
              <a:t>с</a:t>
            </a:r>
            <a:endParaRPr sz="1750">
              <a:latin typeface="Calibri"/>
              <a:cs typeface="Calibri"/>
            </a:endParaRPr>
          </a:p>
          <a:p>
            <a:pPr marL="615950">
              <a:lnSpc>
                <a:spcPct val="100000"/>
              </a:lnSpc>
              <a:spcBef>
                <a:spcPts val="190"/>
              </a:spcBef>
            </a:pPr>
            <a:r>
              <a:rPr sz="850" spc="15" dirty="0">
                <a:latin typeface="Tahoma"/>
                <a:cs typeface="Tahoma"/>
              </a:rPr>
              <a:t>2010</a:t>
            </a:r>
            <a:endParaRPr sz="850">
              <a:latin typeface="Tahoma"/>
              <a:cs typeface="Tahoma"/>
            </a:endParaRPr>
          </a:p>
          <a:p>
            <a:pPr marL="12700" marR="163195">
              <a:lnSpc>
                <a:spcPct val="117600"/>
              </a:lnSpc>
              <a:spcBef>
                <a:spcPts val="140"/>
              </a:spcBef>
            </a:pPr>
            <a:r>
              <a:rPr sz="850" spc="15" dirty="0">
                <a:latin typeface="Tahoma"/>
                <a:cs typeface="Tahoma"/>
              </a:rPr>
              <a:t>Учет</a:t>
            </a:r>
            <a:r>
              <a:rPr sz="850" spc="-35" dirty="0">
                <a:latin typeface="Tahoma"/>
                <a:cs typeface="Tahoma"/>
              </a:rPr>
              <a:t> </a:t>
            </a:r>
            <a:r>
              <a:rPr sz="850" spc="35" dirty="0">
                <a:latin typeface="Tahoma"/>
                <a:cs typeface="Tahoma"/>
              </a:rPr>
              <a:t>контрольно­  </a:t>
            </a:r>
            <a:r>
              <a:rPr sz="850" spc="25" dirty="0">
                <a:latin typeface="Tahoma"/>
                <a:cs typeface="Tahoma"/>
              </a:rPr>
              <a:t>надзорной  деятельности</a:t>
            </a:r>
            <a:endParaRPr sz="85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129780" y="6470650"/>
            <a:ext cx="11188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i="1" spc="65" dirty="0">
                <a:latin typeface="Calibri"/>
                <a:cs typeface="Calibri"/>
              </a:rPr>
              <a:t>ФГБУ</a:t>
            </a:r>
            <a:r>
              <a:rPr sz="1100" b="1" i="1" spc="-60" dirty="0">
                <a:latin typeface="Calibri"/>
                <a:cs typeface="Calibri"/>
              </a:rPr>
              <a:t> </a:t>
            </a:r>
            <a:r>
              <a:rPr sz="1100" b="1" i="1" spc="-10" dirty="0">
                <a:latin typeface="Calibri"/>
                <a:cs typeface="Calibri"/>
              </a:rPr>
              <a:t>«ВНИИЗЖ.»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29" name="object 2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889" y="275590"/>
            <a:ext cx="400304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5" dirty="0"/>
              <a:t>jj </a:t>
            </a:r>
            <a:r>
              <a:rPr spc="-70" dirty="0"/>
              <a:t>Правовой</a:t>
            </a:r>
            <a:r>
              <a:rPr spc="360" dirty="0"/>
              <a:t> </a:t>
            </a:r>
            <a:r>
              <a:rPr spc="-35" dirty="0"/>
              <a:t>статус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0359" y="1308100"/>
            <a:ext cx="8580120" cy="465074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29565" marR="417195" indent="-316230" algn="just">
              <a:lnSpc>
                <a:spcPct val="104299"/>
              </a:lnSpc>
              <a:spcBef>
                <a:spcPts val="40"/>
              </a:spcBef>
            </a:pPr>
            <a:r>
              <a:rPr sz="1150" b="1" dirty="0">
                <a:latin typeface="Tahoma"/>
                <a:cs typeface="Tahoma"/>
              </a:rPr>
              <a:t>s </a:t>
            </a:r>
            <a:r>
              <a:rPr sz="1150" b="1" spc="20" dirty="0">
                <a:latin typeface="Tahoma"/>
                <a:cs typeface="Tahoma"/>
              </a:rPr>
              <a:t>Постановление </a:t>
            </a:r>
            <a:r>
              <a:rPr sz="1150" b="1" spc="10" dirty="0">
                <a:latin typeface="Tahoma"/>
                <a:cs typeface="Tahoma"/>
              </a:rPr>
              <a:t>Правительства </a:t>
            </a:r>
            <a:r>
              <a:rPr sz="1150" b="1" spc="15" dirty="0">
                <a:latin typeface="Tahoma"/>
                <a:cs typeface="Tahoma"/>
              </a:rPr>
              <a:t>от 07.11.2016 </a:t>
            </a:r>
            <a:r>
              <a:rPr sz="1150" b="1" spc="-30" dirty="0">
                <a:latin typeface="Tahoma"/>
                <a:cs typeface="Tahoma"/>
              </a:rPr>
              <a:t>г. </a:t>
            </a:r>
            <a:r>
              <a:rPr sz="1150" b="1" dirty="0">
                <a:latin typeface="Tahoma"/>
                <a:cs typeface="Tahoma"/>
              </a:rPr>
              <a:t>№ </a:t>
            </a:r>
            <a:r>
              <a:rPr sz="1150" b="1" spc="5" dirty="0">
                <a:latin typeface="Tahoma"/>
                <a:cs typeface="Tahoma"/>
              </a:rPr>
              <a:t>1140 </a:t>
            </a:r>
            <a:r>
              <a:rPr sz="1150" spc="-20" dirty="0">
                <a:latin typeface="Tahoma"/>
                <a:cs typeface="Tahoma"/>
              </a:rPr>
              <a:t>«О </a:t>
            </a:r>
            <a:r>
              <a:rPr sz="1150" spc="10" dirty="0">
                <a:latin typeface="Tahoma"/>
                <a:cs typeface="Tahoma"/>
              </a:rPr>
              <a:t>порядке создания, </a:t>
            </a:r>
            <a:r>
              <a:rPr sz="1150" dirty="0">
                <a:latin typeface="Tahoma"/>
                <a:cs typeface="Tahoma"/>
              </a:rPr>
              <a:t>развития </a:t>
            </a:r>
            <a:r>
              <a:rPr sz="1150" spc="-5" dirty="0">
                <a:latin typeface="Tahoma"/>
                <a:cs typeface="Tahoma"/>
              </a:rPr>
              <a:t>и </a:t>
            </a:r>
            <a:r>
              <a:rPr sz="1150" spc="10" dirty="0">
                <a:latin typeface="Tahoma"/>
                <a:cs typeface="Tahoma"/>
              </a:rPr>
              <a:t>эксплуатации  </a:t>
            </a:r>
            <a:r>
              <a:rPr sz="1150" spc="15" dirty="0">
                <a:latin typeface="Tahoma"/>
                <a:cs typeface="Tahoma"/>
              </a:rPr>
              <a:t>Федеральной </a:t>
            </a:r>
            <a:r>
              <a:rPr sz="1150" spc="10" dirty="0">
                <a:latin typeface="Tahoma"/>
                <a:cs typeface="Tahoma"/>
              </a:rPr>
              <a:t>государственной информационной системы </a:t>
            </a:r>
            <a:r>
              <a:rPr sz="1150" spc="-5" dirty="0">
                <a:latin typeface="Tahoma"/>
                <a:cs typeface="Tahoma"/>
              </a:rPr>
              <a:t>в </a:t>
            </a:r>
            <a:r>
              <a:rPr sz="1150" spc="5" dirty="0">
                <a:latin typeface="Tahoma"/>
                <a:cs typeface="Tahoma"/>
              </a:rPr>
              <a:t>области ветеринарии»</a:t>
            </a:r>
            <a:endParaRPr sz="1150">
              <a:latin typeface="Tahoma"/>
              <a:cs typeface="Tahoma"/>
            </a:endParaRPr>
          </a:p>
          <a:p>
            <a:pPr marL="13335" algn="just">
              <a:lnSpc>
                <a:spcPct val="100000"/>
              </a:lnSpc>
              <a:spcBef>
                <a:spcPts val="660"/>
              </a:spcBef>
            </a:pPr>
            <a:r>
              <a:rPr sz="1150" b="1" dirty="0">
                <a:latin typeface="Tahoma"/>
                <a:cs typeface="Tahoma"/>
              </a:rPr>
              <a:t>s </a:t>
            </a:r>
            <a:r>
              <a:rPr sz="1150" b="1" spc="20" dirty="0">
                <a:latin typeface="Tahoma"/>
                <a:cs typeface="Tahoma"/>
              </a:rPr>
              <a:t>Федеральный </a:t>
            </a:r>
            <a:r>
              <a:rPr sz="1150" b="1" spc="5" dirty="0">
                <a:latin typeface="Tahoma"/>
                <a:cs typeface="Tahoma"/>
              </a:rPr>
              <a:t>закон </a:t>
            </a:r>
            <a:r>
              <a:rPr sz="1150" b="1" dirty="0">
                <a:latin typeface="Tahoma"/>
                <a:cs typeface="Tahoma"/>
              </a:rPr>
              <a:t>«О </a:t>
            </a:r>
            <a:r>
              <a:rPr sz="1150" b="1" spc="15" dirty="0">
                <a:latin typeface="Tahoma"/>
                <a:cs typeface="Tahoma"/>
              </a:rPr>
              <a:t>ветеринарии» </a:t>
            </a:r>
            <a:r>
              <a:rPr sz="1150" b="1" spc="20" dirty="0">
                <a:latin typeface="Tahoma"/>
                <a:cs typeface="Tahoma"/>
              </a:rPr>
              <a:t>от </a:t>
            </a:r>
            <a:r>
              <a:rPr sz="1150" b="1" spc="15" dirty="0">
                <a:latin typeface="Tahoma"/>
                <a:cs typeface="Tahoma"/>
              </a:rPr>
              <a:t>14.05.1993</a:t>
            </a:r>
            <a:r>
              <a:rPr sz="1150" b="1" spc="175" dirty="0">
                <a:latin typeface="Tahoma"/>
                <a:cs typeface="Tahoma"/>
              </a:rPr>
              <a:t> </a:t>
            </a:r>
            <a:r>
              <a:rPr sz="1150" b="1" spc="10" dirty="0">
                <a:latin typeface="Tahoma"/>
                <a:cs typeface="Tahoma"/>
              </a:rPr>
              <a:t>№4979-1</a:t>
            </a:r>
            <a:endParaRPr sz="1150">
              <a:latin typeface="Tahoma"/>
              <a:cs typeface="Tahoma"/>
            </a:endParaRPr>
          </a:p>
          <a:p>
            <a:pPr marL="329565" marR="219710" indent="-316230" algn="just">
              <a:lnSpc>
                <a:spcPct val="104299"/>
              </a:lnSpc>
              <a:spcBef>
                <a:spcPts val="600"/>
              </a:spcBef>
            </a:pPr>
            <a:r>
              <a:rPr sz="1150" b="1" dirty="0">
                <a:latin typeface="Tahoma"/>
                <a:cs typeface="Tahoma"/>
              </a:rPr>
              <a:t>s </a:t>
            </a:r>
            <a:r>
              <a:rPr sz="1150" b="1" spc="20" dirty="0">
                <a:latin typeface="Tahoma"/>
                <a:cs typeface="Tahoma"/>
              </a:rPr>
              <a:t>Федеральный </a:t>
            </a:r>
            <a:r>
              <a:rPr sz="1150" b="1" dirty="0">
                <a:latin typeface="Tahoma"/>
                <a:cs typeface="Tahoma"/>
              </a:rPr>
              <a:t>закон </a:t>
            </a:r>
            <a:r>
              <a:rPr sz="1150" b="1" spc="15" dirty="0">
                <a:latin typeface="Tahoma"/>
                <a:cs typeface="Tahoma"/>
              </a:rPr>
              <a:t>от 13.07.2015 </a:t>
            </a:r>
            <a:r>
              <a:rPr sz="1150" b="1" dirty="0">
                <a:latin typeface="Tahoma"/>
                <a:cs typeface="Tahoma"/>
              </a:rPr>
              <a:t>N </a:t>
            </a:r>
            <a:r>
              <a:rPr sz="1150" b="1" spc="10" dirty="0">
                <a:latin typeface="Tahoma"/>
                <a:cs typeface="Tahoma"/>
              </a:rPr>
              <a:t>243-ФЗ </a:t>
            </a:r>
            <a:r>
              <a:rPr sz="1150" spc="-15" dirty="0">
                <a:latin typeface="Tahoma"/>
                <a:cs typeface="Tahoma"/>
              </a:rPr>
              <a:t>«О </a:t>
            </a:r>
            <a:r>
              <a:rPr sz="1150" spc="5" dirty="0">
                <a:latin typeface="Tahoma"/>
                <a:cs typeface="Tahoma"/>
              </a:rPr>
              <a:t>внесении изменений </a:t>
            </a:r>
            <a:r>
              <a:rPr sz="1150" spc="-5" dirty="0">
                <a:latin typeface="Tahoma"/>
                <a:cs typeface="Tahoma"/>
              </a:rPr>
              <a:t>в </a:t>
            </a:r>
            <a:r>
              <a:rPr sz="1150" spc="15" dirty="0">
                <a:latin typeface="Tahoma"/>
                <a:cs typeface="Tahoma"/>
              </a:rPr>
              <a:t>ФЗ </a:t>
            </a:r>
            <a:r>
              <a:rPr sz="1150" spc="-10" dirty="0">
                <a:latin typeface="Tahoma"/>
                <a:cs typeface="Tahoma"/>
              </a:rPr>
              <a:t>РФ </a:t>
            </a:r>
            <a:r>
              <a:rPr sz="1150" spc="-15" dirty="0">
                <a:latin typeface="Tahoma"/>
                <a:cs typeface="Tahoma"/>
              </a:rPr>
              <a:t>"О </a:t>
            </a:r>
            <a:r>
              <a:rPr sz="1150" spc="10" dirty="0">
                <a:latin typeface="Tahoma"/>
                <a:cs typeface="Tahoma"/>
              </a:rPr>
              <a:t>ветеринарии" </a:t>
            </a:r>
            <a:r>
              <a:rPr sz="1150" spc="-5" dirty="0">
                <a:latin typeface="Tahoma"/>
                <a:cs typeface="Tahoma"/>
              </a:rPr>
              <a:t>и </a:t>
            </a:r>
            <a:r>
              <a:rPr sz="1150" spc="15" dirty="0">
                <a:latin typeface="Tahoma"/>
                <a:cs typeface="Tahoma"/>
              </a:rPr>
              <a:t>отдельные  </a:t>
            </a:r>
            <a:r>
              <a:rPr sz="1150" spc="20" dirty="0">
                <a:latin typeface="Tahoma"/>
                <a:cs typeface="Tahoma"/>
              </a:rPr>
              <a:t>законодательные </a:t>
            </a:r>
            <a:r>
              <a:rPr sz="1150" spc="5" dirty="0">
                <a:latin typeface="Tahoma"/>
                <a:cs typeface="Tahoma"/>
              </a:rPr>
              <a:t>акты Российской</a:t>
            </a:r>
            <a:r>
              <a:rPr sz="1150" spc="-35" dirty="0">
                <a:latin typeface="Tahoma"/>
                <a:cs typeface="Tahoma"/>
              </a:rPr>
              <a:t> </a:t>
            </a:r>
            <a:r>
              <a:rPr sz="1150" spc="15" dirty="0">
                <a:latin typeface="Tahoma"/>
                <a:cs typeface="Tahoma"/>
              </a:rPr>
              <a:t>Федерации»</a:t>
            </a:r>
            <a:endParaRPr sz="1150">
              <a:latin typeface="Tahoma"/>
              <a:cs typeface="Tahoma"/>
            </a:endParaRPr>
          </a:p>
          <a:p>
            <a:pPr marL="329565" marR="497840" indent="-316230" algn="just">
              <a:lnSpc>
                <a:spcPct val="104299"/>
              </a:lnSpc>
              <a:spcBef>
                <a:spcPts val="600"/>
              </a:spcBef>
            </a:pPr>
            <a:r>
              <a:rPr sz="1150" b="1" dirty="0">
                <a:latin typeface="Tahoma"/>
                <a:cs typeface="Tahoma"/>
              </a:rPr>
              <a:t>s </a:t>
            </a:r>
            <a:r>
              <a:rPr sz="1150" b="1" spc="10" dirty="0">
                <a:latin typeface="Tahoma"/>
                <a:cs typeface="Tahoma"/>
              </a:rPr>
              <a:t>Приказ Минсельхоза </a:t>
            </a:r>
            <a:r>
              <a:rPr sz="1150" b="1" spc="5" dirty="0">
                <a:latin typeface="Tahoma"/>
                <a:cs typeface="Tahoma"/>
              </a:rPr>
              <a:t>России </a:t>
            </a:r>
            <a:r>
              <a:rPr sz="1150" b="1" spc="20" dirty="0">
                <a:latin typeface="Tahoma"/>
                <a:cs typeface="Tahoma"/>
              </a:rPr>
              <a:t>от </a:t>
            </a:r>
            <a:r>
              <a:rPr sz="1150" b="1" spc="15" dirty="0">
                <a:latin typeface="Tahoma"/>
                <a:cs typeface="Tahoma"/>
              </a:rPr>
              <a:t>27.12.2016 </a:t>
            </a:r>
            <a:r>
              <a:rPr sz="1150" b="1" dirty="0">
                <a:latin typeface="Tahoma"/>
                <a:cs typeface="Tahoma"/>
              </a:rPr>
              <a:t>№ 589 </a:t>
            </a:r>
            <a:r>
              <a:rPr sz="1150" spc="-5" dirty="0">
                <a:latin typeface="Tahoma"/>
                <a:cs typeface="Tahoma"/>
              </a:rPr>
              <a:t>«Об </a:t>
            </a:r>
            <a:r>
              <a:rPr sz="1150" spc="15" dirty="0">
                <a:latin typeface="Tahoma"/>
                <a:cs typeface="Tahoma"/>
              </a:rPr>
              <a:t>утверждении ветеринарных </a:t>
            </a:r>
            <a:r>
              <a:rPr sz="1150" dirty="0">
                <a:latin typeface="Tahoma"/>
                <a:cs typeface="Tahoma"/>
              </a:rPr>
              <a:t>правил </a:t>
            </a:r>
            <a:r>
              <a:rPr sz="1150" spc="10" dirty="0">
                <a:latin typeface="Tahoma"/>
                <a:cs typeface="Tahoma"/>
              </a:rPr>
              <a:t>организации  </a:t>
            </a:r>
            <a:r>
              <a:rPr sz="1150" spc="5" dirty="0">
                <a:latin typeface="Tahoma"/>
                <a:cs typeface="Tahoma"/>
              </a:rPr>
              <a:t>работы </a:t>
            </a:r>
            <a:r>
              <a:rPr sz="1150" spc="-10" dirty="0">
                <a:latin typeface="Tahoma"/>
                <a:cs typeface="Tahoma"/>
              </a:rPr>
              <a:t>по </a:t>
            </a:r>
            <a:r>
              <a:rPr sz="1150" spc="20" dirty="0">
                <a:latin typeface="Tahoma"/>
                <a:cs typeface="Tahoma"/>
              </a:rPr>
              <a:t>оформлению </a:t>
            </a:r>
            <a:r>
              <a:rPr sz="1150" spc="-20" dirty="0">
                <a:latin typeface="Tahoma"/>
                <a:cs typeface="Tahoma"/>
              </a:rPr>
              <a:t>ВСД, </a:t>
            </a:r>
            <a:r>
              <a:rPr sz="1150" dirty="0">
                <a:latin typeface="Tahoma"/>
                <a:cs typeface="Tahoma"/>
              </a:rPr>
              <a:t>порядка </a:t>
            </a:r>
            <a:r>
              <a:rPr sz="1150" spc="10" dirty="0">
                <a:latin typeface="Tahoma"/>
                <a:cs typeface="Tahoma"/>
              </a:rPr>
              <a:t>оформления </a:t>
            </a:r>
            <a:r>
              <a:rPr sz="1150" spc="-10" dirty="0">
                <a:latin typeface="Tahoma"/>
                <a:cs typeface="Tahoma"/>
              </a:rPr>
              <a:t>ВСД </a:t>
            </a:r>
            <a:r>
              <a:rPr sz="1150" spc="-5" dirty="0">
                <a:latin typeface="Tahoma"/>
                <a:cs typeface="Tahoma"/>
              </a:rPr>
              <a:t>в </a:t>
            </a:r>
            <a:r>
              <a:rPr sz="1150" spc="15" dirty="0">
                <a:latin typeface="Tahoma"/>
                <a:cs typeface="Tahoma"/>
              </a:rPr>
              <a:t>электронной </a:t>
            </a:r>
            <a:r>
              <a:rPr sz="1150" spc="10" dirty="0">
                <a:latin typeface="Tahoma"/>
                <a:cs typeface="Tahoma"/>
              </a:rPr>
              <a:t>форме </a:t>
            </a:r>
            <a:r>
              <a:rPr sz="1150" spc="-5" dirty="0">
                <a:latin typeface="Tahoma"/>
                <a:cs typeface="Tahoma"/>
              </a:rPr>
              <a:t>и </a:t>
            </a:r>
            <a:r>
              <a:rPr sz="1150" spc="5" dirty="0">
                <a:latin typeface="Tahoma"/>
                <a:cs typeface="Tahoma"/>
              </a:rPr>
              <a:t>порядка </a:t>
            </a:r>
            <a:r>
              <a:rPr sz="1150" spc="10" dirty="0">
                <a:latin typeface="Tahoma"/>
                <a:cs typeface="Tahoma"/>
              </a:rPr>
              <a:t>оформления </a:t>
            </a:r>
            <a:r>
              <a:rPr sz="1150" spc="-5" dirty="0">
                <a:latin typeface="Tahoma"/>
                <a:cs typeface="Tahoma"/>
              </a:rPr>
              <a:t>ВСД </a:t>
            </a:r>
            <a:r>
              <a:rPr sz="1150" spc="-30" dirty="0">
                <a:latin typeface="Tahoma"/>
                <a:cs typeface="Tahoma"/>
              </a:rPr>
              <a:t>на  </a:t>
            </a:r>
            <a:r>
              <a:rPr sz="1150" spc="20" dirty="0">
                <a:latin typeface="Tahoma"/>
                <a:cs typeface="Tahoma"/>
              </a:rPr>
              <a:t>бумажных</a:t>
            </a:r>
            <a:r>
              <a:rPr sz="1150" spc="70" dirty="0">
                <a:latin typeface="Tahoma"/>
                <a:cs typeface="Tahoma"/>
              </a:rPr>
              <a:t> </a:t>
            </a:r>
            <a:r>
              <a:rPr sz="1150" spc="10" dirty="0">
                <a:latin typeface="Tahoma"/>
                <a:cs typeface="Tahoma"/>
              </a:rPr>
              <a:t>носителях»</a:t>
            </a:r>
            <a:endParaRPr sz="1150">
              <a:latin typeface="Tahoma"/>
              <a:cs typeface="Tahoma"/>
            </a:endParaRPr>
          </a:p>
          <a:p>
            <a:pPr marL="335915" marR="522605" indent="-322580" algn="just">
              <a:lnSpc>
                <a:spcPct val="105800"/>
              </a:lnSpc>
              <a:spcBef>
                <a:spcPts val="580"/>
              </a:spcBef>
            </a:pPr>
            <a:r>
              <a:rPr sz="1150" b="1" dirty="0">
                <a:latin typeface="Tahoma"/>
                <a:cs typeface="Tahoma"/>
              </a:rPr>
              <a:t>s </a:t>
            </a:r>
            <a:r>
              <a:rPr sz="1150" b="1" spc="10" dirty="0">
                <a:latin typeface="Tahoma"/>
                <a:cs typeface="Tahoma"/>
              </a:rPr>
              <a:t>Приказ Минсельхоза </a:t>
            </a:r>
            <a:r>
              <a:rPr sz="1150" b="1" spc="5" dirty="0">
                <a:latin typeface="Tahoma"/>
                <a:cs typeface="Tahoma"/>
              </a:rPr>
              <a:t>России </a:t>
            </a:r>
            <a:r>
              <a:rPr sz="1150" b="1" spc="20" dirty="0">
                <a:latin typeface="Tahoma"/>
                <a:cs typeface="Tahoma"/>
              </a:rPr>
              <a:t>от </a:t>
            </a:r>
            <a:r>
              <a:rPr sz="1150" b="1" spc="15" dirty="0">
                <a:latin typeface="Tahoma"/>
                <a:cs typeface="Tahoma"/>
              </a:rPr>
              <a:t>18.12.2015 </a:t>
            </a:r>
            <a:r>
              <a:rPr sz="1150" b="1" dirty="0">
                <a:latin typeface="Tahoma"/>
                <a:cs typeface="Tahoma"/>
              </a:rPr>
              <a:t>№ </a:t>
            </a:r>
            <a:r>
              <a:rPr sz="1150" b="1" spc="5" dirty="0">
                <a:latin typeface="Tahoma"/>
                <a:cs typeface="Tahoma"/>
              </a:rPr>
              <a:t>648 </a:t>
            </a:r>
            <a:r>
              <a:rPr sz="1150" spc="-5" dirty="0">
                <a:latin typeface="Tahoma"/>
                <a:cs typeface="Tahoma"/>
              </a:rPr>
              <a:t>«Об </a:t>
            </a:r>
            <a:r>
              <a:rPr sz="1150" spc="15" dirty="0">
                <a:latin typeface="Tahoma"/>
                <a:cs typeface="Tahoma"/>
              </a:rPr>
              <a:t>утверждении </a:t>
            </a:r>
            <a:r>
              <a:rPr sz="1150" dirty="0">
                <a:latin typeface="Tahoma"/>
                <a:cs typeface="Tahoma"/>
              </a:rPr>
              <a:t>Перечня </a:t>
            </a:r>
            <a:r>
              <a:rPr sz="1150" spc="20" dirty="0">
                <a:latin typeface="Tahoma"/>
                <a:cs typeface="Tahoma"/>
              </a:rPr>
              <a:t>подконтрольных </a:t>
            </a:r>
            <a:r>
              <a:rPr sz="1150" spc="5" dirty="0">
                <a:latin typeface="Tahoma"/>
                <a:cs typeface="Tahoma"/>
              </a:rPr>
              <a:t>товаров,  </a:t>
            </a:r>
            <a:r>
              <a:rPr sz="1150" spc="15" dirty="0">
                <a:latin typeface="Tahoma"/>
                <a:cs typeface="Tahoma"/>
              </a:rPr>
              <a:t>подлежащих </a:t>
            </a:r>
            <a:r>
              <a:rPr sz="1150" spc="20" dirty="0">
                <a:latin typeface="Tahoma"/>
                <a:cs typeface="Tahoma"/>
              </a:rPr>
              <a:t>сопровождению</a:t>
            </a:r>
            <a:r>
              <a:rPr sz="1150" spc="170" dirty="0">
                <a:latin typeface="Tahoma"/>
                <a:cs typeface="Tahoma"/>
              </a:rPr>
              <a:t> </a:t>
            </a:r>
            <a:r>
              <a:rPr sz="1150" spc="-10" dirty="0">
                <a:latin typeface="Tahoma"/>
                <a:cs typeface="Tahoma"/>
              </a:rPr>
              <a:t>ВСД»</a:t>
            </a:r>
            <a:endParaRPr sz="1150">
              <a:latin typeface="Tahoma"/>
              <a:cs typeface="Tahoma"/>
            </a:endParaRPr>
          </a:p>
          <a:p>
            <a:pPr marL="329565" marR="45720" indent="-316230">
              <a:lnSpc>
                <a:spcPct val="104299"/>
              </a:lnSpc>
              <a:spcBef>
                <a:spcPts val="580"/>
              </a:spcBef>
              <a:tabLst>
                <a:tab pos="299085" algn="l"/>
              </a:tabLst>
            </a:pPr>
            <a:r>
              <a:rPr sz="1150" b="1" dirty="0">
                <a:latin typeface="Tahoma"/>
                <a:cs typeface="Tahoma"/>
              </a:rPr>
              <a:t>s	</a:t>
            </a:r>
            <a:r>
              <a:rPr sz="1150" b="1" spc="10" dirty="0">
                <a:latin typeface="Tahoma"/>
                <a:cs typeface="Tahoma"/>
              </a:rPr>
              <a:t>Приказ Минсельхоза </a:t>
            </a:r>
            <a:r>
              <a:rPr sz="1150" b="1" dirty="0">
                <a:latin typeface="Tahoma"/>
                <a:cs typeface="Tahoma"/>
              </a:rPr>
              <a:t>России </a:t>
            </a:r>
            <a:r>
              <a:rPr sz="1150" b="1" spc="20" dirty="0">
                <a:latin typeface="Tahoma"/>
                <a:cs typeface="Tahoma"/>
              </a:rPr>
              <a:t>от </a:t>
            </a:r>
            <a:r>
              <a:rPr sz="1150" b="1" spc="15" dirty="0">
                <a:latin typeface="Tahoma"/>
                <a:cs typeface="Tahoma"/>
              </a:rPr>
              <a:t>18.12.2015 </a:t>
            </a:r>
            <a:r>
              <a:rPr sz="1150" b="1" dirty="0">
                <a:latin typeface="Tahoma"/>
                <a:cs typeface="Tahoma"/>
              </a:rPr>
              <a:t>№ </a:t>
            </a:r>
            <a:r>
              <a:rPr sz="1150" b="1" spc="5" dirty="0">
                <a:latin typeface="Tahoma"/>
                <a:cs typeface="Tahoma"/>
              </a:rPr>
              <a:t>647 </a:t>
            </a:r>
            <a:r>
              <a:rPr sz="1150" spc="-5" dirty="0">
                <a:latin typeface="Tahoma"/>
                <a:cs typeface="Tahoma"/>
              </a:rPr>
              <a:t>«Об </a:t>
            </a:r>
            <a:r>
              <a:rPr sz="1150" spc="15" dirty="0">
                <a:latin typeface="Tahoma"/>
                <a:cs typeface="Tahoma"/>
              </a:rPr>
              <a:t>утверждении </a:t>
            </a:r>
            <a:r>
              <a:rPr sz="1150" dirty="0">
                <a:latin typeface="Tahoma"/>
                <a:cs typeface="Tahoma"/>
              </a:rPr>
              <a:t>Перечня </a:t>
            </a:r>
            <a:r>
              <a:rPr sz="1150" spc="15" dirty="0">
                <a:latin typeface="Tahoma"/>
                <a:cs typeface="Tahoma"/>
              </a:rPr>
              <a:t>подконтрольных </a:t>
            </a:r>
            <a:r>
              <a:rPr sz="1150" spc="10" dirty="0">
                <a:latin typeface="Tahoma"/>
                <a:cs typeface="Tahoma"/>
              </a:rPr>
              <a:t>товаров, </a:t>
            </a:r>
            <a:r>
              <a:rPr sz="1150" spc="-30" dirty="0">
                <a:latin typeface="Tahoma"/>
                <a:cs typeface="Tahoma"/>
              </a:rPr>
              <a:t>на  </a:t>
            </a:r>
            <a:r>
              <a:rPr sz="1150" spc="10" dirty="0">
                <a:latin typeface="Tahoma"/>
                <a:cs typeface="Tahoma"/>
              </a:rPr>
              <a:t>которые могут проводить </a:t>
            </a:r>
            <a:r>
              <a:rPr sz="1150" spc="20" dirty="0">
                <a:latin typeface="Tahoma"/>
                <a:cs typeface="Tahoma"/>
              </a:rPr>
              <a:t>оформление </a:t>
            </a:r>
            <a:r>
              <a:rPr sz="1150" spc="-5" dirty="0">
                <a:latin typeface="Tahoma"/>
                <a:cs typeface="Tahoma"/>
              </a:rPr>
              <a:t>ВСД </a:t>
            </a:r>
            <a:r>
              <a:rPr sz="1150" spc="15" dirty="0">
                <a:latin typeface="Tahoma"/>
                <a:cs typeface="Tahoma"/>
              </a:rPr>
              <a:t>аттестованные специалисты, </a:t>
            </a:r>
            <a:r>
              <a:rPr sz="1150" spc="-15" dirty="0">
                <a:latin typeface="Tahoma"/>
                <a:cs typeface="Tahoma"/>
              </a:rPr>
              <a:t>не </a:t>
            </a:r>
            <a:r>
              <a:rPr sz="1150" spc="10" dirty="0">
                <a:latin typeface="Tahoma"/>
                <a:cs typeface="Tahoma"/>
              </a:rPr>
              <a:t>являющиеся </a:t>
            </a:r>
            <a:r>
              <a:rPr sz="1150" spc="15" dirty="0">
                <a:latin typeface="Tahoma"/>
                <a:cs typeface="Tahoma"/>
              </a:rPr>
              <a:t>уполномоченными </a:t>
            </a:r>
            <a:r>
              <a:rPr sz="1150" spc="10" dirty="0">
                <a:latin typeface="Tahoma"/>
                <a:cs typeface="Tahoma"/>
              </a:rPr>
              <a:t>лицами  </a:t>
            </a:r>
            <a:r>
              <a:rPr sz="1150" spc="15" dirty="0">
                <a:latin typeface="Tahoma"/>
                <a:cs typeface="Tahoma"/>
              </a:rPr>
              <a:t>органов </a:t>
            </a:r>
            <a:r>
              <a:rPr sz="1150" spc="-5" dirty="0">
                <a:latin typeface="Tahoma"/>
                <a:cs typeface="Tahoma"/>
              </a:rPr>
              <a:t>и </a:t>
            </a:r>
            <a:r>
              <a:rPr sz="1150" spc="15" dirty="0">
                <a:latin typeface="Tahoma"/>
                <a:cs typeface="Tahoma"/>
              </a:rPr>
              <a:t>учреждений, входящих </a:t>
            </a:r>
            <a:r>
              <a:rPr sz="1150" spc="-5" dirty="0">
                <a:latin typeface="Tahoma"/>
                <a:cs typeface="Tahoma"/>
              </a:rPr>
              <a:t>в </a:t>
            </a:r>
            <a:r>
              <a:rPr sz="1150" spc="20" dirty="0">
                <a:latin typeface="Tahoma"/>
                <a:cs typeface="Tahoma"/>
              </a:rPr>
              <a:t>систему </a:t>
            </a:r>
            <a:r>
              <a:rPr sz="1150" spc="10" dirty="0">
                <a:latin typeface="Tahoma"/>
                <a:cs typeface="Tahoma"/>
              </a:rPr>
              <a:t>Государственной ветеринарной службы</a:t>
            </a:r>
            <a:r>
              <a:rPr sz="1150" spc="85" dirty="0">
                <a:latin typeface="Tahoma"/>
                <a:cs typeface="Tahoma"/>
              </a:rPr>
              <a:t> </a:t>
            </a:r>
            <a:r>
              <a:rPr sz="1150" spc="-20" dirty="0">
                <a:latin typeface="Tahoma"/>
                <a:cs typeface="Tahoma"/>
              </a:rPr>
              <a:t>РФ»</a:t>
            </a:r>
            <a:endParaRPr sz="1150">
              <a:latin typeface="Tahoma"/>
              <a:cs typeface="Tahoma"/>
            </a:endParaRPr>
          </a:p>
          <a:p>
            <a:pPr marL="327025" marR="222250" indent="-313690">
              <a:lnSpc>
                <a:spcPct val="104299"/>
              </a:lnSpc>
              <a:spcBef>
                <a:spcPts val="600"/>
              </a:spcBef>
              <a:tabLst>
                <a:tab pos="299085" algn="l"/>
              </a:tabLst>
            </a:pPr>
            <a:r>
              <a:rPr sz="1150" b="1" dirty="0">
                <a:latin typeface="Tahoma"/>
                <a:cs typeface="Tahoma"/>
              </a:rPr>
              <a:t>s	</a:t>
            </a:r>
            <a:r>
              <a:rPr sz="1150" b="1" spc="10" dirty="0">
                <a:latin typeface="Tahoma"/>
                <a:cs typeface="Tahoma"/>
              </a:rPr>
              <a:t>Приказ Минсельхоза </a:t>
            </a:r>
            <a:r>
              <a:rPr sz="1150" b="1" spc="5" dirty="0">
                <a:latin typeface="Tahoma"/>
                <a:cs typeface="Tahoma"/>
              </a:rPr>
              <a:t>России </a:t>
            </a:r>
            <a:r>
              <a:rPr sz="1150" b="1" spc="20" dirty="0">
                <a:latin typeface="Tahoma"/>
                <a:cs typeface="Tahoma"/>
              </a:rPr>
              <a:t>от </a:t>
            </a:r>
            <a:r>
              <a:rPr sz="1150" b="1" spc="15" dirty="0">
                <a:latin typeface="Tahoma"/>
                <a:cs typeface="Tahoma"/>
              </a:rPr>
              <a:t>18.12.2015 </a:t>
            </a:r>
            <a:r>
              <a:rPr sz="1150" b="1" dirty="0">
                <a:latin typeface="Tahoma"/>
                <a:cs typeface="Tahoma"/>
              </a:rPr>
              <a:t>№ </a:t>
            </a:r>
            <a:r>
              <a:rPr sz="1150" b="1" spc="5" dirty="0">
                <a:latin typeface="Tahoma"/>
                <a:cs typeface="Tahoma"/>
              </a:rPr>
              <a:t>646 </a:t>
            </a:r>
            <a:r>
              <a:rPr sz="1150" spc="-5" dirty="0">
                <a:latin typeface="Tahoma"/>
                <a:cs typeface="Tahoma"/>
              </a:rPr>
              <a:t>«Об </a:t>
            </a:r>
            <a:r>
              <a:rPr sz="1150" spc="15" dirty="0">
                <a:latin typeface="Tahoma"/>
                <a:cs typeface="Tahoma"/>
              </a:rPr>
              <a:t>утверждении </a:t>
            </a:r>
            <a:r>
              <a:rPr sz="1150" dirty="0">
                <a:latin typeface="Tahoma"/>
                <a:cs typeface="Tahoma"/>
              </a:rPr>
              <a:t>Перечня </a:t>
            </a:r>
            <a:r>
              <a:rPr sz="1150" spc="5" dirty="0">
                <a:latin typeface="Tahoma"/>
                <a:cs typeface="Tahoma"/>
              </a:rPr>
              <a:t>продукции </a:t>
            </a:r>
            <a:r>
              <a:rPr sz="1150" spc="15" dirty="0">
                <a:latin typeface="Tahoma"/>
                <a:cs typeface="Tahoma"/>
              </a:rPr>
              <a:t>животного  </a:t>
            </a:r>
            <a:r>
              <a:rPr sz="1150" spc="10" dirty="0">
                <a:latin typeface="Tahoma"/>
                <a:cs typeface="Tahoma"/>
              </a:rPr>
              <a:t>происхождения, </a:t>
            </a:r>
            <a:r>
              <a:rPr sz="1150" spc="-25" dirty="0">
                <a:latin typeface="Tahoma"/>
                <a:cs typeface="Tahoma"/>
              </a:rPr>
              <a:t>на </a:t>
            </a:r>
            <a:r>
              <a:rPr sz="1150" spc="10" dirty="0">
                <a:latin typeface="Tahoma"/>
                <a:cs typeface="Tahoma"/>
              </a:rPr>
              <a:t>которую </a:t>
            </a:r>
            <a:r>
              <a:rPr sz="1150" spc="20" dirty="0">
                <a:latin typeface="Tahoma"/>
                <a:cs typeface="Tahoma"/>
              </a:rPr>
              <a:t>уполномоченные </a:t>
            </a:r>
            <a:r>
              <a:rPr sz="1150" spc="5" dirty="0">
                <a:latin typeface="Tahoma"/>
                <a:cs typeface="Tahoma"/>
              </a:rPr>
              <a:t>лица </a:t>
            </a:r>
            <a:r>
              <a:rPr sz="1150" spc="10" dirty="0">
                <a:latin typeface="Tahoma"/>
                <a:cs typeface="Tahoma"/>
              </a:rPr>
              <a:t>организаций, </a:t>
            </a:r>
            <a:r>
              <a:rPr sz="1150" spc="15" dirty="0">
                <a:latin typeface="Tahoma"/>
                <a:cs typeface="Tahoma"/>
              </a:rPr>
              <a:t>являющихся </a:t>
            </a:r>
            <a:r>
              <a:rPr sz="1150" spc="10" dirty="0">
                <a:latin typeface="Tahoma"/>
                <a:cs typeface="Tahoma"/>
              </a:rPr>
              <a:t>производителями </a:t>
            </a:r>
            <a:r>
              <a:rPr sz="1150" spc="15" dirty="0">
                <a:latin typeface="Tahoma"/>
                <a:cs typeface="Tahoma"/>
              </a:rPr>
              <a:t>подконтрольных  товаров </a:t>
            </a:r>
            <a:r>
              <a:rPr sz="1150" spc="-5" dirty="0">
                <a:latin typeface="Tahoma"/>
                <a:cs typeface="Tahoma"/>
              </a:rPr>
              <a:t>и </a:t>
            </a:r>
            <a:r>
              <a:rPr sz="1150" spc="-10" dirty="0">
                <a:latin typeface="Tahoma"/>
                <a:cs typeface="Tahoma"/>
              </a:rPr>
              <a:t>(или) </a:t>
            </a:r>
            <a:r>
              <a:rPr sz="1150" spc="15" dirty="0">
                <a:latin typeface="Tahoma"/>
                <a:cs typeface="Tahoma"/>
              </a:rPr>
              <a:t>участниками </a:t>
            </a:r>
            <a:r>
              <a:rPr sz="1150" spc="10" dirty="0">
                <a:latin typeface="Tahoma"/>
                <a:cs typeface="Tahoma"/>
              </a:rPr>
              <a:t>оборота </a:t>
            </a:r>
            <a:r>
              <a:rPr sz="1150" spc="20" dirty="0">
                <a:latin typeface="Tahoma"/>
                <a:cs typeface="Tahoma"/>
              </a:rPr>
              <a:t>подконтрольных </a:t>
            </a:r>
            <a:r>
              <a:rPr sz="1150" spc="10" dirty="0">
                <a:latin typeface="Tahoma"/>
                <a:cs typeface="Tahoma"/>
              </a:rPr>
              <a:t>товаров, </a:t>
            </a:r>
            <a:r>
              <a:rPr sz="1150" spc="-5" dirty="0">
                <a:latin typeface="Tahoma"/>
                <a:cs typeface="Tahoma"/>
              </a:rPr>
              <a:t>и </a:t>
            </a:r>
            <a:r>
              <a:rPr sz="1150" spc="-20" dirty="0">
                <a:latin typeface="Tahoma"/>
                <a:cs typeface="Tahoma"/>
              </a:rPr>
              <a:t>ИП, </a:t>
            </a:r>
            <a:r>
              <a:rPr sz="1150" spc="10" dirty="0">
                <a:latin typeface="Tahoma"/>
                <a:cs typeface="Tahoma"/>
              </a:rPr>
              <a:t>являющиеся производителями  </a:t>
            </a:r>
            <a:r>
              <a:rPr sz="1150" spc="20" dirty="0">
                <a:latin typeface="Tahoma"/>
                <a:cs typeface="Tahoma"/>
              </a:rPr>
              <a:t>подконтрольных </a:t>
            </a:r>
            <a:r>
              <a:rPr sz="1150" spc="15" dirty="0">
                <a:latin typeface="Tahoma"/>
                <a:cs typeface="Tahoma"/>
              </a:rPr>
              <a:t>товаров </a:t>
            </a:r>
            <a:r>
              <a:rPr sz="1150" spc="-5" dirty="0">
                <a:latin typeface="Tahoma"/>
                <a:cs typeface="Tahoma"/>
              </a:rPr>
              <a:t>и </a:t>
            </a:r>
            <a:r>
              <a:rPr sz="1150" spc="-10" dirty="0">
                <a:latin typeface="Tahoma"/>
                <a:cs typeface="Tahoma"/>
              </a:rPr>
              <a:t>(или) </a:t>
            </a:r>
            <a:r>
              <a:rPr sz="1150" spc="15" dirty="0">
                <a:latin typeface="Tahoma"/>
                <a:cs typeface="Tahoma"/>
              </a:rPr>
              <a:t>участниками </a:t>
            </a:r>
            <a:r>
              <a:rPr sz="1150" spc="5" dirty="0">
                <a:latin typeface="Tahoma"/>
                <a:cs typeface="Tahoma"/>
              </a:rPr>
              <a:t>оборота </a:t>
            </a:r>
            <a:r>
              <a:rPr sz="1150" spc="20" dirty="0">
                <a:latin typeface="Tahoma"/>
                <a:cs typeface="Tahoma"/>
              </a:rPr>
              <a:t>подконтрольных </a:t>
            </a:r>
            <a:r>
              <a:rPr sz="1150" spc="10" dirty="0">
                <a:latin typeface="Tahoma"/>
                <a:cs typeface="Tahoma"/>
              </a:rPr>
              <a:t>товаров, могут </a:t>
            </a:r>
            <a:r>
              <a:rPr sz="1150" spc="20" dirty="0">
                <a:latin typeface="Tahoma"/>
                <a:cs typeface="Tahoma"/>
              </a:rPr>
              <a:t>оформлять</a:t>
            </a:r>
            <a:r>
              <a:rPr sz="1150" spc="35" dirty="0">
                <a:latin typeface="Tahoma"/>
                <a:cs typeface="Tahoma"/>
              </a:rPr>
              <a:t> </a:t>
            </a:r>
            <a:r>
              <a:rPr sz="1150" spc="-10" dirty="0">
                <a:latin typeface="Tahoma"/>
                <a:cs typeface="Tahoma"/>
              </a:rPr>
              <a:t>ВСД»</a:t>
            </a:r>
            <a:endParaRPr sz="1150">
              <a:latin typeface="Tahoma"/>
              <a:cs typeface="Tahoma"/>
            </a:endParaRPr>
          </a:p>
          <a:p>
            <a:pPr marL="325755" marR="5080" indent="-312420" algn="just">
              <a:lnSpc>
                <a:spcPct val="105100"/>
              </a:lnSpc>
              <a:spcBef>
                <a:spcPts val="590"/>
              </a:spcBef>
            </a:pPr>
            <a:r>
              <a:rPr sz="1150" b="1" dirty="0">
                <a:latin typeface="Tahoma"/>
                <a:cs typeface="Tahoma"/>
              </a:rPr>
              <a:t>s </a:t>
            </a:r>
            <a:r>
              <a:rPr sz="1150" dirty="0">
                <a:latin typeface="Tahoma"/>
                <a:cs typeface="Tahoma"/>
              </a:rPr>
              <a:t>Единый </a:t>
            </a:r>
            <a:r>
              <a:rPr sz="1150" spc="10" dirty="0">
                <a:latin typeface="Tahoma"/>
                <a:cs typeface="Tahoma"/>
              </a:rPr>
              <a:t>перечень товаров, </a:t>
            </a:r>
            <a:r>
              <a:rPr sz="1150" spc="20" dirty="0">
                <a:latin typeface="Tahoma"/>
                <a:cs typeface="Tahoma"/>
              </a:rPr>
              <a:t>подлежащих </a:t>
            </a:r>
            <a:r>
              <a:rPr sz="1150" spc="15" dirty="0">
                <a:latin typeface="Tahoma"/>
                <a:cs typeface="Tahoma"/>
              </a:rPr>
              <a:t>ветеринарному </a:t>
            </a:r>
            <a:r>
              <a:rPr sz="1150" spc="10" dirty="0">
                <a:latin typeface="Tahoma"/>
                <a:cs typeface="Tahoma"/>
              </a:rPr>
              <a:t>контролю </a:t>
            </a:r>
            <a:r>
              <a:rPr sz="1150" spc="5" dirty="0">
                <a:latin typeface="Tahoma"/>
                <a:cs typeface="Tahoma"/>
              </a:rPr>
              <a:t>(надзору), </a:t>
            </a:r>
            <a:r>
              <a:rPr sz="1150" spc="15" dirty="0">
                <a:latin typeface="Tahoma"/>
                <a:cs typeface="Tahoma"/>
              </a:rPr>
              <a:t>утвержденный </a:t>
            </a:r>
            <a:r>
              <a:rPr sz="1150" b="1" spc="10" dirty="0">
                <a:latin typeface="Tahoma"/>
                <a:cs typeface="Tahoma"/>
              </a:rPr>
              <a:t>решением Комиссии  </a:t>
            </a:r>
            <a:r>
              <a:rPr sz="1150" b="1" spc="25" dirty="0">
                <a:latin typeface="Tahoma"/>
                <a:cs typeface="Tahoma"/>
              </a:rPr>
              <a:t>Таможенного </a:t>
            </a:r>
            <a:r>
              <a:rPr sz="1150" b="1" spc="10" dirty="0">
                <a:latin typeface="Tahoma"/>
                <a:cs typeface="Tahoma"/>
              </a:rPr>
              <a:t>союза </a:t>
            </a:r>
            <a:r>
              <a:rPr sz="1150" b="1" spc="20" dirty="0">
                <a:latin typeface="Tahoma"/>
                <a:cs typeface="Tahoma"/>
              </a:rPr>
              <a:t>от </a:t>
            </a:r>
            <a:r>
              <a:rPr sz="1150" b="1" spc="15" dirty="0">
                <a:latin typeface="Tahoma"/>
                <a:cs typeface="Tahoma"/>
              </a:rPr>
              <a:t>18.06.2010 </a:t>
            </a:r>
            <a:r>
              <a:rPr sz="1150" b="1" dirty="0">
                <a:latin typeface="Tahoma"/>
                <a:cs typeface="Tahoma"/>
              </a:rPr>
              <a:t>№ 317 «О </a:t>
            </a:r>
            <a:r>
              <a:rPr sz="1150" b="1" spc="15" dirty="0">
                <a:latin typeface="Tahoma"/>
                <a:cs typeface="Tahoma"/>
              </a:rPr>
              <a:t>применении </a:t>
            </a:r>
            <a:r>
              <a:rPr sz="1150" b="1" spc="25" dirty="0">
                <a:latin typeface="Tahoma"/>
                <a:cs typeface="Tahoma"/>
              </a:rPr>
              <a:t>ветеринарно-санитарных </a:t>
            </a:r>
            <a:r>
              <a:rPr sz="1150" b="1" dirty="0">
                <a:latin typeface="Tahoma"/>
                <a:cs typeface="Tahoma"/>
              </a:rPr>
              <a:t>мер в </a:t>
            </a:r>
            <a:r>
              <a:rPr sz="1150" b="1" spc="20" dirty="0">
                <a:latin typeface="Tahoma"/>
                <a:cs typeface="Tahoma"/>
              </a:rPr>
              <a:t>Таможенном  </a:t>
            </a:r>
            <a:r>
              <a:rPr sz="1150" b="1" spc="5" dirty="0">
                <a:latin typeface="Tahoma"/>
                <a:cs typeface="Tahoma"/>
              </a:rPr>
              <a:t>союзе»</a:t>
            </a:r>
            <a:endParaRPr sz="1150">
              <a:latin typeface="Tahoma"/>
              <a:cs typeface="Tahoma"/>
            </a:endParaRPr>
          </a:p>
          <a:p>
            <a:pPr marL="336550" marR="535305" indent="-323850" algn="just">
              <a:lnSpc>
                <a:spcPct val="104299"/>
              </a:lnSpc>
              <a:spcBef>
                <a:spcPts val="580"/>
              </a:spcBef>
            </a:pPr>
            <a:r>
              <a:rPr sz="1150" b="1" dirty="0">
                <a:latin typeface="Tahoma"/>
                <a:cs typeface="Tahoma"/>
              </a:rPr>
              <a:t>s </a:t>
            </a:r>
            <a:r>
              <a:rPr sz="1150" b="1" spc="10" dirty="0">
                <a:latin typeface="Tahoma"/>
                <a:cs typeface="Tahoma"/>
              </a:rPr>
              <a:t>Приказ Минсельхоза </a:t>
            </a:r>
            <a:r>
              <a:rPr sz="1150" b="1" spc="5" dirty="0">
                <a:latin typeface="Tahoma"/>
                <a:cs typeface="Tahoma"/>
              </a:rPr>
              <a:t>России </a:t>
            </a:r>
            <a:r>
              <a:rPr sz="1150" b="1" spc="15" dirty="0">
                <a:latin typeface="Tahoma"/>
                <a:cs typeface="Tahoma"/>
              </a:rPr>
              <a:t>от 14.12.2015 </a:t>
            </a:r>
            <a:r>
              <a:rPr sz="1150" b="1" dirty="0">
                <a:latin typeface="Tahoma"/>
                <a:cs typeface="Tahoma"/>
              </a:rPr>
              <a:t>№ </a:t>
            </a:r>
            <a:r>
              <a:rPr sz="1150" b="1" spc="10" dirty="0">
                <a:latin typeface="Tahoma"/>
                <a:cs typeface="Tahoma"/>
              </a:rPr>
              <a:t>634 </a:t>
            </a:r>
            <a:r>
              <a:rPr sz="1150" spc="-15" dirty="0">
                <a:latin typeface="Tahoma"/>
                <a:cs typeface="Tahoma"/>
              </a:rPr>
              <a:t>«О </a:t>
            </a:r>
            <a:r>
              <a:rPr sz="1150" spc="10" dirty="0">
                <a:latin typeface="Tahoma"/>
                <a:cs typeface="Tahoma"/>
              </a:rPr>
              <a:t>порядке </a:t>
            </a:r>
            <a:r>
              <a:rPr sz="1150" spc="5" dirty="0">
                <a:latin typeface="Tahoma"/>
                <a:cs typeface="Tahoma"/>
              </a:rPr>
              <a:t>назначения </a:t>
            </a:r>
            <a:r>
              <a:rPr sz="1150" spc="20" dirty="0">
                <a:latin typeface="Tahoma"/>
                <a:cs typeface="Tahoma"/>
              </a:rPr>
              <a:t>лабораторных </a:t>
            </a:r>
            <a:r>
              <a:rPr sz="1150" spc="5" dirty="0">
                <a:latin typeface="Tahoma"/>
                <a:cs typeface="Tahoma"/>
              </a:rPr>
              <a:t>исследований  </a:t>
            </a:r>
            <a:r>
              <a:rPr sz="1150" spc="20" dirty="0">
                <a:latin typeface="Tahoma"/>
                <a:cs typeface="Tahoma"/>
              </a:rPr>
              <a:t>подконтрольных </a:t>
            </a:r>
            <a:r>
              <a:rPr sz="1150" spc="15" dirty="0">
                <a:latin typeface="Tahoma"/>
                <a:cs typeface="Tahoma"/>
              </a:rPr>
              <a:t>товаров </a:t>
            </a:r>
            <a:r>
              <a:rPr sz="1150" spc="-5" dirty="0">
                <a:latin typeface="Tahoma"/>
                <a:cs typeface="Tahoma"/>
              </a:rPr>
              <a:t>в </a:t>
            </a:r>
            <a:r>
              <a:rPr sz="1150" spc="10" dirty="0">
                <a:latin typeface="Tahoma"/>
                <a:cs typeface="Tahoma"/>
              </a:rPr>
              <a:t>целях оформления</a:t>
            </a:r>
            <a:r>
              <a:rPr sz="1150" spc="350" dirty="0">
                <a:latin typeface="Tahoma"/>
                <a:cs typeface="Tahoma"/>
              </a:rPr>
              <a:t> </a:t>
            </a:r>
            <a:r>
              <a:rPr sz="1150" spc="-10" dirty="0">
                <a:latin typeface="Tahoma"/>
                <a:cs typeface="Tahoma"/>
              </a:rPr>
              <a:t>ВСД»</a:t>
            </a:r>
            <a:endParaRPr sz="115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2440" y="279400"/>
            <a:ext cx="848741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Некоторые </a:t>
            </a:r>
            <a:r>
              <a:rPr spc="-80" dirty="0"/>
              <a:t>нормы </a:t>
            </a:r>
            <a:r>
              <a:rPr spc="-65" dirty="0"/>
              <a:t>ФЗ </a:t>
            </a:r>
            <a:r>
              <a:rPr spc="-75" dirty="0"/>
              <a:t>«О</a:t>
            </a:r>
            <a:r>
              <a:rPr spc="525" dirty="0"/>
              <a:t> </a:t>
            </a:r>
            <a:r>
              <a:rPr spc="-60" dirty="0"/>
              <a:t>ветеринарии»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7820" y="1275079"/>
            <a:ext cx="8487410" cy="4881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885" marR="492125" indent="-335280">
              <a:lnSpc>
                <a:spcPct val="125400"/>
              </a:lnSpc>
              <a:spcBef>
                <a:spcPts val="100"/>
              </a:spcBef>
              <a:tabLst>
                <a:tab pos="353695" algn="l"/>
              </a:tabLst>
            </a:pPr>
            <a:r>
              <a:rPr sz="1150" b="1" dirty="0">
                <a:latin typeface="Tahoma"/>
                <a:cs typeface="Tahoma"/>
              </a:rPr>
              <a:t>s		</a:t>
            </a:r>
            <a:r>
              <a:rPr sz="1150" b="1" spc="-5" dirty="0">
                <a:latin typeface="Tahoma"/>
                <a:cs typeface="Tahoma"/>
              </a:rPr>
              <a:t>С </a:t>
            </a:r>
            <a:r>
              <a:rPr sz="1150" b="1" dirty="0">
                <a:latin typeface="Tahoma"/>
                <a:cs typeface="Tahoma"/>
              </a:rPr>
              <a:t>1 </a:t>
            </a:r>
            <a:r>
              <a:rPr sz="1150" b="1" spc="10" dirty="0">
                <a:latin typeface="Tahoma"/>
                <a:cs typeface="Tahoma"/>
              </a:rPr>
              <a:t>января </a:t>
            </a:r>
            <a:r>
              <a:rPr sz="1150" b="1" dirty="0">
                <a:latin typeface="Tahoma"/>
                <a:cs typeface="Tahoma"/>
              </a:rPr>
              <a:t>2018 года </a:t>
            </a:r>
            <a:r>
              <a:rPr sz="1150" spc="20" dirty="0">
                <a:latin typeface="Tahoma"/>
                <a:cs typeface="Tahoma"/>
              </a:rPr>
              <a:t>оформление </a:t>
            </a:r>
            <a:r>
              <a:rPr sz="1150" spc="15" dirty="0">
                <a:latin typeface="Tahoma"/>
                <a:cs typeface="Tahoma"/>
              </a:rPr>
              <a:t>ветеринарных </a:t>
            </a:r>
            <a:r>
              <a:rPr sz="1150" spc="20" dirty="0">
                <a:latin typeface="Tahoma"/>
                <a:cs typeface="Tahoma"/>
              </a:rPr>
              <a:t>сопроводительных документов </a:t>
            </a:r>
            <a:r>
              <a:rPr sz="1150" spc="5" dirty="0">
                <a:latin typeface="Tahoma"/>
                <a:cs typeface="Tahoma"/>
              </a:rPr>
              <a:t>производится </a:t>
            </a:r>
            <a:r>
              <a:rPr sz="1150" b="1" spc="20" dirty="0">
                <a:latin typeface="Tahoma"/>
                <a:cs typeface="Tahoma"/>
              </a:rPr>
              <a:t>только </a:t>
            </a:r>
            <a:r>
              <a:rPr sz="1150" b="1" dirty="0">
                <a:latin typeface="Tahoma"/>
                <a:cs typeface="Tahoma"/>
              </a:rPr>
              <a:t>в  </a:t>
            </a:r>
            <a:r>
              <a:rPr sz="1150" b="1" spc="20" dirty="0">
                <a:latin typeface="Tahoma"/>
                <a:cs typeface="Tahoma"/>
              </a:rPr>
              <a:t>электронной</a:t>
            </a:r>
            <a:r>
              <a:rPr sz="1150" b="1" spc="90" dirty="0">
                <a:latin typeface="Tahoma"/>
                <a:cs typeface="Tahoma"/>
              </a:rPr>
              <a:t> </a:t>
            </a:r>
            <a:r>
              <a:rPr sz="1150" b="1" spc="45" dirty="0">
                <a:latin typeface="Tahoma"/>
                <a:cs typeface="Tahoma"/>
              </a:rPr>
              <a:t>форме</a:t>
            </a:r>
            <a:r>
              <a:rPr sz="1150" spc="45" dirty="0">
                <a:latin typeface="Tahoma"/>
                <a:cs typeface="Tahoma"/>
              </a:rPr>
              <a:t>.</a:t>
            </a:r>
            <a:endParaRPr sz="1150">
              <a:latin typeface="Tahoma"/>
              <a:cs typeface="Tahoma"/>
            </a:endParaRPr>
          </a:p>
          <a:p>
            <a:pPr marL="356235" marR="42545" indent="-341630">
              <a:lnSpc>
                <a:spcPct val="125800"/>
              </a:lnSpc>
              <a:spcBef>
                <a:spcPts val="590"/>
              </a:spcBef>
              <a:tabLst>
                <a:tab pos="347345" algn="l"/>
              </a:tabLst>
            </a:pPr>
            <a:r>
              <a:rPr sz="1150" b="1" dirty="0">
                <a:latin typeface="Tahoma"/>
                <a:cs typeface="Tahoma"/>
              </a:rPr>
              <a:t>s	</a:t>
            </a:r>
            <a:r>
              <a:rPr sz="1150" spc="10" dirty="0">
                <a:latin typeface="Tahoma"/>
                <a:cs typeface="Tahoma"/>
              </a:rPr>
              <a:t>До </a:t>
            </a:r>
            <a:r>
              <a:rPr sz="1150" dirty="0">
                <a:latin typeface="Tahoma"/>
                <a:cs typeface="Tahoma"/>
              </a:rPr>
              <a:t>1 </a:t>
            </a:r>
            <a:r>
              <a:rPr sz="1150" spc="5" dirty="0">
                <a:latin typeface="Tahoma"/>
                <a:cs typeface="Tahoma"/>
              </a:rPr>
              <a:t>января 2018 </a:t>
            </a:r>
            <a:r>
              <a:rPr sz="1150" spc="-5" dirty="0">
                <a:latin typeface="Tahoma"/>
                <a:cs typeface="Tahoma"/>
              </a:rPr>
              <a:t>года </a:t>
            </a:r>
            <a:r>
              <a:rPr sz="1150" spc="20" dirty="0">
                <a:latin typeface="Tahoma"/>
                <a:cs typeface="Tahoma"/>
              </a:rPr>
              <a:t>оформление </a:t>
            </a:r>
            <a:r>
              <a:rPr sz="1150" spc="15" dirty="0">
                <a:latin typeface="Tahoma"/>
                <a:cs typeface="Tahoma"/>
              </a:rPr>
              <a:t>ветеринарных </a:t>
            </a:r>
            <a:r>
              <a:rPr sz="1150" spc="20" dirty="0">
                <a:latin typeface="Tahoma"/>
                <a:cs typeface="Tahoma"/>
              </a:rPr>
              <a:t>сопроводительных документов </a:t>
            </a:r>
            <a:r>
              <a:rPr sz="1150" spc="-25" dirty="0">
                <a:latin typeface="Tahoma"/>
                <a:cs typeface="Tahoma"/>
              </a:rPr>
              <a:t>на </a:t>
            </a:r>
            <a:r>
              <a:rPr sz="1150" spc="15" dirty="0">
                <a:latin typeface="Tahoma"/>
                <a:cs typeface="Tahoma"/>
              </a:rPr>
              <a:t>подконтрольные </a:t>
            </a:r>
            <a:r>
              <a:rPr sz="1150" spc="10" dirty="0">
                <a:latin typeface="Tahoma"/>
                <a:cs typeface="Tahoma"/>
              </a:rPr>
              <a:t>товары, </a:t>
            </a:r>
            <a:r>
              <a:rPr sz="1150" spc="-30" dirty="0">
                <a:latin typeface="Tahoma"/>
                <a:cs typeface="Tahoma"/>
              </a:rPr>
              <a:t>на  </a:t>
            </a:r>
            <a:r>
              <a:rPr sz="1150" spc="10" dirty="0">
                <a:latin typeface="Tahoma"/>
                <a:cs typeface="Tahoma"/>
              </a:rPr>
              <a:t>которые </a:t>
            </a:r>
            <a:r>
              <a:rPr sz="1150" spc="5" dirty="0">
                <a:latin typeface="Tahoma"/>
                <a:cs typeface="Tahoma"/>
              </a:rPr>
              <a:t>до </a:t>
            </a:r>
            <a:r>
              <a:rPr sz="1150" dirty="0">
                <a:latin typeface="Tahoma"/>
                <a:cs typeface="Tahoma"/>
              </a:rPr>
              <a:t>дня </a:t>
            </a:r>
            <a:r>
              <a:rPr sz="1150" spc="5" dirty="0">
                <a:latin typeface="Tahoma"/>
                <a:cs typeface="Tahoma"/>
              </a:rPr>
              <a:t>вступления </a:t>
            </a:r>
            <a:r>
              <a:rPr sz="1150" spc="-5" dirty="0">
                <a:latin typeface="Tahoma"/>
                <a:cs typeface="Tahoma"/>
              </a:rPr>
              <a:t>в </a:t>
            </a:r>
            <a:r>
              <a:rPr sz="1150" spc="15" dirty="0">
                <a:latin typeface="Tahoma"/>
                <a:cs typeface="Tahoma"/>
              </a:rPr>
              <a:t>силу </a:t>
            </a:r>
            <a:r>
              <a:rPr sz="1150" spc="10" dirty="0">
                <a:latin typeface="Tahoma"/>
                <a:cs typeface="Tahoma"/>
              </a:rPr>
              <a:t>настоящего </a:t>
            </a:r>
            <a:r>
              <a:rPr sz="1150" spc="20" dirty="0">
                <a:latin typeface="Tahoma"/>
                <a:cs typeface="Tahoma"/>
              </a:rPr>
              <a:t>Федерального </a:t>
            </a:r>
            <a:r>
              <a:rPr sz="1150" spc="5" dirty="0">
                <a:latin typeface="Tahoma"/>
                <a:cs typeface="Tahoma"/>
              </a:rPr>
              <a:t>закона </a:t>
            </a:r>
            <a:r>
              <a:rPr sz="1150" spc="10" dirty="0">
                <a:latin typeface="Tahoma"/>
                <a:cs typeface="Tahoma"/>
              </a:rPr>
              <a:t>ветеринарные </a:t>
            </a:r>
            <a:r>
              <a:rPr sz="1150" spc="20" dirty="0">
                <a:latin typeface="Tahoma"/>
                <a:cs typeface="Tahoma"/>
              </a:rPr>
              <a:t>сопроводительные </a:t>
            </a:r>
            <a:r>
              <a:rPr sz="1150" spc="15" dirty="0">
                <a:latin typeface="Tahoma"/>
                <a:cs typeface="Tahoma"/>
              </a:rPr>
              <a:t>документы  </a:t>
            </a:r>
            <a:r>
              <a:rPr sz="1150" spc="-15" dirty="0">
                <a:latin typeface="Tahoma"/>
                <a:cs typeface="Tahoma"/>
              </a:rPr>
              <a:t>не </a:t>
            </a:r>
            <a:r>
              <a:rPr sz="1150" spc="15" dirty="0">
                <a:latin typeface="Tahoma"/>
                <a:cs typeface="Tahoma"/>
              </a:rPr>
              <a:t>оформлялись, </a:t>
            </a:r>
            <a:r>
              <a:rPr sz="1150" spc="-15" dirty="0">
                <a:latin typeface="Tahoma"/>
                <a:cs typeface="Tahoma"/>
              </a:rPr>
              <a:t>не </a:t>
            </a:r>
            <a:r>
              <a:rPr sz="1150" spc="5" dirty="0">
                <a:latin typeface="Tahoma"/>
                <a:cs typeface="Tahoma"/>
              </a:rPr>
              <a:t>производится </a:t>
            </a:r>
            <a:r>
              <a:rPr sz="1150" spc="-15" dirty="0">
                <a:latin typeface="Tahoma"/>
                <a:cs typeface="Tahoma"/>
              </a:rPr>
              <a:t>или </a:t>
            </a:r>
            <a:r>
              <a:rPr sz="1150" spc="5" dirty="0">
                <a:latin typeface="Tahoma"/>
                <a:cs typeface="Tahoma"/>
              </a:rPr>
              <a:t>производится </a:t>
            </a:r>
            <a:r>
              <a:rPr sz="1150" spc="-5" dirty="0">
                <a:latin typeface="Tahoma"/>
                <a:cs typeface="Tahoma"/>
              </a:rPr>
              <a:t>в </a:t>
            </a:r>
            <a:r>
              <a:rPr sz="1150" spc="10" dirty="0">
                <a:latin typeface="Tahoma"/>
                <a:cs typeface="Tahoma"/>
              </a:rPr>
              <a:t>электронной форме </a:t>
            </a:r>
            <a:r>
              <a:rPr sz="1150" spc="-10" dirty="0">
                <a:latin typeface="Tahoma"/>
                <a:cs typeface="Tahoma"/>
              </a:rPr>
              <a:t>по </a:t>
            </a:r>
            <a:r>
              <a:rPr sz="1150" spc="20" dirty="0">
                <a:latin typeface="Tahoma"/>
                <a:cs typeface="Tahoma"/>
              </a:rPr>
              <a:t>желанию </a:t>
            </a:r>
            <a:r>
              <a:rPr sz="1150" spc="10" dirty="0">
                <a:latin typeface="Tahoma"/>
                <a:cs typeface="Tahoma"/>
              </a:rPr>
              <a:t>собственника этих  </a:t>
            </a:r>
            <a:r>
              <a:rPr sz="1150" spc="20" dirty="0">
                <a:latin typeface="Tahoma"/>
                <a:cs typeface="Tahoma"/>
              </a:rPr>
              <a:t>подконтрольных</a:t>
            </a:r>
            <a:r>
              <a:rPr sz="1150" spc="15" dirty="0">
                <a:latin typeface="Tahoma"/>
                <a:cs typeface="Tahoma"/>
              </a:rPr>
              <a:t> </a:t>
            </a:r>
            <a:r>
              <a:rPr sz="1150" spc="5" dirty="0">
                <a:latin typeface="Tahoma"/>
                <a:cs typeface="Tahoma"/>
              </a:rPr>
              <a:t>товаров.</a:t>
            </a:r>
            <a:endParaRPr sz="1150">
              <a:latin typeface="Tahoma"/>
              <a:cs typeface="Tahoma"/>
            </a:endParaRPr>
          </a:p>
          <a:p>
            <a:pPr marL="356235" marR="40005" indent="-341630">
              <a:lnSpc>
                <a:spcPct val="125400"/>
              </a:lnSpc>
              <a:spcBef>
                <a:spcPts val="590"/>
              </a:spcBef>
              <a:tabLst>
                <a:tab pos="347345" algn="l"/>
              </a:tabLst>
            </a:pPr>
            <a:r>
              <a:rPr sz="1150" b="1" dirty="0">
                <a:latin typeface="Tahoma"/>
                <a:cs typeface="Tahoma"/>
              </a:rPr>
              <a:t>s	</a:t>
            </a:r>
            <a:r>
              <a:rPr sz="1150" b="1" spc="10" dirty="0">
                <a:latin typeface="Tahoma"/>
                <a:cs typeface="Tahoma"/>
              </a:rPr>
              <a:t>До </a:t>
            </a:r>
            <a:r>
              <a:rPr sz="1150" b="1" dirty="0">
                <a:latin typeface="Tahoma"/>
                <a:cs typeface="Tahoma"/>
              </a:rPr>
              <a:t>1 </a:t>
            </a:r>
            <a:r>
              <a:rPr sz="1150" b="1" spc="10" dirty="0">
                <a:latin typeface="Tahoma"/>
                <a:cs typeface="Tahoma"/>
              </a:rPr>
              <a:t>января </a:t>
            </a:r>
            <a:r>
              <a:rPr sz="1150" b="1" dirty="0">
                <a:latin typeface="Tahoma"/>
                <a:cs typeface="Tahoma"/>
              </a:rPr>
              <a:t>2018 года </a:t>
            </a:r>
            <a:r>
              <a:rPr sz="1150" spc="20" dirty="0">
                <a:latin typeface="Tahoma"/>
                <a:cs typeface="Tahoma"/>
              </a:rPr>
              <a:t>оформление </a:t>
            </a:r>
            <a:r>
              <a:rPr sz="1150" spc="15" dirty="0">
                <a:latin typeface="Tahoma"/>
                <a:cs typeface="Tahoma"/>
              </a:rPr>
              <a:t>ветеринарных </a:t>
            </a:r>
            <a:r>
              <a:rPr sz="1150" spc="20" dirty="0">
                <a:latin typeface="Tahoma"/>
                <a:cs typeface="Tahoma"/>
              </a:rPr>
              <a:t>сопроводительных документов </a:t>
            </a:r>
            <a:r>
              <a:rPr sz="1150" spc="-25" dirty="0">
                <a:latin typeface="Tahoma"/>
                <a:cs typeface="Tahoma"/>
              </a:rPr>
              <a:t>на </a:t>
            </a:r>
            <a:r>
              <a:rPr sz="1150" spc="15" dirty="0">
                <a:latin typeface="Tahoma"/>
                <a:cs typeface="Tahoma"/>
              </a:rPr>
              <a:t>подконтрольные </a:t>
            </a:r>
            <a:r>
              <a:rPr sz="1150" spc="5" dirty="0">
                <a:latin typeface="Tahoma"/>
                <a:cs typeface="Tahoma"/>
              </a:rPr>
              <a:t>товары,  кроме </a:t>
            </a:r>
            <a:r>
              <a:rPr sz="1150" spc="15" dirty="0">
                <a:latin typeface="Tahoma"/>
                <a:cs typeface="Tahoma"/>
              </a:rPr>
              <a:t>подконтрольных </a:t>
            </a:r>
            <a:r>
              <a:rPr sz="1150" spc="10" dirty="0">
                <a:latin typeface="Tahoma"/>
                <a:cs typeface="Tahoma"/>
              </a:rPr>
              <a:t>товаров, </a:t>
            </a:r>
            <a:r>
              <a:rPr sz="1150" spc="20" dirty="0">
                <a:latin typeface="Tahoma"/>
                <a:cs typeface="Tahoma"/>
              </a:rPr>
              <a:t>указанных </a:t>
            </a:r>
            <a:r>
              <a:rPr sz="1150" spc="-5" dirty="0">
                <a:latin typeface="Tahoma"/>
                <a:cs typeface="Tahoma"/>
              </a:rPr>
              <a:t>в </a:t>
            </a:r>
            <a:r>
              <a:rPr sz="1150" spc="10" dirty="0">
                <a:latin typeface="Tahoma"/>
                <a:cs typeface="Tahoma"/>
              </a:rPr>
              <a:t>предыдущем </a:t>
            </a:r>
            <a:r>
              <a:rPr sz="1150" dirty="0">
                <a:latin typeface="Tahoma"/>
                <a:cs typeface="Tahoma"/>
              </a:rPr>
              <a:t>пункте, </a:t>
            </a:r>
            <a:r>
              <a:rPr sz="1150" b="1" spc="10" dirty="0">
                <a:latin typeface="Tahoma"/>
                <a:cs typeface="Tahoma"/>
              </a:rPr>
              <a:t>производится </a:t>
            </a:r>
            <a:r>
              <a:rPr sz="1150" b="1" spc="-25" dirty="0">
                <a:latin typeface="Tahoma"/>
                <a:cs typeface="Tahoma"/>
              </a:rPr>
              <a:t>на </a:t>
            </a:r>
            <a:r>
              <a:rPr sz="1150" b="1" spc="15" dirty="0">
                <a:latin typeface="Tahoma"/>
                <a:cs typeface="Tahoma"/>
              </a:rPr>
              <a:t>бумажном </a:t>
            </a:r>
            <a:r>
              <a:rPr sz="1150" b="1" spc="10" dirty="0">
                <a:latin typeface="Tahoma"/>
                <a:cs typeface="Tahoma"/>
              </a:rPr>
              <a:t>носителе </a:t>
            </a:r>
            <a:r>
              <a:rPr sz="1150" b="1" spc="-15" dirty="0">
                <a:latin typeface="Tahoma"/>
                <a:cs typeface="Tahoma"/>
              </a:rPr>
              <a:t>или  </a:t>
            </a:r>
            <a:r>
              <a:rPr sz="1150" b="1" dirty="0">
                <a:latin typeface="Tahoma"/>
                <a:cs typeface="Tahoma"/>
              </a:rPr>
              <a:t>в </a:t>
            </a:r>
            <a:r>
              <a:rPr sz="1150" b="1" spc="15" dirty="0">
                <a:latin typeface="Tahoma"/>
                <a:cs typeface="Tahoma"/>
              </a:rPr>
              <a:t>электронной </a:t>
            </a:r>
            <a:r>
              <a:rPr sz="1150" b="1" spc="20" dirty="0">
                <a:latin typeface="Tahoma"/>
                <a:cs typeface="Tahoma"/>
              </a:rPr>
              <a:t>форме </a:t>
            </a:r>
            <a:r>
              <a:rPr sz="1150" b="1" spc="-5" dirty="0">
                <a:latin typeface="Tahoma"/>
                <a:cs typeface="Tahoma"/>
              </a:rPr>
              <a:t>по </a:t>
            </a:r>
            <a:r>
              <a:rPr sz="1150" b="1" spc="20" dirty="0">
                <a:latin typeface="Tahoma"/>
                <a:cs typeface="Tahoma"/>
              </a:rPr>
              <a:t>желанию </a:t>
            </a:r>
            <a:r>
              <a:rPr sz="1150" b="1" spc="15" dirty="0">
                <a:latin typeface="Tahoma"/>
                <a:cs typeface="Tahoma"/>
              </a:rPr>
              <a:t>собственника </a:t>
            </a:r>
            <a:r>
              <a:rPr sz="1150" spc="15" dirty="0">
                <a:latin typeface="Tahoma"/>
                <a:cs typeface="Tahoma"/>
              </a:rPr>
              <a:t>этих</a:t>
            </a:r>
            <a:r>
              <a:rPr sz="1150" spc="35" dirty="0">
                <a:latin typeface="Tahoma"/>
                <a:cs typeface="Tahoma"/>
              </a:rPr>
              <a:t> </a:t>
            </a:r>
            <a:r>
              <a:rPr sz="1150" spc="20" dirty="0">
                <a:latin typeface="Tahoma"/>
                <a:cs typeface="Tahoma"/>
              </a:rPr>
              <a:t>подконтрольных </a:t>
            </a:r>
            <a:r>
              <a:rPr sz="1150" spc="5" dirty="0">
                <a:latin typeface="Tahoma"/>
                <a:cs typeface="Tahoma"/>
              </a:rPr>
              <a:t>товаров.</a:t>
            </a:r>
            <a:endParaRPr sz="1150">
              <a:latin typeface="Tahoma"/>
              <a:cs typeface="Tahoma"/>
            </a:endParaRPr>
          </a:p>
          <a:p>
            <a:pPr marL="15875">
              <a:lnSpc>
                <a:spcPct val="100000"/>
              </a:lnSpc>
              <a:spcBef>
                <a:spcPts val="950"/>
              </a:spcBef>
              <a:tabLst>
                <a:tab pos="360045" algn="l"/>
              </a:tabLst>
            </a:pPr>
            <a:r>
              <a:rPr sz="1150" b="1" dirty="0">
                <a:latin typeface="Tahoma"/>
                <a:cs typeface="Tahoma"/>
              </a:rPr>
              <a:t>s	</a:t>
            </a:r>
            <a:r>
              <a:rPr sz="1150" spc="5" dirty="0">
                <a:latin typeface="Tahoma"/>
                <a:cs typeface="Tahoma"/>
              </a:rPr>
              <a:t>Выбор </a:t>
            </a:r>
            <a:r>
              <a:rPr sz="1150" spc="10" dirty="0">
                <a:latin typeface="Tahoma"/>
                <a:cs typeface="Tahoma"/>
              </a:rPr>
              <a:t>между электронной  </a:t>
            </a:r>
            <a:r>
              <a:rPr sz="1150" spc="-5" dirty="0">
                <a:latin typeface="Tahoma"/>
                <a:cs typeface="Tahoma"/>
              </a:rPr>
              <a:t>и </a:t>
            </a:r>
            <a:r>
              <a:rPr sz="1150" spc="10" dirty="0">
                <a:latin typeface="Tahoma"/>
                <a:cs typeface="Tahoma"/>
              </a:rPr>
              <a:t>бумажной </a:t>
            </a:r>
            <a:r>
              <a:rPr sz="1150" spc="15" dirty="0">
                <a:latin typeface="Tahoma"/>
                <a:cs typeface="Tahoma"/>
              </a:rPr>
              <a:t>сертификацией </a:t>
            </a:r>
            <a:r>
              <a:rPr sz="1150" b="1" spc="30" dirty="0">
                <a:latin typeface="Tahoma"/>
                <a:cs typeface="Tahoma"/>
              </a:rPr>
              <a:t>делают </a:t>
            </a:r>
            <a:r>
              <a:rPr sz="1150" b="1" spc="10" dirty="0">
                <a:latin typeface="Tahoma"/>
                <a:cs typeface="Tahoma"/>
              </a:rPr>
              <a:t>владельцы </a:t>
            </a:r>
            <a:r>
              <a:rPr sz="1150" b="1" spc="60" dirty="0">
                <a:latin typeface="Tahoma"/>
                <a:cs typeface="Tahoma"/>
              </a:rPr>
              <a:t> </a:t>
            </a:r>
            <a:r>
              <a:rPr sz="1150" b="1" spc="30" dirty="0">
                <a:latin typeface="Tahoma"/>
                <a:cs typeface="Tahoma"/>
              </a:rPr>
              <a:t>грузов</a:t>
            </a:r>
            <a:r>
              <a:rPr sz="1150" spc="30" dirty="0">
                <a:latin typeface="Tahoma"/>
                <a:cs typeface="Tahoma"/>
              </a:rPr>
              <a:t>.</a:t>
            </a:r>
            <a:endParaRPr sz="1150">
              <a:latin typeface="Tahoma"/>
              <a:cs typeface="Tahoma"/>
            </a:endParaRPr>
          </a:p>
          <a:p>
            <a:pPr marL="16510">
              <a:lnSpc>
                <a:spcPct val="100000"/>
              </a:lnSpc>
              <a:spcBef>
                <a:spcPts val="950"/>
              </a:spcBef>
              <a:tabLst>
                <a:tab pos="353695" algn="l"/>
              </a:tabLst>
            </a:pPr>
            <a:r>
              <a:rPr sz="1150" b="1" dirty="0">
                <a:latin typeface="Tahoma"/>
                <a:cs typeface="Tahoma"/>
              </a:rPr>
              <a:t>s	</a:t>
            </a:r>
            <a:r>
              <a:rPr sz="1150" b="1" spc="15" dirty="0">
                <a:latin typeface="Tahoma"/>
                <a:cs typeface="Tahoma"/>
              </a:rPr>
              <a:t>Сертификация </a:t>
            </a:r>
            <a:r>
              <a:rPr sz="1150" b="1" dirty="0">
                <a:latin typeface="Tahoma"/>
                <a:cs typeface="Tahoma"/>
              </a:rPr>
              <a:t>в </a:t>
            </a:r>
            <a:r>
              <a:rPr sz="1150" b="1" spc="15" dirty="0">
                <a:latin typeface="Tahoma"/>
                <a:cs typeface="Tahoma"/>
              </a:rPr>
              <a:t>электронном </a:t>
            </a:r>
            <a:r>
              <a:rPr sz="1150" b="1" spc="10" dirty="0">
                <a:latin typeface="Tahoma"/>
                <a:cs typeface="Tahoma"/>
              </a:rPr>
              <a:t>виде </a:t>
            </a:r>
            <a:r>
              <a:rPr sz="1150" b="1" spc="15" dirty="0">
                <a:latin typeface="Tahoma"/>
                <a:cs typeface="Tahoma"/>
              </a:rPr>
              <a:t>осуществляется </a:t>
            </a:r>
            <a:r>
              <a:rPr sz="1150" b="1" spc="-5" dirty="0">
                <a:latin typeface="Tahoma"/>
                <a:cs typeface="Tahoma"/>
              </a:rPr>
              <a:t>с </a:t>
            </a:r>
            <a:r>
              <a:rPr sz="1150" b="1" spc="15" dirty="0">
                <a:latin typeface="Tahoma"/>
                <a:cs typeface="Tahoma"/>
              </a:rPr>
              <a:t>помощью </a:t>
            </a:r>
            <a:r>
              <a:rPr sz="1150" b="1" spc="10" dirty="0">
                <a:latin typeface="Tahoma"/>
                <a:cs typeface="Tahoma"/>
              </a:rPr>
              <a:t>ФГИС</a:t>
            </a:r>
            <a:r>
              <a:rPr sz="1150" b="1" spc="70" dirty="0">
                <a:latin typeface="Tahoma"/>
                <a:cs typeface="Tahoma"/>
              </a:rPr>
              <a:t> </a:t>
            </a:r>
            <a:r>
              <a:rPr sz="1150" b="1" spc="10" dirty="0">
                <a:latin typeface="Tahoma"/>
                <a:cs typeface="Tahoma"/>
              </a:rPr>
              <a:t>«Меркурий».</a:t>
            </a:r>
            <a:endParaRPr sz="115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1550" b="1" dirty="0">
                <a:latin typeface="Calibri"/>
                <a:cs typeface="Calibri"/>
              </a:rPr>
              <a:t>Следствия:</a:t>
            </a:r>
            <a:endParaRPr sz="1550">
              <a:latin typeface="Calibri"/>
              <a:cs typeface="Calibri"/>
            </a:endParaRPr>
          </a:p>
          <a:p>
            <a:pPr marL="356870" marR="582295" indent="-340360">
              <a:lnSpc>
                <a:spcPct val="125400"/>
              </a:lnSpc>
              <a:spcBef>
                <a:spcPts val="520"/>
              </a:spcBef>
              <a:tabLst>
                <a:tab pos="359410" algn="l"/>
              </a:tabLst>
            </a:pPr>
            <a:r>
              <a:rPr sz="1150" b="1" dirty="0">
                <a:latin typeface="Tahoma"/>
                <a:cs typeface="Tahoma"/>
              </a:rPr>
              <a:t>s		</a:t>
            </a:r>
            <a:r>
              <a:rPr sz="1150" b="1" spc="-5" dirty="0">
                <a:latin typeface="Tahoma"/>
                <a:cs typeface="Tahoma"/>
              </a:rPr>
              <a:t>Все </a:t>
            </a:r>
            <a:r>
              <a:rPr sz="1150" b="1" spc="15" dirty="0">
                <a:latin typeface="Tahoma"/>
                <a:cs typeface="Tahoma"/>
              </a:rPr>
              <a:t>госветслужбы </a:t>
            </a:r>
            <a:r>
              <a:rPr sz="1150" b="1" spc="20" dirty="0">
                <a:latin typeface="Tahoma"/>
                <a:cs typeface="Tahoma"/>
              </a:rPr>
              <a:t>субъектов </a:t>
            </a:r>
            <a:r>
              <a:rPr sz="1150" b="1" spc="10" dirty="0">
                <a:latin typeface="Tahoma"/>
                <a:cs typeface="Tahoma"/>
              </a:rPr>
              <a:t>Российской </a:t>
            </a:r>
            <a:r>
              <a:rPr sz="1150" b="1" spc="20" dirty="0">
                <a:latin typeface="Tahoma"/>
                <a:cs typeface="Tahoma"/>
              </a:rPr>
              <a:t>Федерации </a:t>
            </a:r>
            <a:r>
              <a:rPr sz="1150" spc="15" dirty="0">
                <a:latin typeface="Tahoma"/>
                <a:cs typeface="Tahoma"/>
              </a:rPr>
              <a:t>должны быть </a:t>
            </a:r>
            <a:r>
              <a:rPr sz="1150" dirty="0">
                <a:latin typeface="Tahoma"/>
                <a:cs typeface="Tahoma"/>
              </a:rPr>
              <a:t>готовы </a:t>
            </a:r>
            <a:r>
              <a:rPr sz="1150" spc="-5" dirty="0">
                <a:latin typeface="Tahoma"/>
                <a:cs typeface="Tahoma"/>
              </a:rPr>
              <a:t>с </a:t>
            </a:r>
            <a:r>
              <a:rPr sz="1150" dirty="0">
                <a:latin typeface="Tahoma"/>
                <a:cs typeface="Tahoma"/>
              </a:rPr>
              <a:t>1 </a:t>
            </a:r>
            <a:r>
              <a:rPr sz="1150" spc="5" dirty="0">
                <a:latin typeface="Tahoma"/>
                <a:cs typeface="Tahoma"/>
              </a:rPr>
              <a:t>сентября 2015 </a:t>
            </a:r>
            <a:r>
              <a:rPr sz="1150" spc="-5" dirty="0">
                <a:latin typeface="Tahoma"/>
                <a:cs typeface="Tahoma"/>
              </a:rPr>
              <a:t>года </a:t>
            </a:r>
            <a:r>
              <a:rPr sz="1150" dirty="0">
                <a:latin typeface="Tahoma"/>
                <a:cs typeface="Tahoma"/>
              </a:rPr>
              <a:t>к  </a:t>
            </a:r>
            <a:r>
              <a:rPr sz="1150" spc="10" dirty="0">
                <a:latin typeface="Tahoma"/>
                <a:cs typeface="Tahoma"/>
              </a:rPr>
              <a:t>проведению </a:t>
            </a:r>
            <a:r>
              <a:rPr sz="1150" dirty="0">
                <a:latin typeface="Tahoma"/>
                <a:cs typeface="Tahoma"/>
              </a:rPr>
              <a:t>как </a:t>
            </a:r>
            <a:r>
              <a:rPr sz="1150" spc="10" dirty="0">
                <a:latin typeface="Tahoma"/>
                <a:cs typeface="Tahoma"/>
              </a:rPr>
              <a:t>бумажной, </a:t>
            </a:r>
            <a:r>
              <a:rPr sz="1150" spc="20" dirty="0">
                <a:latin typeface="Tahoma"/>
                <a:cs typeface="Tahoma"/>
              </a:rPr>
              <a:t>так </a:t>
            </a:r>
            <a:r>
              <a:rPr sz="1150" spc="-5" dirty="0">
                <a:latin typeface="Tahoma"/>
                <a:cs typeface="Tahoma"/>
              </a:rPr>
              <a:t>и </a:t>
            </a:r>
            <a:r>
              <a:rPr sz="1150" spc="10" dirty="0">
                <a:latin typeface="Tahoma"/>
                <a:cs typeface="Tahoma"/>
              </a:rPr>
              <a:t>электронной</a:t>
            </a:r>
            <a:r>
              <a:rPr sz="1150" spc="60" dirty="0">
                <a:latin typeface="Tahoma"/>
                <a:cs typeface="Tahoma"/>
              </a:rPr>
              <a:t> </a:t>
            </a:r>
            <a:r>
              <a:rPr sz="1150" spc="10" dirty="0">
                <a:latin typeface="Tahoma"/>
                <a:cs typeface="Tahoma"/>
              </a:rPr>
              <a:t>сертификации.</a:t>
            </a:r>
            <a:endParaRPr sz="1150">
              <a:latin typeface="Tahoma"/>
              <a:cs typeface="Tahoma"/>
            </a:endParaRPr>
          </a:p>
          <a:p>
            <a:pPr marL="356870" marR="582295" indent="-340360">
              <a:lnSpc>
                <a:spcPct val="125400"/>
              </a:lnSpc>
              <a:spcBef>
                <a:spcPts val="600"/>
              </a:spcBef>
              <a:tabLst>
                <a:tab pos="359410" algn="l"/>
              </a:tabLst>
            </a:pPr>
            <a:r>
              <a:rPr sz="1150" b="1" dirty="0">
                <a:latin typeface="Tahoma"/>
                <a:cs typeface="Tahoma"/>
              </a:rPr>
              <a:t>s		</a:t>
            </a:r>
            <a:r>
              <a:rPr sz="1150" b="1" spc="-5" dirty="0">
                <a:latin typeface="Tahoma"/>
                <a:cs typeface="Tahoma"/>
              </a:rPr>
              <a:t>Все </a:t>
            </a:r>
            <a:r>
              <a:rPr sz="1150" b="1" spc="15" dirty="0">
                <a:latin typeface="Tahoma"/>
                <a:cs typeface="Tahoma"/>
              </a:rPr>
              <a:t>госветслужбы </a:t>
            </a:r>
            <a:r>
              <a:rPr sz="1150" b="1" spc="20" dirty="0">
                <a:latin typeface="Tahoma"/>
                <a:cs typeface="Tahoma"/>
              </a:rPr>
              <a:t>субъектов </a:t>
            </a:r>
            <a:r>
              <a:rPr sz="1150" b="1" spc="10" dirty="0">
                <a:latin typeface="Tahoma"/>
                <a:cs typeface="Tahoma"/>
              </a:rPr>
              <a:t>Российской </a:t>
            </a:r>
            <a:r>
              <a:rPr sz="1150" b="1" spc="20" dirty="0">
                <a:latin typeface="Tahoma"/>
                <a:cs typeface="Tahoma"/>
              </a:rPr>
              <a:t>Федерации </a:t>
            </a:r>
            <a:r>
              <a:rPr sz="1150" spc="15" dirty="0">
                <a:latin typeface="Tahoma"/>
                <a:cs typeface="Tahoma"/>
              </a:rPr>
              <a:t>должны быть </a:t>
            </a:r>
            <a:r>
              <a:rPr sz="1150" dirty="0">
                <a:latin typeface="Tahoma"/>
                <a:cs typeface="Tahoma"/>
              </a:rPr>
              <a:t>готовы </a:t>
            </a:r>
            <a:r>
              <a:rPr sz="1150" spc="-5" dirty="0">
                <a:latin typeface="Tahoma"/>
                <a:cs typeface="Tahoma"/>
              </a:rPr>
              <a:t>с </a:t>
            </a:r>
            <a:r>
              <a:rPr sz="1150" dirty="0">
                <a:latin typeface="Tahoma"/>
                <a:cs typeface="Tahoma"/>
              </a:rPr>
              <a:t>1 </a:t>
            </a:r>
            <a:r>
              <a:rPr sz="1150" spc="5" dirty="0">
                <a:latin typeface="Tahoma"/>
                <a:cs typeface="Tahoma"/>
              </a:rPr>
              <a:t>сентября 2015 </a:t>
            </a:r>
            <a:r>
              <a:rPr sz="1150" spc="-5" dirty="0">
                <a:latin typeface="Tahoma"/>
                <a:cs typeface="Tahoma"/>
              </a:rPr>
              <a:t>года </a:t>
            </a:r>
            <a:r>
              <a:rPr sz="1150" dirty="0">
                <a:latin typeface="Tahoma"/>
                <a:cs typeface="Tahoma"/>
              </a:rPr>
              <a:t>к  </a:t>
            </a:r>
            <a:r>
              <a:rPr sz="1150" spc="10" dirty="0">
                <a:latin typeface="Tahoma"/>
                <a:cs typeface="Tahoma"/>
              </a:rPr>
              <a:t>проверке </a:t>
            </a:r>
            <a:r>
              <a:rPr sz="1150" spc="15" dirty="0">
                <a:latin typeface="Tahoma"/>
                <a:cs typeface="Tahoma"/>
              </a:rPr>
              <a:t>сертификатов </a:t>
            </a:r>
            <a:r>
              <a:rPr sz="1150" spc="-5" dirty="0">
                <a:latin typeface="Tahoma"/>
                <a:cs typeface="Tahoma"/>
              </a:rPr>
              <a:t>в </a:t>
            </a:r>
            <a:r>
              <a:rPr sz="1150" spc="15" dirty="0">
                <a:latin typeface="Tahoma"/>
                <a:cs typeface="Tahoma"/>
              </a:rPr>
              <a:t>электронном</a:t>
            </a:r>
            <a:r>
              <a:rPr sz="1150" spc="305" dirty="0">
                <a:latin typeface="Tahoma"/>
                <a:cs typeface="Tahoma"/>
              </a:rPr>
              <a:t> </a:t>
            </a:r>
            <a:r>
              <a:rPr sz="1150" spc="-10" dirty="0">
                <a:latin typeface="Tahoma"/>
                <a:cs typeface="Tahoma"/>
              </a:rPr>
              <a:t>виде.</a:t>
            </a:r>
            <a:endParaRPr sz="1150">
              <a:latin typeface="Tahoma"/>
              <a:cs typeface="Tahoma"/>
            </a:endParaRPr>
          </a:p>
          <a:p>
            <a:pPr marL="356870" marR="5080" indent="-341630">
              <a:lnSpc>
                <a:spcPct val="127499"/>
              </a:lnSpc>
              <a:spcBef>
                <a:spcPts val="560"/>
              </a:spcBef>
              <a:tabLst>
                <a:tab pos="349885" algn="l"/>
              </a:tabLst>
            </a:pPr>
            <a:r>
              <a:rPr sz="1150" b="1" dirty="0">
                <a:latin typeface="Tahoma"/>
                <a:cs typeface="Tahoma"/>
              </a:rPr>
              <a:t>s	</a:t>
            </a:r>
            <a:r>
              <a:rPr sz="1150" spc="15" dirty="0">
                <a:latin typeface="Tahoma"/>
                <a:cs typeface="Tahoma"/>
              </a:rPr>
              <a:t>Заинтересованные </a:t>
            </a:r>
            <a:r>
              <a:rPr sz="1150" b="1" spc="25" dirty="0">
                <a:latin typeface="Tahoma"/>
                <a:cs typeface="Tahoma"/>
              </a:rPr>
              <a:t>хозяйствующие </a:t>
            </a:r>
            <a:r>
              <a:rPr sz="1150" b="1" spc="15" dirty="0">
                <a:latin typeface="Tahoma"/>
                <a:cs typeface="Tahoma"/>
              </a:rPr>
              <a:t>субъекты </a:t>
            </a:r>
            <a:r>
              <a:rPr sz="1150" spc="20" dirty="0">
                <a:latin typeface="Tahoma"/>
                <a:cs typeface="Tahoma"/>
              </a:rPr>
              <a:t>должны </a:t>
            </a:r>
            <a:r>
              <a:rPr sz="1150" spc="10" dirty="0">
                <a:latin typeface="Tahoma"/>
                <a:cs typeface="Tahoma"/>
              </a:rPr>
              <a:t>быть </a:t>
            </a:r>
            <a:r>
              <a:rPr sz="1150" dirty="0">
                <a:latin typeface="Tahoma"/>
                <a:cs typeface="Tahoma"/>
              </a:rPr>
              <a:t>готовы к </a:t>
            </a:r>
            <a:r>
              <a:rPr sz="1150" spc="10" dirty="0">
                <a:latin typeface="Tahoma"/>
                <a:cs typeface="Tahoma"/>
              </a:rPr>
              <a:t>проведению </a:t>
            </a:r>
            <a:r>
              <a:rPr sz="1150" spc="15" dirty="0">
                <a:latin typeface="Tahoma"/>
                <a:cs typeface="Tahoma"/>
              </a:rPr>
              <a:t>электронной сертификации </a:t>
            </a:r>
            <a:r>
              <a:rPr sz="1150" spc="-5" dirty="0">
                <a:latin typeface="Tahoma"/>
                <a:cs typeface="Tahoma"/>
              </a:rPr>
              <a:t>в  </a:t>
            </a:r>
            <a:r>
              <a:rPr sz="1150" spc="15" dirty="0">
                <a:latin typeface="Tahoma"/>
                <a:cs typeface="Tahoma"/>
              </a:rPr>
              <a:t>промежуток </a:t>
            </a:r>
            <a:r>
              <a:rPr sz="1150" spc="-5" dirty="0">
                <a:latin typeface="Tahoma"/>
                <a:cs typeface="Tahoma"/>
              </a:rPr>
              <a:t>с </a:t>
            </a:r>
            <a:r>
              <a:rPr sz="1150" dirty="0">
                <a:latin typeface="Tahoma"/>
                <a:cs typeface="Tahoma"/>
              </a:rPr>
              <a:t>1 </a:t>
            </a:r>
            <a:r>
              <a:rPr sz="1150" spc="5" dirty="0">
                <a:latin typeface="Tahoma"/>
                <a:cs typeface="Tahoma"/>
              </a:rPr>
              <a:t>сентября 2015 </a:t>
            </a:r>
            <a:r>
              <a:rPr sz="1150" spc="-5" dirty="0">
                <a:latin typeface="Tahoma"/>
                <a:cs typeface="Tahoma"/>
              </a:rPr>
              <a:t>года </a:t>
            </a:r>
            <a:r>
              <a:rPr sz="1150" spc="-10" dirty="0">
                <a:latin typeface="Tahoma"/>
                <a:cs typeface="Tahoma"/>
              </a:rPr>
              <a:t>по </a:t>
            </a:r>
            <a:r>
              <a:rPr sz="1150" dirty="0">
                <a:latin typeface="Tahoma"/>
                <a:cs typeface="Tahoma"/>
              </a:rPr>
              <a:t>1 </a:t>
            </a:r>
            <a:r>
              <a:rPr sz="1150" spc="5" dirty="0">
                <a:latin typeface="Tahoma"/>
                <a:cs typeface="Tahoma"/>
              </a:rPr>
              <a:t>января 2018</a:t>
            </a:r>
            <a:r>
              <a:rPr sz="1150" spc="90" dirty="0">
                <a:latin typeface="Tahoma"/>
                <a:cs typeface="Tahoma"/>
              </a:rPr>
              <a:t> </a:t>
            </a:r>
            <a:r>
              <a:rPr sz="1150" spc="-15" dirty="0">
                <a:latin typeface="Tahoma"/>
                <a:cs typeface="Tahoma"/>
              </a:rPr>
              <a:t>года.</a:t>
            </a:r>
            <a:endParaRPr sz="115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65" dirty="0"/>
              <a:t>ФГБУ</a:t>
            </a:r>
            <a:r>
              <a:rPr spc="-50" dirty="0"/>
              <a:t> </a:t>
            </a:r>
            <a:r>
              <a:rPr spc="10" dirty="0"/>
              <a:t>«ВНИИЗЖ»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889" y="279400"/>
            <a:ext cx="675259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jj </a:t>
            </a:r>
            <a:r>
              <a:rPr spc="-80" dirty="0"/>
              <a:t>Правила </a:t>
            </a:r>
            <a:r>
              <a:rPr spc="-75" dirty="0"/>
              <a:t>Приказа МСХ </a:t>
            </a:r>
            <a:r>
              <a:rPr dirty="0"/>
              <a:t>№</a:t>
            </a:r>
            <a:r>
              <a:rPr spc="50" dirty="0"/>
              <a:t> </a:t>
            </a:r>
            <a:r>
              <a:rPr spc="-95" dirty="0"/>
              <a:t>589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935" marR="659130" indent="-328930">
              <a:lnSpc>
                <a:spcPct val="124700"/>
              </a:lnSpc>
              <a:spcBef>
                <a:spcPts val="100"/>
              </a:spcBef>
              <a:tabLst>
                <a:tab pos="381000" algn="l"/>
              </a:tabLst>
            </a:pPr>
            <a:r>
              <a:rPr spc="-5" dirty="0"/>
              <a:t>s		</a:t>
            </a:r>
            <a:r>
              <a:rPr b="1" spc="-5" dirty="0">
                <a:latin typeface="Tahoma"/>
                <a:cs typeface="Tahoma"/>
              </a:rPr>
              <a:t>ВСД </a:t>
            </a:r>
            <a:r>
              <a:rPr spc="15" dirty="0"/>
              <a:t>(ветеринарные сертификаты, ветеринарные свидетельства, ветеринарные </a:t>
            </a:r>
            <a:r>
              <a:rPr spc="10" dirty="0"/>
              <a:t>справки)  </a:t>
            </a:r>
            <a:r>
              <a:rPr b="1" spc="20" dirty="0">
                <a:latin typeface="Tahoma"/>
                <a:cs typeface="Tahoma"/>
              </a:rPr>
              <a:t>оформляются </a:t>
            </a:r>
            <a:r>
              <a:rPr b="1" spc="-30" dirty="0">
                <a:latin typeface="Tahoma"/>
                <a:cs typeface="Tahoma"/>
              </a:rPr>
              <a:t>на </a:t>
            </a:r>
            <a:r>
              <a:rPr b="1" spc="20" dirty="0">
                <a:latin typeface="Tahoma"/>
                <a:cs typeface="Tahoma"/>
              </a:rPr>
              <a:t>подконтрольные </a:t>
            </a:r>
            <a:r>
              <a:rPr b="1" spc="35" dirty="0">
                <a:latin typeface="Tahoma"/>
                <a:cs typeface="Tahoma"/>
              </a:rPr>
              <a:t>товары</a:t>
            </a:r>
            <a:r>
              <a:rPr spc="35" dirty="0"/>
              <a:t>, </a:t>
            </a:r>
            <a:r>
              <a:rPr spc="15" dirty="0"/>
              <a:t>включенные </a:t>
            </a:r>
            <a:r>
              <a:rPr spc="-5" dirty="0"/>
              <a:t>в </a:t>
            </a:r>
            <a:r>
              <a:rPr spc="15" dirty="0"/>
              <a:t>Перечень подконтрольных  товаров, подлежащих </a:t>
            </a:r>
            <a:r>
              <a:rPr spc="20" dirty="0"/>
              <a:t>сопровождению </a:t>
            </a:r>
            <a:r>
              <a:rPr spc="10" dirty="0"/>
              <a:t>ветеринарными </a:t>
            </a:r>
            <a:r>
              <a:rPr spc="20" dirty="0"/>
              <a:t>сопроводительными </a:t>
            </a:r>
            <a:r>
              <a:rPr spc="15" dirty="0"/>
              <a:t>документами,  </a:t>
            </a:r>
            <a:r>
              <a:rPr spc="20" dirty="0"/>
              <a:t>утвержденный </a:t>
            </a:r>
            <a:r>
              <a:rPr b="1" spc="5" dirty="0">
                <a:latin typeface="Tahoma"/>
                <a:cs typeface="Tahoma"/>
              </a:rPr>
              <a:t>Приказом </a:t>
            </a:r>
            <a:r>
              <a:rPr b="1" spc="10" dirty="0">
                <a:latin typeface="Tahoma"/>
                <a:cs typeface="Tahoma"/>
              </a:rPr>
              <a:t>Минсельхоза </a:t>
            </a:r>
            <a:r>
              <a:rPr b="1" dirty="0">
                <a:latin typeface="Tahoma"/>
                <a:cs typeface="Tahoma"/>
              </a:rPr>
              <a:t>России от </a:t>
            </a:r>
            <a:r>
              <a:rPr b="1" spc="5" dirty="0">
                <a:latin typeface="Tahoma"/>
                <a:cs typeface="Tahoma"/>
              </a:rPr>
              <a:t>18.12.2015</a:t>
            </a:r>
            <a:r>
              <a:rPr b="1" spc="204" dirty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№ </a:t>
            </a:r>
            <a:r>
              <a:rPr b="1" spc="30" dirty="0">
                <a:latin typeface="Tahoma"/>
                <a:cs typeface="Tahoma"/>
              </a:rPr>
              <a:t>648</a:t>
            </a:r>
            <a:r>
              <a:rPr spc="30" dirty="0"/>
              <a:t>.</a:t>
            </a:r>
          </a:p>
          <a:p>
            <a:pPr marL="40005">
              <a:lnSpc>
                <a:spcPct val="100000"/>
              </a:lnSpc>
              <a:spcBef>
                <a:spcPts val="1010"/>
              </a:spcBef>
              <a:tabLst>
                <a:tab pos="374650" algn="l"/>
              </a:tabLst>
            </a:pPr>
            <a:r>
              <a:rPr spc="-5" dirty="0"/>
              <a:t>s	</a:t>
            </a:r>
            <a:r>
              <a:rPr b="1" spc="20" dirty="0">
                <a:latin typeface="Tahoma"/>
                <a:cs typeface="Tahoma"/>
              </a:rPr>
              <a:t>Оформление </a:t>
            </a:r>
            <a:r>
              <a:rPr b="1" dirty="0">
                <a:latin typeface="Tahoma"/>
                <a:cs typeface="Tahoma"/>
              </a:rPr>
              <a:t>ВСД </a:t>
            </a:r>
            <a:r>
              <a:rPr b="1" spc="15" dirty="0">
                <a:latin typeface="Tahoma"/>
                <a:cs typeface="Tahoma"/>
              </a:rPr>
              <a:t>осуществляется</a:t>
            </a:r>
            <a:r>
              <a:rPr b="1" spc="355" dirty="0">
                <a:latin typeface="Tahoma"/>
                <a:cs typeface="Tahoma"/>
              </a:rPr>
              <a:t> </a:t>
            </a:r>
            <a:r>
              <a:rPr b="1" spc="-25" dirty="0">
                <a:latin typeface="Tahoma"/>
                <a:cs typeface="Tahoma"/>
              </a:rPr>
              <a:t>при:</a:t>
            </a:r>
          </a:p>
          <a:p>
            <a:pPr marL="405765">
              <a:lnSpc>
                <a:spcPct val="100000"/>
              </a:lnSpc>
              <a:spcBef>
                <a:spcPts val="640"/>
              </a:spcBef>
              <a:tabLst>
                <a:tab pos="755650" algn="l"/>
              </a:tabLst>
            </a:pPr>
            <a:r>
              <a:rPr spc="-5" dirty="0"/>
              <a:t>s	</a:t>
            </a:r>
            <a:r>
              <a:rPr spc="15" dirty="0"/>
              <a:t>производстве </a:t>
            </a:r>
            <a:r>
              <a:rPr spc="-5" dirty="0"/>
              <a:t>партии </a:t>
            </a:r>
            <a:r>
              <a:rPr spc="15" dirty="0"/>
              <a:t>подконтрольного</a:t>
            </a:r>
            <a:r>
              <a:rPr spc="-114" dirty="0"/>
              <a:t> </a:t>
            </a:r>
            <a:r>
              <a:rPr spc="5" dirty="0"/>
              <a:t>товара;</a:t>
            </a:r>
          </a:p>
          <a:p>
            <a:pPr marL="405765">
              <a:lnSpc>
                <a:spcPct val="100000"/>
              </a:lnSpc>
              <a:spcBef>
                <a:spcPts val="370"/>
              </a:spcBef>
              <a:tabLst>
                <a:tab pos="755650" algn="l"/>
              </a:tabLst>
            </a:pPr>
            <a:r>
              <a:rPr spc="-5" dirty="0"/>
              <a:t>s	</a:t>
            </a:r>
            <a:r>
              <a:rPr spc="10" dirty="0"/>
              <a:t>перемещении </a:t>
            </a:r>
            <a:r>
              <a:rPr spc="15" dirty="0"/>
              <a:t>(перевозке) подконтрольного</a:t>
            </a:r>
            <a:r>
              <a:rPr spc="229" dirty="0"/>
              <a:t> </a:t>
            </a:r>
            <a:r>
              <a:rPr spc="5" dirty="0"/>
              <a:t>товара;</a:t>
            </a:r>
          </a:p>
          <a:p>
            <a:pPr marL="405765">
              <a:lnSpc>
                <a:spcPct val="100000"/>
              </a:lnSpc>
              <a:spcBef>
                <a:spcPts val="400"/>
              </a:spcBef>
              <a:tabLst>
                <a:tab pos="755650" algn="l"/>
              </a:tabLst>
            </a:pPr>
            <a:r>
              <a:rPr spc="-5" dirty="0"/>
              <a:t>s	</a:t>
            </a:r>
            <a:r>
              <a:rPr spc="10" dirty="0"/>
              <a:t>переходе </a:t>
            </a:r>
            <a:r>
              <a:rPr spc="-5" dirty="0"/>
              <a:t>права </a:t>
            </a:r>
            <a:r>
              <a:rPr spc="15" dirty="0"/>
              <a:t>собственности </a:t>
            </a:r>
            <a:r>
              <a:rPr spc="-25" dirty="0"/>
              <a:t>на </a:t>
            </a:r>
            <a:r>
              <a:rPr spc="10" dirty="0"/>
              <a:t>подконтрольный</a:t>
            </a:r>
            <a:r>
              <a:rPr spc="-254" dirty="0"/>
              <a:t> </a:t>
            </a:r>
            <a:r>
              <a:rPr dirty="0"/>
              <a:t>товар.</a:t>
            </a:r>
          </a:p>
          <a:p>
            <a:pPr marL="375285" marR="5080" indent="-335280">
              <a:lnSpc>
                <a:spcPct val="124400"/>
              </a:lnSpc>
              <a:spcBef>
                <a:spcPts val="384"/>
              </a:spcBef>
              <a:tabLst>
                <a:tab pos="374650" algn="l"/>
              </a:tabLst>
            </a:pPr>
            <a:r>
              <a:rPr spc="-5" dirty="0"/>
              <a:t>s	</a:t>
            </a:r>
            <a:r>
              <a:rPr b="1" spc="20" dirty="0">
                <a:latin typeface="Tahoma"/>
                <a:cs typeface="Tahoma"/>
              </a:rPr>
              <a:t>Оформление </a:t>
            </a:r>
            <a:r>
              <a:rPr b="1" dirty="0">
                <a:latin typeface="Tahoma"/>
                <a:cs typeface="Tahoma"/>
              </a:rPr>
              <a:t>ВСД в </a:t>
            </a:r>
            <a:r>
              <a:rPr b="1" spc="15" dirty="0">
                <a:latin typeface="Tahoma"/>
                <a:cs typeface="Tahoma"/>
              </a:rPr>
              <a:t>электронной </a:t>
            </a:r>
            <a:r>
              <a:rPr b="1" spc="25" dirty="0">
                <a:latin typeface="Tahoma"/>
                <a:cs typeface="Tahoma"/>
              </a:rPr>
              <a:t>форме </a:t>
            </a:r>
            <a:r>
              <a:rPr b="1" spc="15" dirty="0">
                <a:latin typeface="Tahoma"/>
                <a:cs typeface="Tahoma"/>
              </a:rPr>
              <a:t>осуществляется </a:t>
            </a:r>
            <a:r>
              <a:rPr b="1" spc="-5" dirty="0">
                <a:latin typeface="Tahoma"/>
                <a:cs typeface="Tahoma"/>
              </a:rPr>
              <a:t>с </a:t>
            </a:r>
            <a:r>
              <a:rPr b="1" spc="15" dirty="0">
                <a:latin typeface="Tahoma"/>
                <a:cs typeface="Tahoma"/>
              </a:rPr>
              <a:t>использованием ФГИС </a:t>
            </a:r>
            <a:r>
              <a:rPr b="1" dirty="0">
                <a:latin typeface="Tahoma"/>
                <a:cs typeface="Tahoma"/>
              </a:rPr>
              <a:t>в  </a:t>
            </a:r>
            <a:r>
              <a:rPr b="1" spc="5" dirty="0">
                <a:latin typeface="Tahoma"/>
                <a:cs typeface="Tahoma"/>
              </a:rPr>
              <a:t>области </a:t>
            </a:r>
            <a:r>
              <a:rPr b="1" spc="10" dirty="0">
                <a:latin typeface="Tahoma"/>
                <a:cs typeface="Tahoma"/>
              </a:rPr>
              <a:t>ветеринарии </a:t>
            </a:r>
            <a:r>
              <a:rPr b="1" spc="-5" dirty="0">
                <a:latin typeface="Tahoma"/>
                <a:cs typeface="Tahoma"/>
              </a:rPr>
              <a:t>- </a:t>
            </a:r>
            <a:r>
              <a:rPr b="1" spc="5" dirty="0">
                <a:latin typeface="Tahoma"/>
                <a:cs typeface="Tahoma"/>
              </a:rPr>
              <a:t>ВетИС </a:t>
            </a:r>
            <a:r>
              <a:rPr spc="5" dirty="0"/>
              <a:t>(правила </a:t>
            </a:r>
            <a:r>
              <a:rPr spc="10" dirty="0"/>
              <a:t>создания, </a:t>
            </a:r>
            <a:r>
              <a:rPr spc="5" dirty="0"/>
              <a:t>развития </a:t>
            </a:r>
            <a:r>
              <a:rPr spc="-5" dirty="0"/>
              <a:t>и </a:t>
            </a:r>
            <a:r>
              <a:rPr spc="15" dirty="0"/>
              <a:t>эксплуатации ФГИС утверждены  постановлением</a:t>
            </a:r>
            <a:r>
              <a:rPr spc="160" dirty="0"/>
              <a:t> </a:t>
            </a:r>
            <a:r>
              <a:rPr spc="10" dirty="0"/>
              <a:t>Правительства</a:t>
            </a:r>
            <a:r>
              <a:rPr spc="165" dirty="0"/>
              <a:t> </a:t>
            </a:r>
            <a:r>
              <a:rPr spc="5" dirty="0"/>
              <a:t>Российской</a:t>
            </a:r>
            <a:r>
              <a:rPr spc="160" dirty="0"/>
              <a:t> </a:t>
            </a:r>
            <a:r>
              <a:rPr spc="10" dirty="0"/>
              <a:t>Федерации</a:t>
            </a:r>
            <a:r>
              <a:rPr spc="145" dirty="0"/>
              <a:t> </a:t>
            </a:r>
            <a:r>
              <a:rPr spc="5" dirty="0"/>
              <a:t>от</a:t>
            </a:r>
            <a:r>
              <a:rPr spc="65" dirty="0"/>
              <a:t> </a:t>
            </a:r>
            <a:r>
              <a:rPr dirty="0"/>
              <a:t>7</a:t>
            </a:r>
            <a:r>
              <a:rPr spc="65" dirty="0"/>
              <a:t> </a:t>
            </a:r>
            <a:r>
              <a:rPr dirty="0"/>
              <a:t>ноября</a:t>
            </a:r>
            <a:r>
              <a:rPr spc="160" dirty="0"/>
              <a:t> </a:t>
            </a:r>
            <a:r>
              <a:rPr dirty="0"/>
              <a:t>2016</a:t>
            </a:r>
            <a:r>
              <a:rPr spc="125" dirty="0"/>
              <a:t> </a:t>
            </a:r>
            <a:r>
              <a:rPr spc="-55" dirty="0"/>
              <a:t>г.</a:t>
            </a:r>
            <a:r>
              <a:rPr spc="125" dirty="0"/>
              <a:t> </a:t>
            </a:r>
            <a:r>
              <a:rPr spc="-5" dirty="0"/>
              <a:t>N</a:t>
            </a:r>
            <a:r>
              <a:rPr spc="140" dirty="0"/>
              <a:t> </a:t>
            </a:r>
            <a:r>
              <a:rPr spc="-20" dirty="0"/>
              <a:t>1140).</a:t>
            </a:r>
          </a:p>
          <a:p>
            <a:pPr marL="40005">
              <a:lnSpc>
                <a:spcPct val="100000"/>
              </a:lnSpc>
              <a:spcBef>
                <a:spcPts val="990"/>
              </a:spcBef>
              <a:tabLst>
                <a:tab pos="374650" algn="l"/>
              </a:tabLst>
            </a:pPr>
            <a:r>
              <a:rPr spc="-5" dirty="0"/>
              <a:t>s	</a:t>
            </a:r>
            <a:r>
              <a:rPr b="1" spc="25" dirty="0">
                <a:latin typeface="Tahoma"/>
                <a:cs typeface="Tahoma"/>
              </a:rPr>
              <a:t>Оформленные </a:t>
            </a:r>
            <a:r>
              <a:rPr b="1" spc="-30" dirty="0">
                <a:latin typeface="Tahoma"/>
                <a:cs typeface="Tahoma"/>
              </a:rPr>
              <a:t>на </a:t>
            </a:r>
            <a:r>
              <a:rPr b="1" spc="15" dirty="0">
                <a:latin typeface="Tahoma"/>
                <a:cs typeface="Tahoma"/>
              </a:rPr>
              <a:t>бумажном </a:t>
            </a:r>
            <a:r>
              <a:rPr b="1" spc="10" dirty="0">
                <a:latin typeface="Tahoma"/>
                <a:cs typeface="Tahoma"/>
              </a:rPr>
              <a:t>носителе </a:t>
            </a:r>
            <a:r>
              <a:rPr b="1" dirty="0">
                <a:latin typeface="Tahoma"/>
                <a:cs typeface="Tahoma"/>
              </a:rPr>
              <a:t>ВСД </a:t>
            </a:r>
            <a:r>
              <a:rPr b="1" spc="15" dirty="0">
                <a:latin typeface="Tahoma"/>
                <a:cs typeface="Tahoma"/>
              </a:rPr>
              <a:t>подлежат </a:t>
            </a:r>
            <a:r>
              <a:rPr b="1" spc="20" dirty="0">
                <a:latin typeface="Tahoma"/>
                <a:cs typeface="Tahoma"/>
              </a:rPr>
              <a:t>учёту </a:t>
            </a:r>
            <a:r>
              <a:rPr b="1" spc="-25" dirty="0">
                <a:latin typeface="Tahoma"/>
                <a:cs typeface="Tahoma"/>
              </a:rPr>
              <a:t>во</a:t>
            </a:r>
            <a:r>
              <a:rPr b="1" spc="5" dirty="0">
                <a:latin typeface="Tahoma"/>
                <a:cs typeface="Tahoma"/>
              </a:rPr>
              <a:t> </a:t>
            </a:r>
            <a:r>
              <a:rPr b="1" dirty="0">
                <a:latin typeface="Tahoma"/>
                <a:cs typeface="Tahoma"/>
              </a:rPr>
              <a:t>ФГИС.</a:t>
            </a:r>
          </a:p>
          <a:p>
            <a:pPr marL="40005">
              <a:lnSpc>
                <a:spcPct val="100000"/>
              </a:lnSpc>
              <a:spcBef>
                <a:spcPts val="1000"/>
              </a:spcBef>
              <a:tabLst>
                <a:tab pos="380365" algn="l"/>
              </a:tabLst>
            </a:pPr>
            <a:r>
              <a:rPr spc="-5" dirty="0"/>
              <a:t>s	</a:t>
            </a:r>
            <a:r>
              <a:rPr dirty="0"/>
              <a:t>Каждый </a:t>
            </a:r>
            <a:r>
              <a:rPr spc="-5" dirty="0"/>
              <a:t>ВСД </a:t>
            </a:r>
            <a:r>
              <a:rPr spc="10" dirty="0"/>
              <a:t>снабжается </a:t>
            </a:r>
            <a:r>
              <a:rPr b="1" spc="20" dirty="0">
                <a:latin typeface="Tahoma"/>
                <a:cs typeface="Tahoma"/>
              </a:rPr>
              <a:t>уникальным идентификационным</a:t>
            </a:r>
            <a:r>
              <a:rPr b="1" spc="-140" dirty="0">
                <a:latin typeface="Tahoma"/>
                <a:cs typeface="Tahoma"/>
              </a:rPr>
              <a:t> </a:t>
            </a:r>
            <a:r>
              <a:rPr b="1" spc="30" dirty="0">
                <a:latin typeface="Tahoma"/>
                <a:cs typeface="Tahoma"/>
              </a:rPr>
              <a:t>номером</a:t>
            </a:r>
            <a:r>
              <a:rPr spc="30" dirty="0"/>
              <a:t>.</a:t>
            </a:r>
          </a:p>
          <a:p>
            <a:pPr marL="380365" marR="143510" indent="-340360">
              <a:lnSpc>
                <a:spcPct val="124100"/>
              </a:lnSpc>
              <a:spcBef>
                <a:spcPts val="610"/>
              </a:spcBef>
              <a:tabLst>
                <a:tab pos="380365" algn="l"/>
              </a:tabLst>
            </a:pPr>
            <a:r>
              <a:rPr spc="-5" dirty="0"/>
              <a:t>s	</a:t>
            </a:r>
            <a:r>
              <a:rPr dirty="0"/>
              <a:t>После </a:t>
            </a:r>
            <a:r>
              <a:rPr spc="15" dirty="0"/>
              <a:t>оформления </a:t>
            </a:r>
            <a:r>
              <a:rPr spc="-5" dirty="0"/>
              <a:t>ВСД </a:t>
            </a:r>
            <a:r>
              <a:rPr spc="10" dirty="0"/>
              <a:t>создается </a:t>
            </a:r>
            <a:r>
              <a:rPr b="1" spc="10" dirty="0">
                <a:latin typeface="Tahoma"/>
                <a:cs typeface="Tahoma"/>
              </a:rPr>
              <a:t>форма </a:t>
            </a:r>
            <a:r>
              <a:rPr b="1" dirty="0">
                <a:latin typeface="Tahoma"/>
                <a:cs typeface="Tahoma"/>
              </a:rPr>
              <a:t>для печати </a:t>
            </a:r>
            <a:r>
              <a:rPr b="1" spc="20" dirty="0">
                <a:latin typeface="Tahoma"/>
                <a:cs typeface="Tahoma"/>
              </a:rPr>
              <a:t>данного </a:t>
            </a:r>
            <a:r>
              <a:rPr b="1" spc="10" dirty="0">
                <a:latin typeface="Tahoma"/>
                <a:cs typeface="Tahoma"/>
              </a:rPr>
              <a:t>ВСД</a:t>
            </a:r>
            <a:r>
              <a:rPr spc="10" dirty="0"/>
              <a:t>, </a:t>
            </a:r>
            <a:r>
              <a:rPr spc="15" dirty="0"/>
              <a:t>содержащая уникальный  идентификационный </a:t>
            </a:r>
            <a:r>
              <a:rPr spc="5" dirty="0"/>
              <a:t>номер </a:t>
            </a:r>
            <a:r>
              <a:rPr spc="-5" dirty="0"/>
              <a:t>и </a:t>
            </a:r>
            <a:r>
              <a:rPr spc="15" dirty="0"/>
              <a:t>двумерный </a:t>
            </a:r>
            <a:r>
              <a:rPr spc="10" dirty="0"/>
              <a:t>матричный </a:t>
            </a:r>
            <a:r>
              <a:rPr spc="5" dirty="0"/>
              <a:t>штриховой</a:t>
            </a:r>
            <a:r>
              <a:rPr spc="-195" dirty="0"/>
              <a:t> </a:t>
            </a:r>
            <a:r>
              <a:rPr spc="-30" dirty="0"/>
              <a:t>код.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889" y="284479"/>
            <a:ext cx="8512175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5" dirty="0"/>
              <a:t>jj </a:t>
            </a:r>
            <a:r>
              <a:rPr spc="-55" dirty="0"/>
              <a:t>Получение </a:t>
            </a:r>
            <a:r>
              <a:rPr spc="-45" dirty="0"/>
              <a:t>доступа </a:t>
            </a:r>
            <a:r>
              <a:rPr spc="-95" dirty="0"/>
              <a:t>по </a:t>
            </a:r>
            <a:r>
              <a:rPr spc="-55" dirty="0"/>
              <a:t>Приказу</a:t>
            </a:r>
            <a:r>
              <a:rPr spc="-25" dirty="0"/>
              <a:t> </a:t>
            </a:r>
            <a:r>
              <a:rPr spc="-105" dirty="0"/>
              <a:t>№589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9250" y="1272539"/>
            <a:ext cx="8410575" cy="461772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47345" marR="33655" indent="-334010" algn="just">
              <a:lnSpc>
                <a:spcPct val="121100"/>
              </a:lnSpc>
              <a:spcBef>
                <a:spcPts val="75"/>
              </a:spcBef>
            </a:pPr>
            <a:r>
              <a:rPr sz="1600" spc="-5" dirty="0">
                <a:latin typeface="Tahoma"/>
                <a:cs typeface="Tahoma"/>
              </a:rPr>
              <a:t>s </a:t>
            </a:r>
            <a:r>
              <a:rPr sz="1600" spc="-25" dirty="0">
                <a:latin typeface="Tahoma"/>
                <a:cs typeface="Tahoma"/>
              </a:rPr>
              <a:t>Регистрация </a:t>
            </a:r>
            <a:r>
              <a:rPr sz="1600" b="1" spc="-5" dirty="0">
                <a:latin typeface="Tahoma"/>
                <a:cs typeface="Tahoma"/>
              </a:rPr>
              <a:t>уполномоченных </a:t>
            </a:r>
            <a:r>
              <a:rPr sz="1600" b="1" dirty="0">
                <a:latin typeface="Tahoma"/>
                <a:cs typeface="Tahoma"/>
              </a:rPr>
              <a:t>лиц </a:t>
            </a:r>
            <a:r>
              <a:rPr sz="1600" b="1" spc="-15" dirty="0">
                <a:latin typeface="Tahoma"/>
                <a:cs typeface="Tahoma"/>
              </a:rPr>
              <a:t>органов </a:t>
            </a:r>
            <a:r>
              <a:rPr sz="1600" b="1" dirty="0">
                <a:latin typeface="Tahoma"/>
                <a:cs typeface="Tahoma"/>
              </a:rPr>
              <a:t>и учреждений</a:t>
            </a:r>
            <a:r>
              <a:rPr sz="1600" dirty="0">
                <a:latin typeface="Tahoma"/>
                <a:cs typeface="Tahoma"/>
              </a:rPr>
              <a:t>, </a:t>
            </a:r>
            <a:r>
              <a:rPr sz="1600" spc="-15" dirty="0">
                <a:latin typeface="Tahoma"/>
                <a:cs typeface="Tahoma"/>
              </a:rPr>
              <a:t>входящих </a:t>
            </a:r>
            <a:r>
              <a:rPr sz="1600" spc="-5" dirty="0">
                <a:latin typeface="Tahoma"/>
                <a:cs typeface="Tahoma"/>
              </a:rPr>
              <a:t>в </a:t>
            </a:r>
            <a:r>
              <a:rPr sz="1600" spc="-10" dirty="0">
                <a:latin typeface="Tahoma"/>
                <a:cs typeface="Tahoma"/>
              </a:rPr>
              <a:t>систему  </a:t>
            </a:r>
            <a:r>
              <a:rPr sz="1600" spc="-20" dirty="0">
                <a:latin typeface="Tahoma"/>
                <a:cs typeface="Tahoma"/>
              </a:rPr>
              <a:t>Государственной </a:t>
            </a:r>
            <a:r>
              <a:rPr sz="1600" spc="-15" dirty="0">
                <a:latin typeface="Tahoma"/>
                <a:cs typeface="Tahoma"/>
              </a:rPr>
              <a:t>ветеринарной </a:t>
            </a:r>
            <a:r>
              <a:rPr sz="1600" spc="-20" dirty="0">
                <a:latin typeface="Tahoma"/>
                <a:cs typeface="Tahoma"/>
              </a:rPr>
              <a:t>службы </a:t>
            </a:r>
            <a:r>
              <a:rPr sz="1600" spc="-65" dirty="0">
                <a:latin typeface="Tahoma"/>
                <a:cs typeface="Tahoma"/>
              </a:rPr>
              <a:t>РФ, </a:t>
            </a:r>
            <a:r>
              <a:rPr sz="1600" spc="-15" dirty="0">
                <a:latin typeface="Tahoma"/>
                <a:cs typeface="Tahoma"/>
              </a:rPr>
              <a:t>осуществляется </a:t>
            </a:r>
            <a:r>
              <a:rPr sz="1600" spc="-30" dirty="0">
                <a:latin typeface="Tahoma"/>
                <a:cs typeface="Tahoma"/>
              </a:rPr>
              <a:t>путем </a:t>
            </a:r>
            <a:r>
              <a:rPr sz="1600" spc="-25" dirty="0">
                <a:latin typeface="Tahoma"/>
                <a:cs typeface="Tahoma"/>
              </a:rPr>
              <a:t>подачи </a:t>
            </a:r>
            <a:r>
              <a:rPr sz="1600" spc="-20" dirty="0">
                <a:latin typeface="Tahoma"/>
                <a:cs typeface="Tahoma"/>
              </a:rPr>
              <a:t>заявки </a:t>
            </a:r>
            <a:r>
              <a:rPr sz="1600" spc="-55" dirty="0">
                <a:latin typeface="Tahoma"/>
                <a:cs typeface="Tahoma"/>
              </a:rPr>
              <a:t>на  </a:t>
            </a:r>
            <a:r>
              <a:rPr sz="1600" spc="-15" dirty="0">
                <a:latin typeface="Tahoma"/>
                <a:cs typeface="Tahoma"/>
              </a:rPr>
              <a:t>предоставление</a:t>
            </a:r>
            <a:r>
              <a:rPr sz="1600" spc="10" dirty="0">
                <a:latin typeface="Tahoma"/>
                <a:cs typeface="Tahoma"/>
              </a:rPr>
              <a:t> </a:t>
            </a:r>
            <a:r>
              <a:rPr sz="1600" spc="-30" dirty="0">
                <a:latin typeface="Tahoma"/>
                <a:cs typeface="Tahoma"/>
              </a:rPr>
              <a:t>доступа:</a:t>
            </a:r>
            <a:endParaRPr sz="1600">
              <a:latin typeface="Tahoma"/>
              <a:cs typeface="Tahoma"/>
            </a:endParaRPr>
          </a:p>
          <a:p>
            <a:pPr marL="711200" marR="5080" indent="-335280">
              <a:lnSpc>
                <a:spcPct val="100000"/>
              </a:lnSpc>
              <a:spcBef>
                <a:spcPts val="600"/>
              </a:spcBef>
              <a:tabLst>
                <a:tab pos="723265" algn="l"/>
              </a:tabLst>
            </a:pPr>
            <a:r>
              <a:rPr sz="1600" spc="-5" dirty="0">
                <a:latin typeface="Tahoma"/>
                <a:cs typeface="Tahoma"/>
              </a:rPr>
              <a:t>s		в </a:t>
            </a:r>
            <a:r>
              <a:rPr sz="1600" spc="-20" dirty="0">
                <a:latin typeface="Tahoma"/>
                <a:cs typeface="Tahoma"/>
              </a:rPr>
              <a:t>письменном </a:t>
            </a:r>
            <a:r>
              <a:rPr sz="1600" spc="-25" dirty="0">
                <a:latin typeface="Tahoma"/>
                <a:cs typeface="Tahoma"/>
              </a:rPr>
              <a:t>виде </a:t>
            </a:r>
            <a:r>
              <a:rPr sz="1600" spc="-45" dirty="0">
                <a:latin typeface="Tahoma"/>
                <a:cs typeface="Tahoma"/>
              </a:rPr>
              <a:t>на </a:t>
            </a:r>
            <a:r>
              <a:rPr sz="1600" spc="-15" dirty="0">
                <a:latin typeface="Tahoma"/>
                <a:cs typeface="Tahoma"/>
              </a:rPr>
              <a:t>бланке </a:t>
            </a:r>
            <a:r>
              <a:rPr sz="1600" spc="-20" dirty="0">
                <a:latin typeface="Tahoma"/>
                <a:cs typeface="Tahoma"/>
              </a:rPr>
              <a:t>органа </a:t>
            </a:r>
            <a:r>
              <a:rPr sz="1600" spc="-35" dirty="0">
                <a:latin typeface="Tahoma"/>
                <a:cs typeface="Tahoma"/>
              </a:rPr>
              <a:t>или </a:t>
            </a:r>
            <a:r>
              <a:rPr sz="1600" spc="-15" dirty="0">
                <a:latin typeface="Tahoma"/>
                <a:cs typeface="Tahoma"/>
              </a:rPr>
              <a:t>учреждения </a:t>
            </a:r>
            <a:r>
              <a:rPr sz="1600" spc="-30" dirty="0">
                <a:latin typeface="Tahoma"/>
                <a:cs typeface="Tahoma"/>
              </a:rPr>
              <a:t>за </a:t>
            </a:r>
            <a:r>
              <a:rPr sz="1600" spc="-15" dirty="0">
                <a:latin typeface="Tahoma"/>
                <a:cs typeface="Tahoma"/>
              </a:rPr>
              <a:t>подписью </a:t>
            </a:r>
            <a:r>
              <a:rPr sz="1600" spc="-25" dirty="0">
                <a:latin typeface="Tahoma"/>
                <a:cs typeface="Tahoma"/>
              </a:rPr>
              <a:t>руководителя  </a:t>
            </a:r>
            <a:r>
              <a:rPr sz="1600" spc="-45" dirty="0">
                <a:latin typeface="Tahoma"/>
                <a:cs typeface="Tahoma"/>
              </a:rPr>
              <a:t>(зам. </a:t>
            </a:r>
            <a:r>
              <a:rPr sz="1600" spc="-20" dirty="0">
                <a:latin typeface="Tahoma"/>
                <a:cs typeface="Tahoma"/>
              </a:rPr>
              <a:t>руководителя) </a:t>
            </a:r>
            <a:r>
              <a:rPr sz="1600" spc="-5" dirty="0">
                <a:latin typeface="Tahoma"/>
                <a:cs typeface="Tahoma"/>
              </a:rPr>
              <a:t>в </a:t>
            </a:r>
            <a:r>
              <a:rPr sz="1600" spc="-10" dirty="0">
                <a:latin typeface="Tahoma"/>
                <a:cs typeface="Tahoma"/>
              </a:rPr>
              <a:t>адрес </a:t>
            </a:r>
            <a:r>
              <a:rPr sz="1600" spc="-20" dirty="0">
                <a:latin typeface="Tahoma"/>
                <a:cs typeface="Tahoma"/>
              </a:rPr>
              <a:t>оператора </a:t>
            </a:r>
            <a:r>
              <a:rPr sz="1600" spc="-10" dirty="0">
                <a:latin typeface="Tahoma"/>
                <a:cs typeface="Tahoma"/>
              </a:rPr>
              <a:t>ФГИС </a:t>
            </a:r>
            <a:r>
              <a:rPr sz="1600" spc="-45" dirty="0">
                <a:latin typeface="Tahoma"/>
                <a:cs typeface="Tahoma"/>
              </a:rPr>
              <a:t>или </a:t>
            </a:r>
            <a:r>
              <a:rPr sz="1600" spc="-25" dirty="0">
                <a:latin typeface="Tahoma"/>
                <a:cs typeface="Tahoma"/>
              </a:rPr>
              <a:t>его </a:t>
            </a:r>
            <a:r>
              <a:rPr sz="1600" spc="-5" dirty="0">
                <a:latin typeface="Tahoma"/>
                <a:cs typeface="Tahoma"/>
              </a:rPr>
              <a:t>территориального  </a:t>
            </a:r>
            <a:r>
              <a:rPr sz="1600" spc="-20" dirty="0">
                <a:latin typeface="Tahoma"/>
                <a:cs typeface="Tahoma"/>
              </a:rPr>
              <a:t>управления;</a:t>
            </a:r>
            <a:endParaRPr sz="1600">
              <a:latin typeface="Tahoma"/>
              <a:cs typeface="Tahoma"/>
            </a:endParaRPr>
          </a:p>
          <a:p>
            <a:pPr marL="713740" marR="75565" indent="-337820">
              <a:lnSpc>
                <a:spcPct val="100000"/>
              </a:lnSpc>
              <a:spcBef>
                <a:spcPts val="380"/>
              </a:spcBef>
              <a:tabLst>
                <a:tab pos="723265" algn="l"/>
              </a:tabLst>
            </a:pPr>
            <a:r>
              <a:rPr sz="1600" spc="-5" dirty="0">
                <a:latin typeface="Tahoma"/>
                <a:cs typeface="Tahoma"/>
              </a:rPr>
              <a:t>s		в </a:t>
            </a:r>
            <a:r>
              <a:rPr sz="1600" spc="-20" dirty="0">
                <a:latin typeface="Tahoma"/>
                <a:cs typeface="Tahoma"/>
              </a:rPr>
              <a:t>форме </a:t>
            </a:r>
            <a:r>
              <a:rPr sz="1600" spc="-10" dirty="0">
                <a:latin typeface="Tahoma"/>
                <a:cs typeface="Tahoma"/>
              </a:rPr>
              <a:t>электронного </a:t>
            </a:r>
            <a:r>
              <a:rPr sz="1600" spc="-15" dirty="0">
                <a:latin typeface="Tahoma"/>
                <a:cs typeface="Tahoma"/>
              </a:rPr>
              <a:t>документа, подписанного </a:t>
            </a:r>
            <a:r>
              <a:rPr sz="1600" spc="-10" dirty="0">
                <a:latin typeface="Tahoma"/>
                <a:cs typeface="Tahoma"/>
              </a:rPr>
              <a:t>усиленной </a:t>
            </a:r>
            <a:r>
              <a:rPr sz="1600" spc="-15" dirty="0">
                <a:latin typeface="Tahoma"/>
                <a:cs typeface="Tahoma"/>
              </a:rPr>
              <a:t>квалифицированной  электронной </a:t>
            </a:r>
            <a:r>
              <a:rPr sz="1600" spc="-20" dirty="0">
                <a:latin typeface="Tahoma"/>
                <a:cs typeface="Tahoma"/>
              </a:rPr>
              <a:t>подписью </a:t>
            </a:r>
            <a:r>
              <a:rPr sz="1600" spc="-25" dirty="0">
                <a:latin typeface="Tahoma"/>
                <a:cs typeface="Tahoma"/>
              </a:rPr>
              <a:t>руководителя </a:t>
            </a:r>
            <a:r>
              <a:rPr sz="1600" spc="-40" dirty="0">
                <a:latin typeface="Tahoma"/>
                <a:cs typeface="Tahoma"/>
              </a:rPr>
              <a:t>(зам. </a:t>
            </a:r>
            <a:r>
              <a:rPr sz="1600" spc="-20" dirty="0">
                <a:latin typeface="Tahoma"/>
                <a:cs typeface="Tahoma"/>
              </a:rPr>
              <a:t>руководителя), </a:t>
            </a:r>
            <a:r>
              <a:rPr sz="1600" spc="-15" dirty="0">
                <a:latin typeface="Tahoma"/>
                <a:cs typeface="Tahoma"/>
              </a:rPr>
              <a:t>направленного </a:t>
            </a:r>
            <a:r>
              <a:rPr sz="1600" spc="-45" dirty="0">
                <a:latin typeface="Tahoma"/>
                <a:cs typeface="Tahoma"/>
              </a:rPr>
              <a:t>по  </a:t>
            </a:r>
            <a:r>
              <a:rPr sz="1600" spc="-10" dirty="0">
                <a:latin typeface="Tahoma"/>
                <a:cs typeface="Tahoma"/>
              </a:rPr>
              <a:t>адресу электронной </a:t>
            </a:r>
            <a:r>
              <a:rPr sz="1600" spc="-30" dirty="0">
                <a:latin typeface="Tahoma"/>
                <a:cs typeface="Tahoma"/>
              </a:rPr>
              <a:t>почты</a:t>
            </a:r>
            <a:r>
              <a:rPr sz="1600" spc="-22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  <a:hlinkClick r:id="rId2"/>
              </a:rPr>
              <a:t>admin@fsvps.ru</a:t>
            </a:r>
            <a:r>
              <a:rPr sz="1600" dirty="0">
                <a:latin typeface="Tahoma"/>
                <a:cs typeface="Tahoma"/>
              </a:rPr>
              <a:t>.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50"/>
              </a:spcBef>
              <a:tabLst>
                <a:tab pos="351155" algn="l"/>
              </a:tabLst>
            </a:pPr>
            <a:r>
              <a:rPr sz="1600" spc="-5" dirty="0">
                <a:latin typeface="Tahoma"/>
                <a:cs typeface="Tahoma"/>
              </a:rPr>
              <a:t>s	</a:t>
            </a:r>
            <a:r>
              <a:rPr sz="1600" spc="-25" dirty="0">
                <a:latin typeface="Tahoma"/>
                <a:cs typeface="Tahoma"/>
              </a:rPr>
              <a:t>Возможен </a:t>
            </a:r>
            <a:r>
              <a:rPr sz="1600" spc="-5" dirty="0">
                <a:latin typeface="Tahoma"/>
                <a:cs typeface="Tahoma"/>
              </a:rPr>
              <a:t>и </a:t>
            </a:r>
            <a:r>
              <a:rPr sz="1600" spc="-15" dirty="0">
                <a:latin typeface="Tahoma"/>
                <a:cs typeface="Tahoma"/>
              </a:rPr>
              <a:t>другой вариант </a:t>
            </a:r>
            <a:r>
              <a:rPr sz="1600" spc="-20" dirty="0">
                <a:latin typeface="Tahoma"/>
                <a:cs typeface="Tahoma"/>
              </a:rPr>
              <a:t>регистрации </a:t>
            </a:r>
            <a:r>
              <a:rPr sz="1600" spc="-15" dirty="0">
                <a:latin typeface="Tahoma"/>
                <a:cs typeface="Tahoma"/>
              </a:rPr>
              <a:t>сотрудников ветеринарной</a:t>
            </a:r>
            <a:r>
              <a:rPr sz="1600" spc="260" dirty="0">
                <a:latin typeface="Tahoma"/>
                <a:cs typeface="Tahoma"/>
              </a:rPr>
              <a:t> </a:t>
            </a:r>
            <a:r>
              <a:rPr sz="1600" spc="-35" dirty="0">
                <a:latin typeface="Tahoma"/>
                <a:cs typeface="Tahoma"/>
              </a:rPr>
              <a:t>службы:</a:t>
            </a:r>
            <a:endParaRPr sz="1600">
              <a:latin typeface="Tahoma"/>
              <a:cs typeface="Tahoma"/>
            </a:endParaRPr>
          </a:p>
          <a:p>
            <a:pPr marL="726440" marR="82550" indent="-350520">
              <a:lnSpc>
                <a:spcPct val="100000"/>
              </a:lnSpc>
              <a:spcBef>
                <a:spcPts val="620"/>
              </a:spcBef>
              <a:tabLst>
                <a:tab pos="723265" algn="l"/>
              </a:tabLst>
            </a:pPr>
            <a:r>
              <a:rPr sz="1600" spc="-5" dirty="0">
                <a:latin typeface="Tahoma"/>
                <a:cs typeface="Tahoma"/>
              </a:rPr>
              <a:t>s	</a:t>
            </a:r>
            <a:r>
              <a:rPr sz="1600" spc="-30" dirty="0">
                <a:latin typeface="Tahoma"/>
                <a:cs typeface="Tahoma"/>
              </a:rPr>
              <a:t>подача </a:t>
            </a:r>
            <a:r>
              <a:rPr sz="1600" spc="-20" dirty="0">
                <a:latin typeface="Tahoma"/>
                <a:cs typeface="Tahoma"/>
              </a:rPr>
              <a:t>заявки </a:t>
            </a:r>
            <a:r>
              <a:rPr sz="1600" spc="-5" dirty="0">
                <a:latin typeface="Tahoma"/>
                <a:cs typeface="Tahoma"/>
              </a:rPr>
              <a:t>в </a:t>
            </a:r>
            <a:r>
              <a:rPr sz="1600" spc="-10" dirty="0">
                <a:latin typeface="Tahoma"/>
                <a:cs typeface="Tahoma"/>
              </a:rPr>
              <a:t>электронном </a:t>
            </a:r>
            <a:r>
              <a:rPr sz="1600" spc="-25" dirty="0">
                <a:latin typeface="Tahoma"/>
                <a:cs typeface="Tahoma"/>
              </a:rPr>
              <a:t>виде </a:t>
            </a:r>
            <a:r>
              <a:rPr sz="1600" spc="-15" dirty="0">
                <a:latin typeface="Tahoma"/>
                <a:cs typeface="Tahoma"/>
              </a:rPr>
              <a:t>администратором учреждения </a:t>
            </a:r>
            <a:r>
              <a:rPr sz="1600" spc="-20" dirty="0">
                <a:latin typeface="Tahoma"/>
                <a:cs typeface="Tahoma"/>
              </a:rPr>
              <a:t>через </a:t>
            </a:r>
            <a:r>
              <a:rPr sz="1600" spc="-15" dirty="0">
                <a:latin typeface="Tahoma"/>
                <a:cs typeface="Tahoma"/>
              </a:rPr>
              <a:t>систему  </a:t>
            </a:r>
            <a:r>
              <a:rPr sz="1600" spc="-25" dirty="0">
                <a:latin typeface="Tahoma"/>
                <a:cs typeface="Tahoma"/>
              </a:rPr>
              <a:t>Ветис.Паспорт.</a:t>
            </a:r>
            <a:endParaRPr sz="1600">
              <a:latin typeface="Tahoma"/>
              <a:cs typeface="Tahoma"/>
            </a:endParaRPr>
          </a:p>
          <a:p>
            <a:pPr marL="347980" marR="370840" indent="-335280">
              <a:lnSpc>
                <a:spcPct val="120000"/>
              </a:lnSpc>
              <a:spcBef>
                <a:spcPts val="365"/>
              </a:spcBef>
              <a:tabLst>
                <a:tab pos="351155" algn="l"/>
              </a:tabLst>
            </a:pPr>
            <a:r>
              <a:rPr sz="1600" spc="-5" dirty="0">
                <a:latin typeface="Tahoma"/>
                <a:cs typeface="Tahoma"/>
              </a:rPr>
              <a:t>s		</a:t>
            </a:r>
            <a:r>
              <a:rPr sz="1600" spc="-30" dirty="0">
                <a:latin typeface="Tahoma"/>
                <a:cs typeface="Tahoma"/>
              </a:rPr>
              <a:t>После получения </a:t>
            </a:r>
            <a:r>
              <a:rPr sz="1600" spc="-20" dirty="0">
                <a:latin typeface="Tahoma"/>
                <a:cs typeface="Tahoma"/>
              </a:rPr>
              <a:t>реквизитов </a:t>
            </a:r>
            <a:r>
              <a:rPr sz="1600" spc="-15" dirty="0">
                <a:latin typeface="Tahoma"/>
                <a:cs typeface="Tahoma"/>
              </a:rPr>
              <a:t>доступа </a:t>
            </a:r>
            <a:r>
              <a:rPr sz="1600" spc="-35" dirty="0">
                <a:latin typeface="Tahoma"/>
                <a:cs typeface="Tahoma"/>
              </a:rPr>
              <a:t>во </a:t>
            </a:r>
            <a:r>
              <a:rPr sz="1600" spc="-15" dirty="0">
                <a:latin typeface="Tahoma"/>
                <a:cs typeface="Tahoma"/>
              </a:rPr>
              <a:t>ФГИС </a:t>
            </a:r>
            <a:r>
              <a:rPr sz="1600" spc="-20" dirty="0">
                <a:latin typeface="Tahoma"/>
                <a:cs typeface="Tahoma"/>
              </a:rPr>
              <a:t>необходимо </a:t>
            </a:r>
            <a:r>
              <a:rPr sz="1600" spc="-5" dirty="0">
                <a:latin typeface="Tahoma"/>
                <a:cs typeface="Tahoma"/>
              </a:rPr>
              <a:t>завершить </a:t>
            </a:r>
            <a:r>
              <a:rPr sz="1600" spc="-15" dirty="0">
                <a:latin typeface="Tahoma"/>
                <a:cs typeface="Tahoma"/>
              </a:rPr>
              <a:t>процедуру  </a:t>
            </a:r>
            <a:r>
              <a:rPr sz="1600" spc="-25" dirty="0">
                <a:latin typeface="Tahoma"/>
                <a:cs typeface="Tahoma"/>
              </a:rPr>
              <a:t>регистрации. </a:t>
            </a:r>
            <a:r>
              <a:rPr sz="1600" spc="-30" dirty="0">
                <a:latin typeface="Tahoma"/>
                <a:cs typeface="Tahoma"/>
              </a:rPr>
              <a:t>Для </a:t>
            </a:r>
            <a:r>
              <a:rPr sz="1600" spc="-10" dirty="0">
                <a:latin typeface="Tahoma"/>
                <a:cs typeface="Tahoma"/>
              </a:rPr>
              <a:t>этого </a:t>
            </a:r>
            <a:r>
              <a:rPr sz="1600" spc="-15" dirty="0">
                <a:latin typeface="Tahoma"/>
                <a:cs typeface="Tahoma"/>
              </a:rPr>
              <a:t>требуется </a:t>
            </a:r>
            <a:r>
              <a:rPr sz="1600" spc="-10" dirty="0">
                <a:latin typeface="Tahoma"/>
                <a:cs typeface="Tahoma"/>
              </a:rPr>
              <a:t>сменить </a:t>
            </a:r>
            <a:r>
              <a:rPr sz="1600" spc="-25" dirty="0">
                <a:latin typeface="Tahoma"/>
                <a:cs typeface="Tahoma"/>
              </a:rPr>
              <a:t>временный </a:t>
            </a:r>
            <a:r>
              <a:rPr sz="1600" spc="-30" dirty="0">
                <a:latin typeface="Tahoma"/>
                <a:cs typeface="Tahoma"/>
              </a:rPr>
              <a:t>пароль, </a:t>
            </a:r>
            <a:r>
              <a:rPr sz="1600" dirty="0">
                <a:latin typeface="Tahoma"/>
                <a:cs typeface="Tahoma"/>
              </a:rPr>
              <a:t>указать </a:t>
            </a:r>
            <a:r>
              <a:rPr sz="1600" spc="-5" dirty="0">
                <a:latin typeface="Tahoma"/>
                <a:cs typeface="Tahoma"/>
              </a:rPr>
              <a:t>и  </a:t>
            </a:r>
            <a:r>
              <a:rPr sz="1600" spc="-10" dirty="0">
                <a:latin typeface="Tahoma"/>
                <a:cs typeface="Tahoma"/>
              </a:rPr>
              <a:t>подтвердить адрес электронной </a:t>
            </a:r>
            <a:r>
              <a:rPr sz="1600" spc="-30" dirty="0">
                <a:latin typeface="Tahoma"/>
                <a:cs typeface="Tahoma"/>
              </a:rPr>
              <a:t>почты </a:t>
            </a:r>
            <a:r>
              <a:rPr sz="1600" spc="-5" dirty="0">
                <a:latin typeface="Tahoma"/>
                <a:cs typeface="Tahoma"/>
              </a:rPr>
              <a:t>в </a:t>
            </a:r>
            <a:r>
              <a:rPr sz="1600" spc="-20" dirty="0">
                <a:latin typeface="Tahoma"/>
                <a:cs typeface="Tahoma"/>
              </a:rPr>
              <a:t>профиле пользователя через </a:t>
            </a:r>
            <a:r>
              <a:rPr sz="1600" spc="-10" dirty="0">
                <a:latin typeface="Tahoma"/>
                <a:cs typeface="Tahoma"/>
              </a:rPr>
              <a:t>систему  </a:t>
            </a:r>
            <a:r>
              <a:rPr sz="1600" spc="-25" dirty="0">
                <a:latin typeface="Tahoma"/>
                <a:cs typeface="Tahoma"/>
              </a:rPr>
              <a:t>Ветис.Паспорт.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65" dirty="0"/>
              <a:t>ФГБУ</a:t>
            </a:r>
            <a:r>
              <a:rPr spc="-50" dirty="0"/>
              <a:t> </a:t>
            </a:r>
            <a:r>
              <a:rPr spc="10" dirty="0"/>
              <a:t>«ВНИИЗЖ»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889" y="13970"/>
            <a:ext cx="85121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i="1" spc="-260" dirty="0">
                <a:latin typeface="Tahoma"/>
                <a:cs typeface="Tahoma"/>
              </a:rPr>
              <a:t>Ш</a:t>
            </a:r>
            <a:r>
              <a:rPr spc="-260" dirty="0"/>
              <a:t>Получение </a:t>
            </a:r>
            <a:r>
              <a:rPr spc="-45" dirty="0"/>
              <a:t>доступа </a:t>
            </a:r>
            <a:r>
              <a:rPr spc="-90" dirty="0"/>
              <a:t>по </a:t>
            </a:r>
            <a:r>
              <a:rPr spc="-55" dirty="0"/>
              <a:t>Приказу</a:t>
            </a:r>
            <a:r>
              <a:rPr spc="830" dirty="0"/>
              <a:t> </a:t>
            </a:r>
            <a:r>
              <a:rPr spc="-105" dirty="0"/>
              <a:t>№589</a:t>
            </a:r>
            <a:endParaRPr sz="54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6709" y="1346200"/>
            <a:ext cx="8439150" cy="4537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1630" algn="l"/>
              </a:tabLst>
            </a:pPr>
            <a:r>
              <a:rPr sz="1450" b="1" i="1" spc="-5" dirty="0">
                <a:latin typeface="Franklin Gothic Heavy"/>
                <a:cs typeface="Franklin Gothic Heavy"/>
              </a:rPr>
              <a:t>S	</a:t>
            </a:r>
            <a:r>
              <a:rPr sz="1350" spc="10" dirty="0">
                <a:latin typeface="Tahoma"/>
                <a:cs typeface="Tahoma"/>
              </a:rPr>
              <a:t>Доступ </a:t>
            </a:r>
            <a:r>
              <a:rPr sz="1350" dirty="0">
                <a:latin typeface="Tahoma"/>
                <a:cs typeface="Tahoma"/>
              </a:rPr>
              <a:t>к </a:t>
            </a:r>
            <a:r>
              <a:rPr sz="1350" spc="15" dirty="0">
                <a:latin typeface="Tahoma"/>
                <a:cs typeface="Tahoma"/>
              </a:rPr>
              <a:t>системе должны получить </a:t>
            </a:r>
            <a:r>
              <a:rPr sz="1350" b="1" spc="-10" dirty="0">
                <a:latin typeface="Tahoma"/>
                <a:cs typeface="Tahoma"/>
              </a:rPr>
              <a:t>все </a:t>
            </a:r>
            <a:r>
              <a:rPr sz="1350" b="1" spc="15" dirty="0">
                <a:latin typeface="Tahoma"/>
                <a:cs typeface="Tahoma"/>
              </a:rPr>
              <a:t>участники</a:t>
            </a:r>
            <a:r>
              <a:rPr sz="1350" b="1" spc="190" dirty="0">
                <a:latin typeface="Tahoma"/>
                <a:cs typeface="Tahoma"/>
              </a:rPr>
              <a:t> </a:t>
            </a:r>
            <a:r>
              <a:rPr sz="1350" b="1" spc="30" dirty="0">
                <a:latin typeface="Tahoma"/>
                <a:cs typeface="Tahoma"/>
              </a:rPr>
              <a:t>оборота</a:t>
            </a:r>
            <a:r>
              <a:rPr sz="1350" spc="30" dirty="0">
                <a:latin typeface="Tahoma"/>
                <a:cs typeface="Tahoma"/>
              </a:rPr>
              <a:t>.</a:t>
            </a:r>
            <a:endParaRPr sz="1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  <a:tabLst>
                <a:tab pos="350520" algn="l"/>
              </a:tabLst>
            </a:pPr>
            <a:r>
              <a:rPr sz="1450" b="1" i="1" spc="-5" dirty="0">
                <a:latin typeface="Franklin Gothic Heavy"/>
                <a:cs typeface="Franklin Gothic Heavy"/>
              </a:rPr>
              <a:t>S	</a:t>
            </a:r>
            <a:r>
              <a:rPr sz="1350" spc="10" dirty="0">
                <a:latin typeface="Tahoma"/>
                <a:cs typeface="Tahoma"/>
              </a:rPr>
              <a:t>Регистрация </a:t>
            </a:r>
            <a:r>
              <a:rPr sz="1350" b="1" spc="30" dirty="0">
                <a:latin typeface="Tahoma"/>
                <a:cs typeface="Tahoma"/>
              </a:rPr>
              <a:t>хозяйствующих </a:t>
            </a:r>
            <a:r>
              <a:rPr sz="1350" b="1" spc="20" dirty="0">
                <a:latin typeface="Tahoma"/>
                <a:cs typeface="Tahoma"/>
              </a:rPr>
              <a:t>субъектов </a:t>
            </a:r>
            <a:r>
              <a:rPr sz="1350" spc="15" dirty="0">
                <a:latin typeface="Tahoma"/>
                <a:cs typeface="Tahoma"/>
              </a:rPr>
              <a:t>осуществляется следующим</a:t>
            </a:r>
            <a:r>
              <a:rPr sz="1350" spc="330" dirty="0">
                <a:latin typeface="Tahoma"/>
                <a:cs typeface="Tahoma"/>
              </a:rPr>
              <a:t> </a:t>
            </a:r>
            <a:r>
              <a:rPr sz="1350" dirty="0">
                <a:latin typeface="Tahoma"/>
                <a:cs typeface="Tahoma"/>
              </a:rPr>
              <a:t>образом:</a:t>
            </a:r>
            <a:endParaRPr sz="1350">
              <a:latin typeface="Tahoma"/>
              <a:cs typeface="Tahoma"/>
            </a:endParaRPr>
          </a:p>
          <a:p>
            <a:pPr marL="726440" marR="5080" indent="-350520">
              <a:lnSpc>
                <a:spcPct val="120800"/>
              </a:lnSpc>
              <a:spcBef>
                <a:spcPts val="345"/>
              </a:spcBef>
              <a:tabLst>
                <a:tab pos="725805" algn="l"/>
              </a:tabLst>
            </a:pPr>
            <a:r>
              <a:rPr sz="1450" b="1" i="1" spc="-5" dirty="0">
                <a:latin typeface="Franklin Gothic Heavy"/>
                <a:cs typeface="Franklin Gothic Heavy"/>
              </a:rPr>
              <a:t>S	</a:t>
            </a:r>
            <a:r>
              <a:rPr sz="1350" b="1" spc="15" dirty="0">
                <a:latin typeface="Tahoma"/>
                <a:cs typeface="Tahoma"/>
              </a:rPr>
              <a:t>индивидуальный </a:t>
            </a:r>
            <a:r>
              <a:rPr sz="1350" b="1" spc="20" dirty="0">
                <a:latin typeface="Tahoma"/>
                <a:cs typeface="Tahoma"/>
              </a:rPr>
              <a:t>предприниматель </a:t>
            </a:r>
            <a:r>
              <a:rPr sz="1350" spc="5" dirty="0">
                <a:latin typeface="Tahoma"/>
                <a:cs typeface="Tahoma"/>
              </a:rPr>
              <a:t>вправе </a:t>
            </a:r>
            <a:r>
              <a:rPr sz="1350" spc="15" dirty="0">
                <a:latin typeface="Tahoma"/>
                <a:cs typeface="Tahoma"/>
              </a:rPr>
              <a:t>направить </a:t>
            </a:r>
            <a:r>
              <a:rPr sz="1350" spc="20" dirty="0">
                <a:latin typeface="Tahoma"/>
                <a:cs typeface="Tahoma"/>
              </a:rPr>
              <a:t>заявление </a:t>
            </a:r>
            <a:r>
              <a:rPr sz="1350" spc="-25" dirty="0">
                <a:latin typeface="Tahoma"/>
                <a:cs typeface="Tahoma"/>
              </a:rPr>
              <a:t>на </a:t>
            </a:r>
            <a:r>
              <a:rPr sz="1350" spc="10" dirty="0">
                <a:latin typeface="Tahoma"/>
                <a:cs typeface="Tahoma"/>
              </a:rPr>
              <a:t>бумажном </a:t>
            </a:r>
            <a:r>
              <a:rPr sz="1350" spc="5" dirty="0">
                <a:latin typeface="Tahoma"/>
                <a:cs typeface="Tahoma"/>
              </a:rPr>
              <a:t>носителе  </a:t>
            </a:r>
            <a:r>
              <a:rPr sz="1350" spc="-20" dirty="0">
                <a:latin typeface="Tahoma"/>
                <a:cs typeface="Tahoma"/>
              </a:rPr>
              <a:t>по </a:t>
            </a:r>
            <a:r>
              <a:rPr sz="1350" dirty="0">
                <a:latin typeface="Tahoma"/>
                <a:cs typeface="Tahoma"/>
              </a:rPr>
              <a:t>почте </a:t>
            </a:r>
            <a:r>
              <a:rPr sz="1350" spc="-5" dirty="0">
                <a:latin typeface="Tahoma"/>
                <a:cs typeface="Tahoma"/>
              </a:rPr>
              <a:t>в </a:t>
            </a:r>
            <a:r>
              <a:rPr sz="1350" spc="10" dirty="0">
                <a:latin typeface="Tahoma"/>
                <a:cs typeface="Tahoma"/>
              </a:rPr>
              <a:t>адрес </a:t>
            </a:r>
            <a:r>
              <a:rPr sz="1350" spc="15" dirty="0">
                <a:latin typeface="Tahoma"/>
                <a:cs typeface="Tahoma"/>
              </a:rPr>
              <a:t>Россельхознадзора </a:t>
            </a:r>
            <a:r>
              <a:rPr sz="1350" spc="-25" dirty="0">
                <a:latin typeface="Tahoma"/>
                <a:cs typeface="Tahoma"/>
              </a:rPr>
              <a:t>или </a:t>
            </a:r>
            <a:r>
              <a:rPr sz="1350" spc="10" dirty="0">
                <a:latin typeface="Tahoma"/>
                <a:cs typeface="Tahoma"/>
              </a:rPr>
              <a:t>одного </a:t>
            </a:r>
            <a:r>
              <a:rPr sz="1350" spc="-25" dirty="0">
                <a:latin typeface="Tahoma"/>
                <a:cs typeface="Tahoma"/>
              </a:rPr>
              <a:t>из </a:t>
            </a:r>
            <a:r>
              <a:rPr sz="1350" spc="-5" dirty="0">
                <a:latin typeface="Tahoma"/>
                <a:cs typeface="Tahoma"/>
              </a:rPr>
              <a:t>его </a:t>
            </a:r>
            <a:r>
              <a:rPr sz="1350" spc="25" dirty="0">
                <a:latin typeface="Tahoma"/>
                <a:cs typeface="Tahoma"/>
              </a:rPr>
              <a:t>Территориальных </a:t>
            </a:r>
            <a:r>
              <a:rPr sz="1350" spc="15" dirty="0">
                <a:latin typeface="Tahoma"/>
                <a:cs typeface="Tahoma"/>
              </a:rPr>
              <a:t>управлений; </a:t>
            </a:r>
            <a:r>
              <a:rPr sz="1350" spc="5" dirty="0">
                <a:latin typeface="Tahoma"/>
                <a:cs typeface="Tahoma"/>
              </a:rPr>
              <a:t>либо  </a:t>
            </a:r>
            <a:r>
              <a:rPr sz="1350" spc="-5" dirty="0">
                <a:latin typeface="Tahoma"/>
                <a:cs typeface="Tahoma"/>
              </a:rPr>
              <a:t>в </a:t>
            </a:r>
            <a:r>
              <a:rPr sz="1350" spc="15" dirty="0">
                <a:latin typeface="Tahoma"/>
                <a:cs typeface="Tahoma"/>
              </a:rPr>
              <a:t>электронной форме </a:t>
            </a:r>
            <a:r>
              <a:rPr sz="1350" spc="-30" dirty="0">
                <a:latin typeface="Tahoma"/>
                <a:cs typeface="Tahoma"/>
              </a:rPr>
              <a:t>на </a:t>
            </a:r>
            <a:r>
              <a:rPr sz="1350" spc="10" dirty="0">
                <a:latin typeface="Tahoma"/>
                <a:cs typeface="Tahoma"/>
              </a:rPr>
              <a:t>адрес </a:t>
            </a:r>
            <a:r>
              <a:rPr sz="1350" spc="15" dirty="0">
                <a:latin typeface="Tahoma"/>
                <a:cs typeface="Tahoma"/>
              </a:rPr>
              <a:t>электронной </a:t>
            </a:r>
            <a:r>
              <a:rPr sz="1350" dirty="0">
                <a:latin typeface="Tahoma"/>
                <a:cs typeface="Tahoma"/>
              </a:rPr>
              <a:t>почты </a:t>
            </a:r>
            <a:r>
              <a:rPr sz="1350" spc="10" dirty="0">
                <a:latin typeface="Tahoma"/>
                <a:cs typeface="Tahoma"/>
              </a:rPr>
              <a:t>Россельхознадзора: </a:t>
            </a:r>
            <a:r>
              <a:rPr sz="1350" spc="20" dirty="0">
                <a:latin typeface="Tahoma"/>
                <a:cs typeface="Tahoma"/>
                <a:hlinkClick r:id="rId2"/>
              </a:rPr>
              <a:t>info@svfk.mcx.ru</a:t>
            </a:r>
            <a:r>
              <a:rPr sz="1350" spc="20" dirty="0">
                <a:latin typeface="Tahoma"/>
                <a:cs typeface="Tahoma"/>
              </a:rPr>
              <a:t>,  </a:t>
            </a:r>
            <a:r>
              <a:rPr sz="1350" spc="15" dirty="0">
                <a:latin typeface="Tahoma"/>
                <a:cs typeface="Tahoma"/>
              </a:rPr>
              <a:t>подписанное индивидуальным предпринимателем </a:t>
            </a:r>
            <a:r>
              <a:rPr sz="1450" b="1" i="1" spc="-40" dirty="0">
                <a:latin typeface="Franklin Gothic Heavy"/>
                <a:cs typeface="Franklin Gothic Heavy"/>
              </a:rPr>
              <a:t>простой </a:t>
            </a:r>
            <a:r>
              <a:rPr sz="1450" b="1" i="1" spc="-45" dirty="0">
                <a:latin typeface="Franklin Gothic Heavy"/>
                <a:cs typeface="Franklin Gothic Heavy"/>
              </a:rPr>
              <a:t>электронно-цифровой</a:t>
            </a:r>
            <a:r>
              <a:rPr sz="1450" b="1" i="1" spc="254" dirty="0">
                <a:latin typeface="Franklin Gothic Heavy"/>
                <a:cs typeface="Franklin Gothic Heavy"/>
              </a:rPr>
              <a:t> </a:t>
            </a:r>
            <a:r>
              <a:rPr sz="1450" b="1" i="1" spc="-70" dirty="0">
                <a:latin typeface="Franklin Gothic Heavy"/>
                <a:cs typeface="Franklin Gothic Heavy"/>
              </a:rPr>
              <a:t>подписью</a:t>
            </a:r>
            <a:r>
              <a:rPr sz="1350" spc="-70" dirty="0">
                <a:latin typeface="Tahoma"/>
                <a:cs typeface="Tahoma"/>
              </a:rPr>
              <a:t>;</a:t>
            </a:r>
            <a:endParaRPr sz="1350">
              <a:latin typeface="Tahoma"/>
              <a:cs typeface="Tahoma"/>
            </a:endParaRPr>
          </a:p>
          <a:p>
            <a:pPr marL="713740" marR="34290" indent="-337820">
              <a:lnSpc>
                <a:spcPct val="120600"/>
              </a:lnSpc>
              <a:spcBef>
                <a:spcPts val="284"/>
              </a:spcBef>
              <a:tabLst>
                <a:tab pos="719455" algn="l"/>
              </a:tabLst>
            </a:pPr>
            <a:r>
              <a:rPr sz="1450" b="1" i="1" spc="-5" dirty="0">
                <a:latin typeface="Franklin Gothic Heavy"/>
                <a:cs typeface="Franklin Gothic Heavy"/>
              </a:rPr>
              <a:t>S		</a:t>
            </a:r>
            <a:r>
              <a:rPr sz="1350" b="1" spc="15" dirty="0">
                <a:latin typeface="Tahoma"/>
                <a:cs typeface="Tahoma"/>
              </a:rPr>
              <a:t>организация </a:t>
            </a:r>
            <a:r>
              <a:rPr sz="1350" spc="15" dirty="0">
                <a:latin typeface="Tahoma"/>
                <a:cs typeface="Tahoma"/>
              </a:rPr>
              <a:t>заявление </a:t>
            </a:r>
            <a:r>
              <a:rPr sz="1350" spc="10" dirty="0">
                <a:latin typeface="Tahoma"/>
                <a:cs typeface="Tahoma"/>
              </a:rPr>
              <a:t>предоставляется лицом, </a:t>
            </a:r>
            <a:r>
              <a:rPr sz="1350" spc="20" dirty="0">
                <a:latin typeface="Tahoma"/>
                <a:cs typeface="Tahoma"/>
              </a:rPr>
              <a:t>уполномоченным </a:t>
            </a:r>
            <a:r>
              <a:rPr sz="1350" spc="-30" dirty="0">
                <a:latin typeface="Tahoma"/>
                <a:cs typeface="Tahoma"/>
              </a:rPr>
              <a:t>на </a:t>
            </a:r>
            <a:r>
              <a:rPr sz="1350" spc="-5" dirty="0">
                <a:latin typeface="Tahoma"/>
                <a:cs typeface="Tahoma"/>
              </a:rPr>
              <a:t>эти </a:t>
            </a:r>
            <a:r>
              <a:rPr sz="1350" spc="-10" dirty="0">
                <a:latin typeface="Tahoma"/>
                <a:cs typeface="Tahoma"/>
              </a:rPr>
              <a:t>цели </a:t>
            </a:r>
            <a:r>
              <a:rPr sz="1350" spc="5" dirty="0">
                <a:latin typeface="Tahoma"/>
                <a:cs typeface="Tahoma"/>
              </a:rPr>
              <a:t>данной  </a:t>
            </a:r>
            <a:r>
              <a:rPr sz="1350" spc="15" dirty="0">
                <a:latin typeface="Tahoma"/>
                <a:cs typeface="Tahoma"/>
              </a:rPr>
              <a:t>организацией, </a:t>
            </a:r>
            <a:r>
              <a:rPr sz="1350" spc="-5" dirty="0">
                <a:latin typeface="Tahoma"/>
                <a:cs typeface="Tahoma"/>
              </a:rPr>
              <a:t>в </a:t>
            </a:r>
            <a:r>
              <a:rPr sz="1350" spc="10" dirty="0">
                <a:latin typeface="Tahoma"/>
                <a:cs typeface="Tahoma"/>
              </a:rPr>
              <a:t>письменном </a:t>
            </a:r>
            <a:r>
              <a:rPr sz="1350" spc="-5" dirty="0">
                <a:latin typeface="Tahoma"/>
                <a:cs typeface="Tahoma"/>
              </a:rPr>
              <a:t>виде </a:t>
            </a:r>
            <a:r>
              <a:rPr sz="1350" spc="-30" dirty="0">
                <a:latin typeface="Tahoma"/>
                <a:cs typeface="Tahoma"/>
              </a:rPr>
              <a:t>на </a:t>
            </a:r>
            <a:r>
              <a:rPr sz="1350" spc="10" dirty="0">
                <a:latin typeface="Tahoma"/>
                <a:cs typeface="Tahoma"/>
              </a:rPr>
              <a:t>бланке организации </a:t>
            </a:r>
            <a:r>
              <a:rPr sz="1350" spc="-10" dirty="0">
                <a:latin typeface="Tahoma"/>
                <a:cs typeface="Tahoma"/>
              </a:rPr>
              <a:t>за </a:t>
            </a:r>
            <a:r>
              <a:rPr sz="1350" spc="10" dirty="0">
                <a:latin typeface="Tahoma"/>
                <a:cs typeface="Tahoma"/>
              </a:rPr>
              <a:t>подписью </a:t>
            </a:r>
            <a:r>
              <a:rPr sz="1350" spc="-5" dirty="0">
                <a:latin typeface="Tahoma"/>
                <a:cs typeface="Tahoma"/>
              </a:rPr>
              <a:t>ее </a:t>
            </a:r>
            <a:r>
              <a:rPr sz="1350" spc="10" dirty="0">
                <a:latin typeface="Tahoma"/>
                <a:cs typeface="Tahoma"/>
              </a:rPr>
              <a:t>руководителя  (заместителя </a:t>
            </a:r>
            <a:r>
              <a:rPr sz="1350" spc="15" dirty="0">
                <a:latin typeface="Tahoma"/>
                <a:cs typeface="Tahoma"/>
              </a:rPr>
              <a:t>руководителя) </a:t>
            </a:r>
            <a:r>
              <a:rPr sz="1350" spc="-5" dirty="0">
                <a:latin typeface="Tahoma"/>
                <a:cs typeface="Tahoma"/>
              </a:rPr>
              <a:t>в </a:t>
            </a:r>
            <a:r>
              <a:rPr sz="1350" spc="15" dirty="0">
                <a:latin typeface="Tahoma"/>
                <a:cs typeface="Tahoma"/>
              </a:rPr>
              <a:t>адрес Россельхознадзора </a:t>
            </a:r>
            <a:r>
              <a:rPr sz="1350" spc="-20" dirty="0">
                <a:latin typeface="Tahoma"/>
                <a:cs typeface="Tahoma"/>
              </a:rPr>
              <a:t>или </a:t>
            </a:r>
            <a:r>
              <a:rPr sz="1350" spc="10" dirty="0">
                <a:latin typeface="Tahoma"/>
                <a:cs typeface="Tahoma"/>
              </a:rPr>
              <a:t>одного </a:t>
            </a:r>
            <a:r>
              <a:rPr sz="1350" spc="-25" dirty="0">
                <a:latin typeface="Tahoma"/>
                <a:cs typeface="Tahoma"/>
              </a:rPr>
              <a:t>из </a:t>
            </a:r>
            <a:r>
              <a:rPr sz="1350" spc="-5" dirty="0">
                <a:latin typeface="Tahoma"/>
                <a:cs typeface="Tahoma"/>
              </a:rPr>
              <a:t>его </a:t>
            </a:r>
            <a:r>
              <a:rPr sz="1350" spc="25" dirty="0">
                <a:latin typeface="Tahoma"/>
                <a:cs typeface="Tahoma"/>
              </a:rPr>
              <a:t>Территориальных  </a:t>
            </a:r>
            <a:r>
              <a:rPr sz="1350" spc="15" dirty="0">
                <a:latin typeface="Tahoma"/>
                <a:cs typeface="Tahoma"/>
              </a:rPr>
              <a:t>управлений; </a:t>
            </a:r>
            <a:r>
              <a:rPr sz="1350" spc="10" dirty="0">
                <a:latin typeface="Tahoma"/>
                <a:cs typeface="Tahoma"/>
              </a:rPr>
              <a:t>либо </a:t>
            </a:r>
            <a:r>
              <a:rPr sz="1350" spc="-5" dirty="0">
                <a:latin typeface="Tahoma"/>
                <a:cs typeface="Tahoma"/>
              </a:rPr>
              <a:t>в </a:t>
            </a:r>
            <a:r>
              <a:rPr sz="1350" spc="15" dirty="0">
                <a:latin typeface="Tahoma"/>
                <a:cs typeface="Tahoma"/>
              </a:rPr>
              <a:t>форме </a:t>
            </a:r>
            <a:r>
              <a:rPr sz="1350" spc="20" dirty="0">
                <a:latin typeface="Tahoma"/>
                <a:cs typeface="Tahoma"/>
              </a:rPr>
              <a:t>электронного </a:t>
            </a:r>
            <a:r>
              <a:rPr sz="1350" spc="15" dirty="0">
                <a:latin typeface="Tahoma"/>
                <a:cs typeface="Tahoma"/>
              </a:rPr>
              <a:t>документа, заверенного </a:t>
            </a:r>
            <a:r>
              <a:rPr sz="1450" b="1" i="1" spc="-45" dirty="0">
                <a:latin typeface="Franklin Gothic Heavy"/>
                <a:cs typeface="Franklin Gothic Heavy"/>
              </a:rPr>
              <a:t>усиленной  </a:t>
            </a:r>
            <a:r>
              <a:rPr sz="1450" b="1" i="1" spc="-60" dirty="0">
                <a:latin typeface="Franklin Gothic Heavy"/>
                <a:cs typeface="Franklin Gothic Heavy"/>
              </a:rPr>
              <a:t>квалифицированной </a:t>
            </a:r>
            <a:r>
              <a:rPr sz="1450" b="1" i="1" spc="-45" dirty="0">
                <a:latin typeface="Franklin Gothic Heavy"/>
                <a:cs typeface="Franklin Gothic Heavy"/>
              </a:rPr>
              <a:t>электронной </a:t>
            </a:r>
            <a:r>
              <a:rPr sz="1450" b="1" i="1" spc="-65" dirty="0">
                <a:latin typeface="Franklin Gothic Heavy"/>
                <a:cs typeface="Franklin Gothic Heavy"/>
              </a:rPr>
              <a:t>подписью </a:t>
            </a:r>
            <a:r>
              <a:rPr sz="1350" spc="10" dirty="0">
                <a:latin typeface="Tahoma"/>
                <a:cs typeface="Tahoma"/>
              </a:rPr>
              <a:t>организации </a:t>
            </a:r>
            <a:r>
              <a:rPr sz="1350" spc="-20" dirty="0">
                <a:latin typeface="Tahoma"/>
                <a:cs typeface="Tahoma"/>
              </a:rPr>
              <a:t>или </a:t>
            </a:r>
            <a:r>
              <a:rPr sz="1350" spc="-5" dirty="0">
                <a:latin typeface="Tahoma"/>
                <a:cs typeface="Tahoma"/>
              </a:rPr>
              <a:t>ее </a:t>
            </a:r>
            <a:r>
              <a:rPr sz="1350" spc="10" dirty="0">
                <a:latin typeface="Tahoma"/>
                <a:cs typeface="Tahoma"/>
              </a:rPr>
              <a:t>руководителя (заместителя  руководителя), </a:t>
            </a:r>
            <a:r>
              <a:rPr sz="1350" spc="15" dirty="0">
                <a:latin typeface="Tahoma"/>
                <a:cs typeface="Tahoma"/>
              </a:rPr>
              <a:t>направленного </a:t>
            </a:r>
            <a:r>
              <a:rPr sz="1350" spc="-20" dirty="0">
                <a:latin typeface="Tahoma"/>
                <a:cs typeface="Tahoma"/>
              </a:rPr>
              <a:t>по </a:t>
            </a:r>
            <a:r>
              <a:rPr sz="1350" spc="15" dirty="0">
                <a:latin typeface="Tahoma"/>
                <a:cs typeface="Tahoma"/>
              </a:rPr>
              <a:t>электронной </a:t>
            </a:r>
            <a:r>
              <a:rPr sz="1350" dirty="0">
                <a:latin typeface="Tahoma"/>
                <a:cs typeface="Tahoma"/>
              </a:rPr>
              <a:t>почте</a:t>
            </a:r>
            <a:r>
              <a:rPr sz="1350" spc="95" dirty="0">
                <a:latin typeface="Tahoma"/>
                <a:cs typeface="Tahoma"/>
              </a:rPr>
              <a:t> </a:t>
            </a:r>
            <a:r>
              <a:rPr sz="1350" spc="25" dirty="0">
                <a:latin typeface="Tahoma"/>
                <a:cs typeface="Tahoma"/>
                <a:hlinkClick r:id="rId3"/>
              </a:rPr>
              <a:t>admin@fsvps.ru</a:t>
            </a:r>
            <a:r>
              <a:rPr sz="1350" spc="25" dirty="0">
                <a:latin typeface="Tahoma"/>
                <a:cs typeface="Tahoma"/>
              </a:rPr>
              <a:t>.</a:t>
            </a:r>
            <a:endParaRPr sz="1350">
              <a:latin typeface="Tahoma"/>
              <a:cs typeface="Tahoma"/>
            </a:endParaRPr>
          </a:p>
          <a:p>
            <a:pPr marL="339090" marR="150495" indent="-326390">
              <a:lnSpc>
                <a:spcPct val="143900"/>
              </a:lnSpc>
              <a:spcBef>
                <a:spcPts val="365"/>
              </a:spcBef>
              <a:tabLst>
                <a:tab pos="351155" algn="l"/>
              </a:tabLst>
            </a:pPr>
            <a:r>
              <a:rPr sz="1450" b="1" i="1" spc="-5" dirty="0">
                <a:latin typeface="Franklin Gothic Heavy"/>
                <a:cs typeface="Franklin Gothic Heavy"/>
              </a:rPr>
              <a:t>S		</a:t>
            </a:r>
            <a:r>
              <a:rPr sz="1350" b="1" dirty="0">
                <a:latin typeface="Tahoma"/>
                <a:cs typeface="Tahoma"/>
              </a:rPr>
              <a:t>В </a:t>
            </a:r>
            <a:r>
              <a:rPr sz="1350" b="1" spc="15" dirty="0">
                <a:latin typeface="Tahoma"/>
                <a:cs typeface="Tahoma"/>
              </a:rPr>
              <a:t>заявке необходимо </a:t>
            </a:r>
            <a:r>
              <a:rPr sz="1350" b="1" spc="45" dirty="0">
                <a:latin typeface="Tahoma"/>
                <a:cs typeface="Tahoma"/>
              </a:rPr>
              <a:t>указать</a:t>
            </a:r>
            <a:r>
              <a:rPr sz="1350" spc="45" dirty="0">
                <a:latin typeface="Tahoma"/>
                <a:cs typeface="Tahoma"/>
              </a:rPr>
              <a:t>: </a:t>
            </a:r>
            <a:r>
              <a:rPr sz="1350" spc="10" dirty="0">
                <a:latin typeface="Tahoma"/>
                <a:cs typeface="Tahoma"/>
              </a:rPr>
              <a:t>ФИО сотрудника; гражданство; </a:t>
            </a:r>
            <a:r>
              <a:rPr sz="1350" spc="5" dirty="0">
                <a:latin typeface="Tahoma"/>
                <a:cs typeface="Tahoma"/>
              </a:rPr>
              <a:t>сведения </a:t>
            </a:r>
            <a:r>
              <a:rPr sz="1350" dirty="0">
                <a:latin typeface="Tahoma"/>
                <a:cs typeface="Tahoma"/>
              </a:rPr>
              <a:t>о </a:t>
            </a:r>
            <a:r>
              <a:rPr sz="1350" spc="15" dirty="0">
                <a:latin typeface="Tahoma"/>
                <a:cs typeface="Tahoma"/>
              </a:rPr>
              <a:t>документе,  </a:t>
            </a:r>
            <a:r>
              <a:rPr sz="1350" spc="20" dirty="0">
                <a:latin typeface="Tahoma"/>
                <a:cs typeface="Tahoma"/>
              </a:rPr>
              <a:t>удостоверяющем </a:t>
            </a:r>
            <a:r>
              <a:rPr sz="1350" spc="15" dirty="0">
                <a:latin typeface="Tahoma"/>
                <a:cs typeface="Tahoma"/>
              </a:rPr>
              <a:t>личность; должность; </a:t>
            </a:r>
            <a:r>
              <a:rPr sz="1350" spc="-10" dirty="0">
                <a:latin typeface="Tahoma"/>
                <a:cs typeface="Tahoma"/>
              </a:rPr>
              <a:t>права </a:t>
            </a:r>
            <a:r>
              <a:rPr sz="1350" spc="10" dirty="0">
                <a:latin typeface="Tahoma"/>
                <a:cs typeface="Tahoma"/>
              </a:rPr>
              <a:t>доступа </a:t>
            </a:r>
            <a:r>
              <a:rPr sz="1350" dirty="0">
                <a:latin typeface="Tahoma"/>
                <a:cs typeface="Tahoma"/>
              </a:rPr>
              <a:t>к </a:t>
            </a:r>
            <a:r>
              <a:rPr sz="1350" spc="15" dirty="0">
                <a:latin typeface="Tahoma"/>
                <a:cs typeface="Tahoma"/>
              </a:rPr>
              <a:t>сервисным </a:t>
            </a:r>
            <a:r>
              <a:rPr sz="1350" spc="10" dirty="0">
                <a:latin typeface="Tahoma"/>
                <a:cs typeface="Tahoma"/>
              </a:rPr>
              <a:t>функциям </a:t>
            </a:r>
            <a:r>
              <a:rPr sz="1350" spc="-5" dirty="0">
                <a:latin typeface="Tahoma"/>
                <a:cs typeface="Tahoma"/>
              </a:rPr>
              <a:t>ФГИС; </a:t>
            </a:r>
            <a:r>
              <a:rPr sz="1350" spc="15" dirty="0">
                <a:latin typeface="Tahoma"/>
                <a:cs typeface="Tahoma"/>
              </a:rPr>
              <a:t>данные  документа, подтверждающего </a:t>
            </a:r>
            <a:r>
              <a:rPr sz="1350" spc="5" dirty="0">
                <a:latin typeface="Tahoma"/>
                <a:cs typeface="Tahoma"/>
              </a:rPr>
              <a:t>наличие </a:t>
            </a:r>
            <a:r>
              <a:rPr sz="1350" dirty="0">
                <a:latin typeface="Tahoma"/>
                <a:cs typeface="Tahoma"/>
              </a:rPr>
              <a:t>у </a:t>
            </a:r>
            <a:r>
              <a:rPr sz="1350" spc="15" dirty="0">
                <a:latin typeface="Tahoma"/>
                <a:cs typeface="Tahoma"/>
              </a:rPr>
              <a:t>регистрируемого ветеринарного </a:t>
            </a:r>
            <a:r>
              <a:rPr sz="1350" spc="10" dirty="0">
                <a:latin typeface="Tahoma"/>
                <a:cs typeface="Tahoma"/>
              </a:rPr>
              <a:t>образования </a:t>
            </a:r>
            <a:r>
              <a:rPr sz="1350" spc="-5" dirty="0">
                <a:latin typeface="Tahoma"/>
                <a:cs typeface="Tahoma"/>
              </a:rPr>
              <a:t>(при его  </a:t>
            </a:r>
            <a:r>
              <a:rPr sz="1350" spc="5" dirty="0">
                <a:latin typeface="Tahoma"/>
                <a:cs typeface="Tahoma"/>
              </a:rPr>
              <a:t>наличии); </a:t>
            </a:r>
            <a:r>
              <a:rPr sz="1350" spc="10" dirty="0">
                <a:latin typeface="Tahoma"/>
                <a:cs typeface="Tahoma"/>
              </a:rPr>
              <a:t>адрес </a:t>
            </a:r>
            <a:r>
              <a:rPr sz="1350" spc="15" dirty="0">
                <a:latin typeface="Tahoma"/>
                <a:cs typeface="Tahoma"/>
              </a:rPr>
              <a:t>электронной </a:t>
            </a:r>
            <a:r>
              <a:rPr sz="1350" dirty="0">
                <a:latin typeface="Tahoma"/>
                <a:cs typeface="Tahoma"/>
              </a:rPr>
              <a:t>почты; </a:t>
            </a:r>
            <a:r>
              <a:rPr sz="1350" spc="5" dirty="0">
                <a:latin typeface="Tahoma"/>
                <a:cs typeface="Tahoma"/>
              </a:rPr>
              <a:t>номер </a:t>
            </a:r>
            <a:r>
              <a:rPr sz="1350" spc="15" dirty="0">
                <a:latin typeface="Tahoma"/>
                <a:cs typeface="Tahoma"/>
              </a:rPr>
              <a:t>телефона </a:t>
            </a:r>
            <a:r>
              <a:rPr sz="1350" spc="-5" dirty="0">
                <a:latin typeface="Tahoma"/>
                <a:cs typeface="Tahoma"/>
              </a:rPr>
              <a:t>(по</a:t>
            </a:r>
            <a:r>
              <a:rPr sz="1350" spc="-210" dirty="0">
                <a:latin typeface="Tahoma"/>
                <a:cs typeface="Tahoma"/>
              </a:rPr>
              <a:t> </a:t>
            </a:r>
            <a:r>
              <a:rPr sz="1350" spc="10" dirty="0">
                <a:latin typeface="Tahoma"/>
                <a:cs typeface="Tahoma"/>
              </a:rPr>
              <a:t>желанию).</a:t>
            </a:r>
            <a:endParaRPr sz="135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804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8889" y="279400"/>
            <a:ext cx="7493000" cy="520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45" dirty="0"/>
              <a:t>jj </a:t>
            </a:r>
            <a:r>
              <a:rPr spc="-90" dirty="0"/>
              <a:t>Права </a:t>
            </a:r>
            <a:r>
              <a:rPr spc="-40" dirty="0"/>
              <a:t>доступа </a:t>
            </a:r>
            <a:r>
              <a:rPr spc="-65" dirty="0"/>
              <a:t>по </a:t>
            </a:r>
            <a:r>
              <a:rPr spc="-55" dirty="0"/>
              <a:t>Приказу</a:t>
            </a:r>
            <a:r>
              <a:rPr spc="35" dirty="0"/>
              <a:t> </a:t>
            </a:r>
            <a:r>
              <a:rPr spc="-95" dirty="0"/>
              <a:t>№589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5279" y="1319529"/>
            <a:ext cx="5184140" cy="4345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b="1" spc="20" dirty="0">
                <a:latin typeface="Tahoma"/>
                <a:cs typeface="Tahoma"/>
              </a:rPr>
              <a:t>ОРГАНИЗАЦИИ </a:t>
            </a:r>
            <a:r>
              <a:rPr sz="1150" b="1" spc="-5" dirty="0">
                <a:latin typeface="Tahoma"/>
                <a:cs typeface="Tahoma"/>
              </a:rPr>
              <a:t>И</a:t>
            </a:r>
            <a:r>
              <a:rPr sz="1150" b="1" spc="-145" dirty="0">
                <a:latin typeface="Tahoma"/>
                <a:cs typeface="Tahoma"/>
              </a:rPr>
              <a:t> </a:t>
            </a:r>
            <a:r>
              <a:rPr sz="1150" b="1" spc="-35" dirty="0">
                <a:latin typeface="Tahoma"/>
                <a:cs typeface="Tahoma"/>
              </a:rPr>
              <a:t>ИП</a:t>
            </a:r>
            <a:endParaRPr sz="1150">
              <a:latin typeface="Tahoma"/>
              <a:cs typeface="Tahoma"/>
            </a:endParaRPr>
          </a:p>
          <a:p>
            <a:pPr marL="18415">
              <a:lnSpc>
                <a:spcPct val="100000"/>
              </a:lnSpc>
              <a:spcBef>
                <a:spcPts val="970"/>
              </a:spcBef>
              <a:tabLst>
                <a:tab pos="350520" algn="l"/>
              </a:tabLst>
            </a:pPr>
            <a:r>
              <a:rPr sz="1150" b="1" spc="-5" dirty="0">
                <a:latin typeface="Tahoma"/>
                <a:cs typeface="Tahoma"/>
              </a:rPr>
              <a:t>/	</a:t>
            </a:r>
            <a:r>
              <a:rPr sz="1150" b="1" spc="25" dirty="0">
                <a:latin typeface="Tahoma"/>
                <a:cs typeface="Tahoma"/>
              </a:rPr>
              <a:t>Администратор </a:t>
            </a:r>
            <a:r>
              <a:rPr sz="1150" b="1" spc="-5" dirty="0">
                <a:latin typeface="Tahoma"/>
                <a:cs typeface="Tahoma"/>
              </a:rPr>
              <a:t>ХС</a:t>
            </a:r>
            <a:endParaRPr sz="1150">
              <a:latin typeface="Tahoma"/>
              <a:cs typeface="Tahoma"/>
            </a:endParaRPr>
          </a:p>
          <a:p>
            <a:pPr marL="744220" indent="-342900">
              <a:lnSpc>
                <a:spcPct val="100000"/>
              </a:lnSpc>
              <a:spcBef>
                <a:spcPts val="950"/>
              </a:spcBef>
              <a:buFont typeface="Tahoma"/>
              <a:buChar char="&gt;"/>
              <a:tabLst>
                <a:tab pos="743585" algn="l"/>
                <a:tab pos="744855" algn="l"/>
              </a:tabLst>
            </a:pPr>
            <a:r>
              <a:rPr sz="1150" dirty="0">
                <a:latin typeface="Tahoma"/>
                <a:cs typeface="Tahoma"/>
              </a:rPr>
              <a:t>Подача </a:t>
            </a:r>
            <a:r>
              <a:rPr sz="1150" spc="15" dirty="0">
                <a:latin typeface="Tahoma"/>
                <a:cs typeface="Tahoma"/>
              </a:rPr>
              <a:t>заявок </a:t>
            </a:r>
            <a:r>
              <a:rPr sz="1150" spc="-25" dirty="0">
                <a:latin typeface="Tahoma"/>
                <a:cs typeface="Tahoma"/>
              </a:rPr>
              <a:t>на </a:t>
            </a:r>
            <a:r>
              <a:rPr sz="1150" spc="10" dirty="0">
                <a:latin typeface="Tahoma"/>
                <a:cs typeface="Tahoma"/>
              </a:rPr>
              <a:t>регистрацию </a:t>
            </a:r>
            <a:r>
              <a:rPr sz="1150" spc="5" dirty="0">
                <a:latin typeface="Tahoma"/>
                <a:cs typeface="Tahoma"/>
              </a:rPr>
              <a:t>новых </a:t>
            </a:r>
            <a:r>
              <a:rPr sz="1150" spc="10" dirty="0">
                <a:latin typeface="Tahoma"/>
                <a:cs typeface="Tahoma"/>
              </a:rPr>
              <a:t>пользователей</a:t>
            </a:r>
            <a:r>
              <a:rPr sz="1150" spc="220" dirty="0">
                <a:latin typeface="Tahoma"/>
                <a:cs typeface="Tahoma"/>
              </a:rPr>
              <a:t> </a:t>
            </a:r>
            <a:r>
              <a:rPr sz="1150" spc="5" dirty="0">
                <a:latin typeface="Tahoma"/>
                <a:cs typeface="Tahoma"/>
              </a:rPr>
              <a:t>ХС</a:t>
            </a:r>
            <a:endParaRPr sz="1150">
              <a:latin typeface="Tahoma"/>
              <a:cs typeface="Tahoma"/>
            </a:endParaRPr>
          </a:p>
          <a:p>
            <a:pPr marL="18415">
              <a:lnSpc>
                <a:spcPct val="100000"/>
              </a:lnSpc>
              <a:spcBef>
                <a:spcPts val="930"/>
              </a:spcBef>
              <a:tabLst>
                <a:tab pos="350520" algn="l"/>
              </a:tabLst>
            </a:pPr>
            <a:r>
              <a:rPr sz="1150" b="1" spc="-5" dirty="0">
                <a:latin typeface="Tahoma"/>
                <a:cs typeface="Tahoma"/>
              </a:rPr>
              <a:t>/	</a:t>
            </a:r>
            <a:r>
              <a:rPr sz="1150" b="1" spc="25" dirty="0">
                <a:latin typeface="Tahoma"/>
                <a:cs typeface="Tahoma"/>
              </a:rPr>
              <a:t>Авторизованный</a:t>
            </a:r>
            <a:r>
              <a:rPr sz="1150" b="1" spc="45" dirty="0">
                <a:latin typeface="Tahoma"/>
                <a:cs typeface="Tahoma"/>
              </a:rPr>
              <a:t> </a:t>
            </a:r>
            <a:r>
              <a:rPr sz="1150" b="1" spc="20" dirty="0">
                <a:latin typeface="Tahoma"/>
                <a:cs typeface="Tahoma"/>
              </a:rPr>
              <a:t>заявитель</a:t>
            </a:r>
            <a:endParaRPr sz="1150">
              <a:latin typeface="Tahoma"/>
              <a:cs typeface="Tahoma"/>
            </a:endParaRPr>
          </a:p>
          <a:p>
            <a:pPr marL="744220" indent="-342900">
              <a:lnSpc>
                <a:spcPct val="100000"/>
              </a:lnSpc>
              <a:spcBef>
                <a:spcPts val="990"/>
              </a:spcBef>
              <a:buFont typeface="Tahoma"/>
              <a:buChar char="&gt;"/>
              <a:tabLst>
                <a:tab pos="743585" algn="l"/>
                <a:tab pos="744855" algn="l"/>
              </a:tabLst>
            </a:pPr>
            <a:r>
              <a:rPr sz="1150" dirty="0">
                <a:latin typeface="Tahoma"/>
                <a:cs typeface="Tahoma"/>
              </a:rPr>
              <a:t>Подача </a:t>
            </a:r>
            <a:r>
              <a:rPr sz="1150" spc="15" dirty="0">
                <a:latin typeface="Tahoma"/>
                <a:cs typeface="Tahoma"/>
              </a:rPr>
              <a:t>заявок </a:t>
            </a:r>
            <a:r>
              <a:rPr sz="1150" spc="-25" dirty="0">
                <a:latin typeface="Tahoma"/>
                <a:cs typeface="Tahoma"/>
              </a:rPr>
              <a:t>на </a:t>
            </a:r>
            <a:r>
              <a:rPr sz="1150" spc="15" dirty="0">
                <a:latin typeface="Tahoma"/>
                <a:cs typeface="Tahoma"/>
              </a:rPr>
              <a:t>оформление </a:t>
            </a:r>
            <a:r>
              <a:rPr sz="1150" spc="-10" dirty="0">
                <a:latin typeface="Tahoma"/>
                <a:cs typeface="Tahoma"/>
              </a:rPr>
              <a:t>ВСД </a:t>
            </a:r>
            <a:r>
              <a:rPr sz="1150" spc="-15" dirty="0">
                <a:latin typeface="Tahoma"/>
                <a:cs typeface="Tahoma"/>
              </a:rPr>
              <a:t>гос. вет.</a:t>
            </a:r>
            <a:r>
              <a:rPr sz="1150" spc="105" dirty="0">
                <a:latin typeface="Tahoma"/>
                <a:cs typeface="Tahoma"/>
              </a:rPr>
              <a:t> </a:t>
            </a:r>
            <a:r>
              <a:rPr sz="1150" dirty="0">
                <a:latin typeface="Tahoma"/>
                <a:cs typeface="Tahoma"/>
              </a:rPr>
              <a:t>врачами</a:t>
            </a:r>
            <a:endParaRPr sz="1150">
              <a:latin typeface="Tahoma"/>
              <a:cs typeface="Tahoma"/>
            </a:endParaRPr>
          </a:p>
          <a:p>
            <a:pPr marL="18415">
              <a:lnSpc>
                <a:spcPct val="100000"/>
              </a:lnSpc>
              <a:spcBef>
                <a:spcPts val="950"/>
              </a:spcBef>
              <a:tabLst>
                <a:tab pos="350520" algn="l"/>
              </a:tabLst>
            </a:pPr>
            <a:r>
              <a:rPr sz="1150" b="1" spc="-5" dirty="0">
                <a:latin typeface="Tahoma"/>
                <a:cs typeface="Tahoma"/>
              </a:rPr>
              <a:t>/	</a:t>
            </a:r>
            <a:r>
              <a:rPr sz="1150" b="1" spc="25" dirty="0">
                <a:latin typeface="Tahoma"/>
                <a:cs typeface="Tahoma"/>
              </a:rPr>
              <a:t>Уполномоченное</a:t>
            </a:r>
            <a:r>
              <a:rPr sz="1150" b="1" dirty="0">
                <a:latin typeface="Tahoma"/>
                <a:cs typeface="Tahoma"/>
              </a:rPr>
              <a:t> </a:t>
            </a:r>
            <a:r>
              <a:rPr sz="1150" b="1" spc="15" dirty="0">
                <a:latin typeface="Tahoma"/>
                <a:cs typeface="Tahoma"/>
              </a:rPr>
              <a:t>лицо</a:t>
            </a:r>
            <a:endParaRPr sz="1150">
              <a:latin typeface="Tahoma"/>
              <a:cs typeface="Tahoma"/>
            </a:endParaRPr>
          </a:p>
          <a:p>
            <a:pPr marL="737235" indent="-335915">
              <a:lnSpc>
                <a:spcPct val="100000"/>
              </a:lnSpc>
              <a:spcBef>
                <a:spcPts val="950"/>
              </a:spcBef>
              <a:buFont typeface="Tahoma"/>
              <a:buChar char="&gt;"/>
              <a:tabLst>
                <a:tab pos="737235" algn="l"/>
                <a:tab pos="737870" algn="l"/>
              </a:tabLst>
            </a:pPr>
            <a:r>
              <a:rPr sz="1150" spc="15" dirty="0">
                <a:latin typeface="Tahoma"/>
                <a:cs typeface="Tahoma"/>
              </a:rPr>
              <a:t>Оформление </a:t>
            </a:r>
            <a:r>
              <a:rPr sz="1150" spc="-10" dirty="0">
                <a:latin typeface="Tahoma"/>
                <a:cs typeface="Tahoma"/>
              </a:rPr>
              <a:t>ВСД по </a:t>
            </a:r>
            <a:r>
              <a:rPr sz="1150" spc="10" dirty="0">
                <a:latin typeface="Tahoma"/>
                <a:cs typeface="Tahoma"/>
              </a:rPr>
              <a:t>Приказу </a:t>
            </a:r>
            <a:r>
              <a:rPr sz="1150" spc="-5" dirty="0">
                <a:latin typeface="Tahoma"/>
                <a:cs typeface="Tahoma"/>
              </a:rPr>
              <a:t>МСХ</a:t>
            </a:r>
            <a:r>
              <a:rPr sz="1150" spc="195" dirty="0">
                <a:latin typeface="Tahoma"/>
                <a:cs typeface="Tahoma"/>
              </a:rPr>
              <a:t> </a:t>
            </a:r>
            <a:r>
              <a:rPr sz="1150" dirty="0">
                <a:latin typeface="Tahoma"/>
                <a:cs typeface="Tahoma"/>
              </a:rPr>
              <a:t>№646</a:t>
            </a:r>
            <a:endParaRPr sz="1150">
              <a:latin typeface="Tahoma"/>
              <a:cs typeface="Tahoma"/>
            </a:endParaRPr>
          </a:p>
          <a:p>
            <a:pPr marL="18415">
              <a:lnSpc>
                <a:spcPct val="100000"/>
              </a:lnSpc>
              <a:spcBef>
                <a:spcPts val="950"/>
              </a:spcBef>
              <a:tabLst>
                <a:tab pos="356235" algn="l"/>
              </a:tabLst>
            </a:pPr>
            <a:r>
              <a:rPr sz="1150" b="1" spc="-5" dirty="0">
                <a:latin typeface="Tahoma"/>
                <a:cs typeface="Tahoma"/>
              </a:rPr>
              <a:t>/	</a:t>
            </a:r>
            <a:r>
              <a:rPr sz="1150" b="1" spc="25" dirty="0">
                <a:latin typeface="Tahoma"/>
                <a:cs typeface="Tahoma"/>
              </a:rPr>
              <a:t>Оформление </a:t>
            </a:r>
            <a:r>
              <a:rPr sz="1150" b="1" spc="-5" dirty="0">
                <a:latin typeface="Tahoma"/>
                <a:cs typeface="Tahoma"/>
              </a:rPr>
              <a:t>ВСД </a:t>
            </a:r>
            <a:r>
              <a:rPr sz="1150" b="1" spc="-15" dirty="0">
                <a:latin typeface="Tahoma"/>
                <a:cs typeface="Tahoma"/>
              </a:rPr>
              <a:t>на </a:t>
            </a:r>
            <a:r>
              <a:rPr sz="1150" b="1" spc="20" dirty="0">
                <a:latin typeface="Tahoma"/>
                <a:cs typeface="Tahoma"/>
              </a:rPr>
              <a:t>производственную </a:t>
            </a:r>
            <a:r>
              <a:rPr sz="1150" b="1" spc="10" dirty="0">
                <a:latin typeface="Tahoma"/>
                <a:cs typeface="Tahoma"/>
              </a:rPr>
              <a:t>партию</a:t>
            </a:r>
            <a:endParaRPr sz="1150">
              <a:latin typeface="Tahoma"/>
              <a:cs typeface="Tahoma"/>
            </a:endParaRPr>
          </a:p>
          <a:p>
            <a:pPr marL="18415">
              <a:lnSpc>
                <a:spcPct val="100000"/>
              </a:lnSpc>
              <a:spcBef>
                <a:spcPts val="940"/>
              </a:spcBef>
              <a:tabLst>
                <a:tab pos="356235" algn="l"/>
              </a:tabLst>
            </a:pPr>
            <a:r>
              <a:rPr sz="1150" b="1" spc="-5" dirty="0">
                <a:latin typeface="Tahoma"/>
                <a:cs typeface="Tahoma"/>
              </a:rPr>
              <a:t>/	</a:t>
            </a:r>
            <a:r>
              <a:rPr sz="1150" b="1" spc="25" dirty="0">
                <a:latin typeface="Tahoma"/>
                <a:cs typeface="Tahoma"/>
              </a:rPr>
              <a:t>Оформление </a:t>
            </a:r>
            <a:r>
              <a:rPr sz="1150" b="1" spc="-5" dirty="0">
                <a:latin typeface="Tahoma"/>
                <a:cs typeface="Tahoma"/>
              </a:rPr>
              <a:t>ВСД по </a:t>
            </a:r>
            <a:r>
              <a:rPr sz="1150" b="1" spc="20" dirty="0">
                <a:latin typeface="Tahoma"/>
                <a:cs typeface="Tahoma"/>
              </a:rPr>
              <a:t>справке </a:t>
            </a:r>
            <a:r>
              <a:rPr sz="1150" b="1" spc="-5" dirty="0">
                <a:latin typeface="Tahoma"/>
                <a:cs typeface="Tahoma"/>
              </a:rPr>
              <a:t>о </a:t>
            </a:r>
            <a:r>
              <a:rPr sz="1150" b="1" spc="15" dirty="0">
                <a:latin typeface="Tahoma"/>
                <a:cs typeface="Tahoma"/>
              </a:rPr>
              <a:t>безопасности </a:t>
            </a:r>
            <a:r>
              <a:rPr sz="1150" b="1" spc="20" dirty="0">
                <a:latin typeface="Tahoma"/>
                <a:cs typeface="Tahoma"/>
              </a:rPr>
              <a:t>сырого</a:t>
            </a:r>
            <a:r>
              <a:rPr sz="1150" b="1" spc="95" dirty="0">
                <a:latin typeface="Tahoma"/>
                <a:cs typeface="Tahoma"/>
              </a:rPr>
              <a:t> </a:t>
            </a:r>
            <a:r>
              <a:rPr sz="1150" b="1" spc="5" dirty="0">
                <a:latin typeface="Tahoma"/>
                <a:cs typeface="Tahoma"/>
              </a:rPr>
              <a:t>молока</a:t>
            </a:r>
            <a:endParaRPr sz="1150">
              <a:latin typeface="Tahoma"/>
              <a:cs typeface="Tahoma"/>
            </a:endParaRPr>
          </a:p>
          <a:p>
            <a:pPr marL="728345" indent="-327025">
              <a:lnSpc>
                <a:spcPct val="100000"/>
              </a:lnSpc>
              <a:spcBef>
                <a:spcPts val="930"/>
              </a:spcBef>
              <a:buFont typeface="Tahoma"/>
              <a:buChar char="&gt;"/>
              <a:tabLst>
                <a:tab pos="728345" algn="l"/>
                <a:tab pos="728980" algn="l"/>
              </a:tabLst>
            </a:pPr>
            <a:r>
              <a:rPr sz="1150" spc="20" dirty="0">
                <a:latin typeface="Tahoma"/>
                <a:cs typeface="Tahoma"/>
              </a:rPr>
              <a:t>Только </a:t>
            </a:r>
            <a:r>
              <a:rPr sz="1150" spc="-10" dirty="0">
                <a:latin typeface="Tahoma"/>
                <a:cs typeface="Tahoma"/>
              </a:rPr>
              <a:t>при </a:t>
            </a:r>
            <a:r>
              <a:rPr sz="1150" dirty="0">
                <a:latin typeface="Tahoma"/>
                <a:cs typeface="Tahoma"/>
              </a:rPr>
              <a:t>наличии </a:t>
            </a:r>
            <a:r>
              <a:rPr sz="1150" spc="10" dirty="0">
                <a:latin typeface="Tahoma"/>
                <a:cs typeface="Tahoma"/>
              </a:rPr>
              <a:t>справки </a:t>
            </a:r>
            <a:r>
              <a:rPr sz="1150" dirty="0">
                <a:latin typeface="Tahoma"/>
                <a:cs typeface="Tahoma"/>
              </a:rPr>
              <a:t>о </a:t>
            </a:r>
            <a:r>
              <a:rPr sz="1150" spc="10" dirty="0">
                <a:latin typeface="Tahoma"/>
                <a:cs typeface="Tahoma"/>
              </a:rPr>
              <a:t>безопасности сырого</a:t>
            </a:r>
            <a:r>
              <a:rPr sz="1150" spc="350" dirty="0">
                <a:latin typeface="Tahoma"/>
                <a:cs typeface="Tahoma"/>
              </a:rPr>
              <a:t> </a:t>
            </a:r>
            <a:r>
              <a:rPr sz="1150" dirty="0">
                <a:latin typeface="Tahoma"/>
                <a:cs typeface="Tahoma"/>
              </a:rPr>
              <a:t>молока</a:t>
            </a:r>
            <a:endParaRPr sz="1150">
              <a:latin typeface="Tahoma"/>
              <a:cs typeface="Tahoma"/>
            </a:endParaRPr>
          </a:p>
          <a:p>
            <a:pPr marL="18415">
              <a:lnSpc>
                <a:spcPct val="100000"/>
              </a:lnSpc>
              <a:spcBef>
                <a:spcPts val="950"/>
              </a:spcBef>
              <a:tabLst>
                <a:tab pos="361950" algn="l"/>
              </a:tabLst>
            </a:pPr>
            <a:r>
              <a:rPr sz="1150" b="1" spc="-5" dirty="0">
                <a:latin typeface="Tahoma"/>
                <a:cs typeface="Tahoma"/>
              </a:rPr>
              <a:t>/	</a:t>
            </a:r>
            <a:r>
              <a:rPr sz="1150" b="1" spc="10" dirty="0">
                <a:latin typeface="Tahoma"/>
                <a:cs typeface="Tahoma"/>
              </a:rPr>
              <a:t>Гашение</a:t>
            </a:r>
            <a:r>
              <a:rPr sz="1150" b="1" spc="40" dirty="0">
                <a:latin typeface="Tahoma"/>
                <a:cs typeface="Tahoma"/>
              </a:rPr>
              <a:t> </a:t>
            </a:r>
            <a:r>
              <a:rPr sz="1150" b="1" spc="20" dirty="0">
                <a:latin typeface="Tahoma"/>
                <a:cs typeface="Tahoma"/>
              </a:rPr>
              <a:t>сертификатов</a:t>
            </a:r>
            <a:endParaRPr sz="1150">
              <a:latin typeface="Tahoma"/>
              <a:cs typeface="Tahoma"/>
            </a:endParaRPr>
          </a:p>
          <a:p>
            <a:pPr marL="18415">
              <a:lnSpc>
                <a:spcPct val="100000"/>
              </a:lnSpc>
              <a:spcBef>
                <a:spcPts val="950"/>
              </a:spcBef>
              <a:tabLst>
                <a:tab pos="356235" algn="l"/>
              </a:tabLst>
            </a:pPr>
            <a:r>
              <a:rPr sz="1150" b="1" spc="-5" dirty="0">
                <a:latin typeface="Tahoma"/>
                <a:cs typeface="Tahoma"/>
              </a:rPr>
              <a:t>/	</a:t>
            </a:r>
            <a:r>
              <a:rPr sz="1150" b="1" spc="25" dirty="0">
                <a:latin typeface="Tahoma"/>
                <a:cs typeface="Tahoma"/>
              </a:rPr>
              <a:t>Оформление </a:t>
            </a:r>
            <a:r>
              <a:rPr sz="1150" b="1" spc="20" dirty="0">
                <a:latin typeface="Tahoma"/>
                <a:cs typeface="Tahoma"/>
              </a:rPr>
              <a:t>возвратных</a:t>
            </a:r>
            <a:r>
              <a:rPr sz="1150" b="1" spc="35" dirty="0">
                <a:latin typeface="Tahoma"/>
                <a:cs typeface="Tahoma"/>
              </a:rPr>
              <a:t> </a:t>
            </a:r>
            <a:r>
              <a:rPr sz="1150" b="1" spc="20" dirty="0">
                <a:latin typeface="Tahoma"/>
                <a:cs typeface="Tahoma"/>
              </a:rPr>
              <a:t>сертификатов</a:t>
            </a:r>
            <a:endParaRPr sz="1150">
              <a:latin typeface="Tahoma"/>
              <a:cs typeface="Tahoma"/>
            </a:endParaRPr>
          </a:p>
          <a:p>
            <a:pPr marL="18415">
              <a:lnSpc>
                <a:spcPct val="100000"/>
              </a:lnSpc>
              <a:spcBef>
                <a:spcPts val="940"/>
              </a:spcBef>
              <a:tabLst>
                <a:tab pos="356235" algn="l"/>
              </a:tabLst>
            </a:pPr>
            <a:r>
              <a:rPr sz="1150" b="1" spc="-5" dirty="0">
                <a:latin typeface="Tahoma"/>
                <a:cs typeface="Tahoma"/>
              </a:rPr>
              <a:t>/	</a:t>
            </a:r>
            <a:r>
              <a:rPr sz="1150" b="1" spc="15" dirty="0">
                <a:latin typeface="Tahoma"/>
                <a:cs typeface="Tahoma"/>
              </a:rPr>
              <a:t>Сертификация </a:t>
            </a:r>
            <a:r>
              <a:rPr sz="1150" b="1" spc="20" dirty="0">
                <a:latin typeface="Tahoma"/>
                <a:cs typeface="Tahoma"/>
              </a:rPr>
              <a:t>уловов</a:t>
            </a:r>
            <a:r>
              <a:rPr sz="1150" b="1" spc="215" dirty="0">
                <a:latin typeface="Tahoma"/>
                <a:cs typeface="Tahoma"/>
              </a:rPr>
              <a:t> </a:t>
            </a:r>
            <a:r>
              <a:rPr sz="1150" b="1" spc="-5" dirty="0">
                <a:latin typeface="Tahoma"/>
                <a:cs typeface="Tahoma"/>
              </a:rPr>
              <a:t>ВБР</a:t>
            </a:r>
            <a:endParaRPr sz="1150">
              <a:latin typeface="Tahoma"/>
              <a:cs typeface="Tahoma"/>
            </a:endParaRPr>
          </a:p>
          <a:p>
            <a:pPr marL="18415">
              <a:lnSpc>
                <a:spcPct val="100000"/>
              </a:lnSpc>
              <a:spcBef>
                <a:spcPts val="950"/>
              </a:spcBef>
              <a:tabLst>
                <a:tab pos="349885" algn="l"/>
              </a:tabLst>
            </a:pPr>
            <a:r>
              <a:rPr sz="1100" b="1" i="1" spc="-5" dirty="0">
                <a:latin typeface="Franklin Gothic Heavy"/>
                <a:cs typeface="Franklin Gothic Heavy"/>
              </a:rPr>
              <a:t>S	</a:t>
            </a:r>
            <a:r>
              <a:rPr sz="1150" b="1" spc="20" dirty="0">
                <a:latin typeface="Tahoma"/>
                <a:cs typeface="Tahoma"/>
              </a:rPr>
              <a:t>Аттестованный</a:t>
            </a:r>
            <a:r>
              <a:rPr sz="1150" b="1" spc="70" dirty="0">
                <a:latin typeface="Tahoma"/>
                <a:cs typeface="Tahoma"/>
              </a:rPr>
              <a:t> </a:t>
            </a:r>
            <a:r>
              <a:rPr sz="1150" b="1" spc="25" dirty="0">
                <a:latin typeface="Tahoma"/>
                <a:cs typeface="Tahoma"/>
              </a:rPr>
              <a:t>специалист</a:t>
            </a:r>
            <a:endParaRPr sz="1150">
              <a:latin typeface="Tahoma"/>
              <a:cs typeface="Tahoma"/>
            </a:endParaRPr>
          </a:p>
          <a:p>
            <a:pPr marL="737235" indent="-335915">
              <a:lnSpc>
                <a:spcPct val="100000"/>
              </a:lnSpc>
              <a:spcBef>
                <a:spcPts val="969"/>
              </a:spcBef>
              <a:buFont typeface="Tahoma"/>
              <a:buChar char="&gt;"/>
              <a:tabLst>
                <a:tab pos="737235" algn="l"/>
                <a:tab pos="737870" algn="l"/>
              </a:tabLst>
            </a:pPr>
            <a:r>
              <a:rPr sz="1150" spc="15" dirty="0">
                <a:latin typeface="Tahoma"/>
                <a:cs typeface="Tahoma"/>
              </a:rPr>
              <a:t>Оформление </a:t>
            </a:r>
            <a:r>
              <a:rPr sz="1150" spc="-10" dirty="0">
                <a:latin typeface="Tahoma"/>
                <a:cs typeface="Tahoma"/>
              </a:rPr>
              <a:t>ВСД по </a:t>
            </a:r>
            <a:r>
              <a:rPr sz="1150" spc="10" dirty="0">
                <a:latin typeface="Tahoma"/>
                <a:cs typeface="Tahoma"/>
              </a:rPr>
              <a:t>Приказу </a:t>
            </a:r>
            <a:r>
              <a:rPr sz="1150" spc="-5" dirty="0">
                <a:latin typeface="Tahoma"/>
                <a:cs typeface="Tahoma"/>
              </a:rPr>
              <a:t>МСХ</a:t>
            </a:r>
            <a:r>
              <a:rPr sz="1150" spc="195" dirty="0">
                <a:latin typeface="Tahoma"/>
                <a:cs typeface="Tahoma"/>
              </a:rPr>
              <a:t> </a:t>
            </a:r>
            <a:r>
              <a:rPr sz="1150" dirty="0">
                <a:latin typeface="Tahoma"/>
                <a:cs typeface="Tahoma"/>
              </a:rPr>
              <a:t>№647</a:t>
            </a:r>
            <a:endParaRPr sz="115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</TotalTime>
  <Words>1217</Words>
  <Application>Microsoft Office PowerPoint</Application>
  <PresentationFormat>Экран (4:3)</PresentationFormat>
  <Paragraphs>295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Arial</vt:lpstr>
      <vt:lpstr>Courier New</vt:lpstr>
      <vt:lpstr>MS Gothic</vt:lpstr>
      <vt:lpstr>Arial Narrow</vt:lpstr>
      <vt:lpstr>Franklin Gothic Heavy</vt:lpstr>
      <vt:lpstr>Tahoma</vt:lpstr>
      <vt:lpstr>Calibri</vt:lpstr>
      <vt:lpstr>Times New Roman</vt:lpstr>
      <vt:lpstr>Consolas</vt:lpstr>
      <vt:lpstr>Office Theme</vt:lpstr>
      <vt:lpstr>ш</vt:lpstr>
      <vt:lpstr>i Государственная информационная</vt:lpstr>
      <vt:lpstr>Презентация PowerPoint</vt:lpstr>
      <vt:lpstr>jj Правовой статус</vt:lpstr>
      <vt:lpstr>Некоторые нормы ФЗ «О ветеринарии»</vt:lpstr>
      <vt:lpstr>jj Правила Приказа МСХ № 589</vt:lpstr>
      <vt:lpstr>jj Получение доступа по Приказу №589</vt:lpstr>
      <vt:lpstr>ШПолучение доступа по Приказу №589</vt:lpstr>
      <vt:lpstr>jj Права доступа по Приказу №589</vt:lpstr>
      <vt:lpstr>jj Что предпринять участникам рынка?</vt:lpstr>
      <vt:lpstr>1 Выбор способа взаимодействия с  [ ФГИС «Меркурий»</vt:lpstr>
      <vt:lpstr>jJ Проележиваемость при производстве</vt:lpstr>
      <vt:lpstr>Электронная справка, подтверждающая</vt:lpstr>
      <vt:lpstr>Незавершенное производство</vt:lpstr>
      <vt:lpstr>Цели создания системы  Меркурий</vt:lpstr>
      <vt:lpstr>Подсистема ГВЭ</vt:lpstr>
      <vt:lpstr>^ Подсистема ХС</vt:lpstr>
      <vt:lpstr>Общий алгоритм работы ХС в системе</vt:lpstr>
      <vt:lpstr>ЛОсновные понятия</vt:lpstr>
      <vt:lpstr>Основные понятия Что такое поднадзорный объект?</vt:lpstr>
      <vt:lpstr>J Основные понятия</vt:lpstr>
      <vt:lpstr>Основные понятия</vt:lpstr>
      <vt:lpstr>Основные понятия</vt:lpstr>
      <vt:lpstr>ШСхема электронного документооборота</vt:lpstr>
      <vt:lpstr>ШСопровождение и поддержка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kuznetsov-an-120808</dc:creator>
  <cp:lastModifiedBy>Теренина Кристина Игоревна</cp:lastModifiedBy>
  <cp:revision>2</cp:revision>
  <dcterms:created xsi:type="dcterms:W3CDTF">2020-10-06T18:21:54Z</dcterms:created>
  <dcterms:modified xsi:type="dcterms:W3CDTF">2021-03-18T08:10:18Z</dcterms:modified>
</cp:coreProperties>
</file>