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handoutMasterIdLst>
    <p:handoutMasterId r:id="rId18"/>
  </p:handoutMasterIdLst>
  <p:sldIdLst>
    <p:sldId id="1055" r:id="rId4"/>
    <p:sldId id="1043" r:id="rId5"/>
    <p:sldId id="1041" r:id="rId6"/>
    <p:sldId id="1050" r:id="rId7"/>
    <p:sldId id="1052" r:id="rId8"/>
    <p:sldId id="987" r:id="rId9"/>
    <p:sldId id="1056" r:id="rId10"/>
    <p:sldId id="1053" r:id="rId11"/>
    <p:sldId id="1045" r:id="rId12"/>
    <p:sldId id="1047" r:id="rId13"/>
    <p:sldId id="1046" r:id="rId14"/>
    <p:sldId id="1048" r:id="rId15"/>
    <p:sldId id="1051" r:id="rId16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41969D"/>
    <a:srgbClr val="333399"/>
    <a:srgbClr val="0033CC"/>
    <a:srgbClr val="0000CC"/>
    <a:srgbClr val="C8162F"/>
    <a:srgbClr val="FFFF00"/>
    <a:srgbClr val="F8BE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778" autoAdjust="0"/>
    <p:restoredTop sz="75116" autoAdjust="0"/>
  </p:normalViewPr>
  <p:slideViewPr>
    <p:cSldViewPr>
      <p:cViewPr varScale="1">
        <p:scale>
          <a:sx n="68" d="100"/>
          <a:sy n="68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65" d="100"/>
          <a:sy n="65" d="100"/>
        </p:scale>
        <p:origin x="-3444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defTabSz="9166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algn="r" defTabSz="9166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defTabSz="9166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72600"/>
            <a:ext cx="2922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7D2D290B-FCFD-4B12-8F8E-87CF8B7FC0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460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068763"/>
            <a:ext cx="57975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72600"/>
            <a:ext cx="2922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4970C07-6BE2-40A6-9B10-15D3A1DB16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0DEA7-95A1-4AB3-A1A5-1000EF3AF003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>
              <a:spcBef>
                <a:spcPct val="0"/>
              </a:spcBef>
            </a:pP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3955A-5AFF-44D8-B8FF-788BFC0B1803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19715-005B-40DC-AA9A-4A116719727E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5FE4B-FEEA-43C5-B18A-2FCA32DA7FC2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D341F-F3A7-444D-AAF1-DF640AD479E0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0AC9E-F153-49F7-AF17-C33C55F247FB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5C662-56DB-4F38-9967-51A57ED3F6B3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A6288-C4FA-4070-B825-859BD93A9E4D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177800" algn="just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388014E1-B2A1-45C4-9AF8-84BE88E01052}" type="slidenum">
              <a:rPr lang="ru-RU" altLang="ru-RU"/>
              <a:pPr defTabSz="914400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177800" algn="just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F1FD0AC4-4BC5-41A7-9AC8-DB33179848B7}" type="slidenum">
              <a:rPr lang="ru-RU" altLang="ru-RU"/>
              <a:pPr defTabSz="914400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C19AA-2E42-49BB-A22D-6EA5DC07169C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57200" algn="just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9ACBEBC0-52FB-4015-BFED-092C36B86927}" type="slidenum">
              <a:rPr lang="ru-RU" altLang="ru-RU"/>
              <a:pPr defTabSz="914400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71D0-5D32-4957-8FE5-01FED7962B93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102B0-7235-4068-BA94-B550B38B8A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77E2-6992-4798-9511-A92EBF07658F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AEF5-C3F6-40E3-A7A7-1076EE56D9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656A-7141-4DF3-B947-5ED49C8AF9DA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CA2F7-1B7E-45D6-9A0E-22E4F7CAC0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6BA3B-D909-4FD5-B9E7-9340D40ADDD8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2E140-FBED-4EDE-A692-BB4F0C22B3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998C3-7F59-4C33-A6EA-62F115F6C82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223B0-4B39-486A-BB61-C8943BD464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24B7-7C74-44B5-AF39-2D70385975CC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1BD49-7DB9-415C-8093-0FF195344F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CDDE-2ACC-4F61-A494-496B3855C39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27873-425A-430B-A32C-9E7F27E3CB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95F2-579E-438F-84BC-F44F8BD2BF01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55E26-A472-4CFD-A811-531911D950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A835-1C7A-4974-A0BF-FD471AF6DCD6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34095-27FB-48E0-8796-88AEFD407F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FD6EF-FF30-48D7-AAFC-1F412C295DA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9D4E5-B523-4535-8EF8-56AFE429E0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637C-9D83-4244-8CA9-26BEE31EEC01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23CA4-779B-45BA-814E-C1C30D844D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A1C4C-1EB1-4E92-95C0-70DD99DDDF4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D7DAD-E966-4B68-88B8-826B085868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A152-016C-4242-A976-DC8F7AC0F3C8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FFD9F-E036-4340-9473-8EF51A24C6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525D-69B9-49C5-B4E2-EBE396AC3BBF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2E7C7-F07B-4928-A093-5BCC02F25A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A95F8-44D2-40E8-ABF0-98E6DAE74A31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ACC64-CE5D-43E8-B1E4-39C3DC2D99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E9B07-3A76-415A-9001-4931A91E970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ADA68-7C8B-4E04-8CE1-61AF934409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32E4-2F5D-4E45-BC77-A2F11F5AC72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E6485-A5B1-4585-A649-3C07392C9D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2270-2BAE-490E-A9C0-19B4F2B21FAA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8C9C6-3CAE-45A4-9228-2009263425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68C5-2B0E-4ED0-94B6-3329016B4D7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DE9D3-4997-4097-8406-CB9DE585B1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482E-E261-41C0-A2F3-49664DFF6E25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923C2-4868-40DD-9501-350DFCC0D0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0CBA-84F6-4DCA-8C0B-EB92DAC271D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F3287-C75B-4DF3-B7B3-0A670DA8D9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1BDB-95E4-4992-BCD3-76926A00878D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3E315-52E0-49D4-A1EC-56862B871D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D8B0-A2E5-4C3F-B2C0-6895B3607F75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7E134-2D8E-4657-A70D-21428AF30F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4249-1BAB-4BAB-9C89-FB2852CCD00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0E36E-EF9D-40D7-87AB-277B46CF23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417B0-E818-48B3-9A10-12410448461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C5F62-3AE0-432B-8B68-CFAAE03768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DAAA-90EA-40CD-8420-23D613E67261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4E509-8AE0-4075-979E-523D653926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8D79-032F-417A-9169-785B8B62B0DD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23722-037C-4D7D-A8BF-8559BEDF3F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D81F-7665-4F9C-B886-66E95D0F7B0C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27BAB-1819-4FA1-BF4B-5AF64D2877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5CD5-1845-4E60-99E5-FAF98BF14F0C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F1101-8A5C-46B2-A42D-C495CDF217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06E9-7CAB-48DF-A2F1-A1A097F4FF6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83100-CB51-4CA7-9DD5-DE12528B44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C0DF-AE81-4CBE-B672-7DD21E2B64DE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8BA13-3E8F-41E2-915A-3FFF58B9AE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6939-4361-413A-AC90-A8747806462F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55996-1EC8-4470-AF8D-4B67BC248B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28D4-19F7-4E97-8F5E-33CE04C428F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D22CA-25B4-4068-A17E-15BDF762F8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71C5-D07F-460E-B65C-1D3A6C1B5F7B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9FAED-D5BA-4B2D-87CE-0A281D7A81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9E68-A7CA-41FA-8EFE-0A678E8B86A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C0A8A-DC01-424C-9726-8F6B4E4295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18AA-A8E6-4A8E-BA88-B18628CDAB63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B23BE-3977-413B-963F-F03EEC6B75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6E4D-5C04-4A6E-B920-1D5F19D67A9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F02AE-D1E5-4774-8334-856FD5768B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5" descr="Рисунок1"/>
          <p:cNvPicPr>
            <a:picLocks noChangeAspect="1" noChangeArrowheads="1"/>
          </p:cNvPicPr>
          <p:nvPr/>
        </p:nvPicPr>
        <p:blipFill>
          <a:blip r:embed="rId17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4" descr="Рисунок1"/>
          <p:cNvPicPr>
            <a:picLocks noChangeAspect="1" noChangeArrowheads="1"/>
          </p:cNvPicPr>
          <p:nvPr/>
        </p:nvPicPr>
        <p:blipFill>
          <a:blip r:embed="rId17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8" descr="Рисунок1"/>
          <p:cNvPicPr>
            <a:picLocks noChangeAspect="1" noChangeArrowheads="1"/>
          </p:cNvPicPr>
          <p:nvPr/>
        </p:nvPicPr>
        <p:blipFill>
          <a:blip r:embed="rId17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DD81911-59BA-4B79-B348-4E9E13031321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41969D"/>
                </a:solidFill>
                <a:latin typeface="Modern No. 20" pitchFamily="18" charset="0"/>
              </a:defRPr>
            </a:lvl1pPr>
          </a:lstStyle>
          <a:p>
            <a:fld id="{BF7D4782-7033-41F3-AA3D-A1ED97C1CE8F}" type="slidenum">
              <a:rPr lang="ru-RU" altLang="ru-RU"/>
              <a:pPr/>
              <a:t>‹#›</a:t>
            </a:fld>
            <a:endParaRPr lang="ru-RU" altLang="ru-RU"/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032" name="CorelDRAW" r:id="rId18" imgW="3520800" imgH="4203360" progId="">
              <p:embed/>
            </p:oleObj>
          </a:graphicData>
        </a:graphic>
      </p:graphicFrame>
      <p:pic>
        <p:nvPicPr>
          <p:cNvPr id="1033" name="Picture 123" descr="Рисунок2"/>
          <p:cNvPicPr>
            <a:picLocks noChangeAspect="1" noChangeArrowheads="1"/>
          </p:cNvPicPr>
          <p:nvPr/>
        </p:nvPicPr>
        <p:blipFill>
          <a:blip r:embed="rId19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B4A11C8-8213-4A05-88B9-6CC45591D9B8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92E09DA0-FBF3-4612-BB85-D838F3B345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F0F33E2-69F4-426B-AE10-8C323FDC599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3EE78010-E80C-462C-AD0F-643A02F54048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3077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3078" name="CorelDRAW" r:id="rId15" imgW="3520800" imgH="4203360" progId="">
              <p:embed/>
            </p:oleObj>
          </a:graphicData>
        </a:graphic>
      </p:graphicFrame>
      <p:pic>
        <p:nvPicPr>
          <p:cNvPr id="3079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275D9-1AA1-41FD-887A-D688390924B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900113" y="260350"/>
            <a:ext cx="76327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приоритетного проекта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«Комфортная  городская  среда»</a:t>
            </a: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5940425" y="5373688"/>
            <a:ext cx="18081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1825" y="5013325"/>
          <a:ext cx="7880349" cy="1368424"/>
        </p:xfrm>
        <a:graphic>
          <a:graphicData uri="http://schemas.openxmlformats.org/drawingml/2006/table">
            <a:tbl>
              <a:tblPr firstRow="1" firstCol="1" bandRow="1"/>
              <a:tblGrid>
                <a:gridCol w="5956792">
                  <a:extLst>
                    <a:ext uri="{9D8B030D-6E8A-4147-A177-3AD203B41FA5}">
                      <a16:colId xmlns:a16="http://schemas.microsoft.com/office/drawing/2014/main" xmlns="" val="423721248"/>
                    </a:ext>
                  </a:extLst>
                </a:gridCol>
                <a:gridCol w="936286">
                  <a:extLst>
                    <a:ext uri="{9D8B030D-6E8A-4147-A177-3AD203B41FA5}">
                      <a16:colId xmlns:a16="http://schemas.microsoft.com/office/drawing/2014/main" xmlns="" val="450445001"/>
                    </a:ext>
                  </a:extLst>
                </a:gridCol>
                <a:gridCol w="987271">
                  <a:extLst>
                    <a:ext uri="{9D8B030D-6E8A-4147-A177-3AD203B41FA5}">
                      <a16:colId xmlns:a16="http://schemas.microsoft.com/office/drawing/2014/main" xmlns="" val="896251080"/>
                    </a:ext>
                  </a:extLst>
                </a:gridCol>
              </a:tblGrid>
              <a:tr h="2666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660432"/>
                  </a:ext>
                </a:extLst>
              </a:tr>
              <a:tr h="266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610486"/>
                  </a:ext>
                </a:extLst>
              </a:tr>
              <a:tr h="417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Дворовые территории, приведенные в нормативное состояние, ед.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859838"/>
                  </a:ext>
                </a:extLst>
              </a:tr>
              <a:tr h="417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благоустроенных общественных территорий, га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003386"/>
                  </a:ext>
                </a:extLst>
              </a:tr>
            </a:tbl>
          </a:graphicData>
        </a:graphic>
      </p:graphicFrame>
      <p:pic>
        <p:nvPicPr>
          <p:cNvPr id="6169" name="Рисунок 3"/>
          <p:cNvPicPr>
            <a:picLocks noChangeAspect="1"/>
          </p:cNvPicPr>
          <p:nvPr/>
        </p:nvPicPr>
        <p:blipFill>
          <a:blip r:embed="rId3"/>
          <a:srcRect l="9721"/>
          <a:stretch>
            <a:fillRect/>
          </a:stretch>
        </p:blipFill>
        <p:spPr bwMode="auto">
          <a:xfrm>
            <a:off x="395288" y="993775"/>
            <a:ext cx="46815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44675"/>
            <a:ext cx="44164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EFA971-1BA2-4695-BA18-CACE93F4CE42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24579" name="Рисунок 2" descr="ва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88975"/>
            <a:ext cx="84963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611188" y="0"/>
            <a:ext cx="8305800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 eaLnBrk="1" hangingPunct="1"/>
            <a:r>
              <a:rPr lang="ru-RU" altLang="ru-RU" sz="29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Реконструкция ул. Новосодовая от Чуртанского шоссе до поворота на мост через р. Кама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4663" y="2420938"/>
            <a:ext cx="3095625" cy="2492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Calibri"/>
            </a:endParaRP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– 4,65 км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–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430, 1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выполнения  –2020 г</a:t>
            </a:r>
          </a:p>
          <a:p>
            <a:pPr marL="342859" indent="-342859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 выполнения работ  762,2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342859" indent="-342859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1 этап. В 2018 г. выполнены работы по реконструкции 1,6 км на общую сумму   140 млн. рублей;</a:t>
            </a:r>
          </a:p>
          <a:p>
            <a:pPr marL="342859" indent="-342859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2 этап</a:t>
            </a:r>
            <a:r>
              <a:rPr lang="ru-RU" sz="1200" i="1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.  </a:t>
            </a:r>
            <a:r>
              <a:rPr lang="ru-RU" sz="1200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Окончание работ 2020 г. - 3,05 км  </a:t>
            </a:r>
          </a:p>
          <a:p>
            <a:pPr marL="342859" indent="-342859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Стоимость  этапа – 622,2 млн.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971550" y="3573463"/>
            <a:ext cx="936625" cy="392112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28" tIns="45714" rIns="91428" bIns="45714" anchor="ctr"/>
          <a:lstStyle/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олилиния 7"/>
          <p:cNvSpPr/>
          <p:nvPr/>
        </p:nvSpPr>
        <p:spPr>
          <a:xfrm rot="220278">
            <a:off x="7053263" y="1508125"/>
            <a:ext cx="942975" cy="1855788"/>
          </a:xfrm>
          <a:custGeom>
            <a:avLst/>
            <a:gdLst>
              <a:gd name="connsiteX0" fmla="*/ 0 w 1291771"/>
              <a:gd name="connsiteY0" fmla="*/ 0 h 2873829"/>
              <a:gd name="connsiteX1" fmla="*/ 203200 w 1291771"/>
              <a:gd name="connsiteY1" fmla="*/ 595086 h 2873829"/>
              <a:gd name="connsiteX2" fmla="*/ 420914 w 1291771"/>
              <a:gd name="connsiteY2" fmla="*/ 1190172 h 2873829"/>
              <a:gd name="connsiteX3" fmla="*/ 638628 w 1291771"/>
              <a:gd name="connsiteY3" fmla="*/ 1828800 h 2873829"/>
              <a:gd name="connsiteX4" fmla="*/ 899885 w 1291771"/>
              <a:gd name="connsiteY4" fmla="*/ 2293257 h 2873829"/>
              <a:gd name="connsiteX5" fmla="*/ 1291771 w 1291771"/>
              <a:gd name="connsiteY5" fmla="*/ 2873829 h 2873829"/>
              <a:gd name="connsiteX6" fmla="*/ 1291771 w 1291771"/>
              <a:gd name="connsiteY6" fmla="*/ 2873829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71" h="2873829">
                <a:moveTo>
                  <a:pt x="0" y="0"/>
                </a:moveTo>
                <a:cubicBezTo>
                  <a:pt x="66524" y="198362"/>
                  <a:pt x="133048" y="396724"/>
                  <a:pt x="203200" y="595086"/>
                </a:cubicBezTo>
                <a:cubicBezTo>
                  <a:pt x="273352" y="793448"/>
                  <a:pt x="348343" y="984553"/>
                  <a:pt x="420914" y="1190172"/>
                </a:cubicBezTo>
                <a:cubicBezTo>
                  <a:pt x="493485" y="1395791"/>
                  <a:pt x="558800" y="1644953"/>
                  <a:pt x="638628" y="1828800"/>
                </a:cubicBezTo>
                <a:cubicBezTo>
                  <a:pt x="718456" y="2012647"/>
                  <a:pt x="791028" y="2119086"/>
                  <a:pt x="899885" y="2293257"/>
                </a:cubicBezTo>
                <a:cubicBezTo>
                  <a:pt x="1008742" y="2467428"/>
                  <a:pt x="1291771" y="2873829"/>
                  <a:pt x="1291771" y="2873829"/>
                </a:cubicBezTo>
                <a:lnTo>
                  <a:pt x="1291771" y="2873829"/>
                </a:lnTo>
              </a:path>
            </a:pathLst>
          </a:custGeom>
          <a:noFill/>
          <a:ln w="111125" cap="flat" cmpd="sng" algn="ctr">
            <a:solidFill>
              <a:srgbClr val="00B050"/>
            </a:solidFill>
            <a:prstDash val="solid"/>
          </a:ln>
          <a:effectLst/>
        </p:spPr>
        <p:txBody>
          <a:bodyPr lIns="91428" tIns="45714" rIns="91428" bIns="45714" anchor="ctr"/>
          <a:lstStyle/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935913" y="3392488"/>
            <a:ext cx="596900" cy="2700337"/>
          </a:xfrm>
          <a:custGeom>
            <a:avLst/>
            <a:gdLst>
              <a:gd name="connsiteX0" fmla="*/ 704850 w 704850"/>
              <a:gd name="connsiteY0" fmla="*/ 4000500 h 4000500"/>
              <a:gd name="connsiteX1" fmla="*/ 457200 w 704850"/>
              <a:gd name="connsiteY1" fmla="*/ 3295650 h 4000500"/>
              <a:gd name="connsiteX2" fmla="*/ 342900 w 704850"/>
              <a:gd name="connsiteY2" fmla="*/ 3162300 h 4000500"/>
              <a:gd name="connsiteX3" fmla="*/ 171450 w 704850"/>
              <a:gd name="connsiteY3" fmla="*/ 2857500 h 4000500"/>
              <a:gd name="connsiteX4" fmla="*/ 190500 w 704850"/>
              <a:gd name="connsiteY4" fmla="*/ 2552700 h 4000500"/>
              <a:gd name="connsiteX5" fmla="*/ 209550 w 704850"/>
              <a:gd name="connsiteY5" fmla="*/ 1866900 h 4000500"/>
              <a:gd name="connsiteX6" fmla="*/ 209550 w 704850"/>
              <a:gd name="connsiteY6" fmla="*/ 1657350 h 4000500"/>
              <a:gd name="connsiteX7" fmla="*/ 400050 w 704850"/>
              <a:gd name="connsiteY7" fmla="*/ 1276350 h 4000500"/>
              <a:gd name="connsiteX8" fmla="*/ 457200 w 704850"/>
              <a:gd name="connsiteY8" fmla="*/ 914400 h 4000500"/>
              <a:gd name="connsiteX9" fmla="*/ 266700 w 704850"/>
              <a:gd name="connsiteY9" fmla="*/ 381000 h 4000500"/>
              <a:gd name="connsiteX10" fmla="*/ 0 w 704850"/>
              <a:gd name="connsiteY10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4850" h="4000500">
                <a:moveTo>
                  <a:pt x="704850" y="4000500"/>
                </a:moveTo>
                <a:cubicBezTo>
                  <a:pt x="611187" y="3717925"/>
                  <a:pt x="517525" y="3435350"/>
                  <a:pt x="457200" y="3295650"/>
                </a:cubicBezTo>
                <a:cubicBezTo>
                  <a:pt x="396875" y="3155950"/>
                  <a:pt x="390525" y="3235325"/>
                  <a:pt x="342900" y="3162300"/>
                </a:cubicBezTo>
                <a:cubicBezTo>
                  <a:pt x="295275" y="3089275"/>
                  <a:pt x="196850" y="2959100"/>
                  <a:pt x="171450" y="2857500"/>
                </a:cubicBezTo>
                <a:cubicBezTo>
                  <a:pt x="146050" y="2755900"/>
                  <a:pt x="184150" y="2717800"/>
                  <a:pt x="190500" y="2552700"/>
                </a:cubicBezTo>
                <a:cubicBezTo>
                  <a:pt x="196850" y="2387600"/>
                  <a:pt x="206375" y="2016125"/>
                  <a:pt x="209550" y="1866900"/>
                </a:cubicBezTo>
                <a:cubicBezTo>
                  <a:pt x="212725" y="1717675"/>
                  <a:pt x="177800" y="1755775"/>
                  <a:pt x="209550" y="1657350"/>
                </a:cubicBezTo>
                <a:cubicBezTo>
                  <a:pt x="241300" y="1558925"/>
                  <a:pt x="358775" y="1400175"/>
                  <a:pt x="400050" y="1276350"/>
                </a:cubicBezTo>
                <a:cubicBezTo>
                  <a:pt x="441325" y="1152525"/>
                  <a:pt x="479425" y="1063625"/>
                  <a:pt x="457200" y="914400"/>
                </a:cubicBezTo>
                <a:cubicBezTo>
                  <a:pt x="434975" y="765175"/>
                  <a:pt x="342900" y="533400"/>
                  <a:pt x="266700" y="381000"/>
                </a:cubicBezTo>
                <a:cubicBezTo>
                  <a:pt x="190500" y="228600"/>
                  <a:pt x="95250" y="114300"/>
                  <a:pt x="0" y="0"/>
                </a:cubicBezTo>
              </a:path>
            </a:pathLst>
          </a:custGeom>
          <a:noFill/>
          <a:ln w="107950" cap="flat" cmpd="sng" algn="ctr">
            <a:solidFill>
              <a:srgbClr val="292CA1"/>
            </a:solidFill>
            <a:prstDash val="solid"/>
          </a:ln>
          <a:effectLst/>
        </p:spPr>
        <p:txBody>
          <a:bodyPr anchor="ctr"/>
          <a:lstStyle/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5" name="Прямоугольник 10"/>
          <p:cNvSpPr>
            <a:spLocks noChangeArrowheads="1"/>
          </p:cNvSpPr>
          <p:nvPr/>
        </p:nvSpPr>
        <p:spPr bwMode="auto">
          <a:xfrm>
            <a:off x="6011863" y="5949950"/>
            <a:ext cx="2016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 eaLnBrk="1" hangingPunct="1"/>
            <a:r>
              <a:rPr lang="ru-RU" altLang="ru-RU" sz="2500">
                <a:solidFill>
                  <a:srgbClr val="000000"/>
                </a:solidFill>
                <a:latin typeface="Calibri" pitchFamily="34" charset="0"/>
              </a:rPr>
              <a:t>г. Березники</a:t>
            </a:r>
          </a:p>
        </p:txBody>
      </p:sp>
      <p:pic>
        <p:nvPicPr>
          <p:cNvPr id="24586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2587625"/>
            <a:ext cx="1866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7280675">
            <a:off x="1535113" y="3167063"/>
            <a:ext cx="608012" cy="309562"/>
          </a:xfrm>
          <a:prstGeom prst="rightArrow">
            <a:avLst>
              <a:gd name="adj1" fmla="val 40018"/>
              <a:gd name="adj2" fmla="val 101063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91428" tIns="45714" rIns="91428" bIns="45714" anchor="ctr"/>
          <a:lstStyle/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88" name="Прямоугольник 13"/>
          <p:cNvSpPr>
            <a:spLocks noChangeArrowheads="1"/>
          </p:cNvSpPr>
          <p:nvPr/>
        </p:nvSpPr>
        <p:spPr bwMode="auto">
          <a:xfrm>
            <a:off x="2916238" y="1314450"/>
            <a:ext cx="4402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 eaLnBrk="1" hangingPunct="1"/>
            <a:r>
              <a:rPr lang="ru-RU" altLang="ru-RU" sz="1800">
                <a:solidFill>
                  <a:srgbClr val="000000"/>
                </a:solidFill>
                <a:latin typeface="Calibri" pitchFamily="34" charset="0"/>
              </a:rPr>
              <a:t>Автодорога от а/д «Кунгур - Соликамск» до моста через р. Кама - 10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FD0174-3CEB-4618-B03B-2AF8E364996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971550" y="188913"/>
            <a:ext cx="76327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Улично-дорожная сеть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pic>
        <p:nvPicPr>
          <p:cNvPr id="25604" name="Picture 2" descr="C:\Users\User\Desktop\D7c6QyCR7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657225"/>
            <a:ext cx="2184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User\Desktop\IMG-486dbdfacd52c0bd14e0f231311ceac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08275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F:\IMG-1de87dc190b46443bf1f8284ddbb1937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06938"/>
            <a:ext cx="244792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36888" y="549275"/>
          <a:ext cx="5880100" cy="2005013"/>
        </p:xfrm>
        <a:graphic>
          <a:graphicData uri="http://schemas.openxmlformats.org/drawingml/2006/table">
            <a:tbl>
              <a:tblPr/>
              <a:tblGrid>
                <a:gridCol w="2543175"/>
                <a:gridCol w="862012"/>
                <a:gridCol w="1339850"/>
                <a:gridCol w="1135063"/>
              </a:tblGrid>
              <a:tr h="461963"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Мероприятие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Протяженность, км.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Стоимость, млн. рублей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Окончание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Капитальный ремонт ул. Пятилетки от пр.Ленина до ул. К. Маркса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Капитальный ремонт ул. К.Маркса от ул. Тельмана до ул. Пятилетки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79,6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р</a:t>
                      </a: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емонт автомобильных дорог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11,6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240,7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71775" y="2554288"/>
          <a:ext cx="6121400" cy="3668712"/>
        </p:xfrm>
        <a:graphic>
          <a:graphicData uri="http://schemas.openxmlformats.org/drawingml/2006/table">
            <a:tbl>
              <a:tblPr/>
              <a:tblGrid>
                <a:gridCol w="2938463"/>
                <a:gridCol w="1274762"/>
                <a:gridCol w="1000125"/>
                <a:gridCol w="908050"/>
              </a:tblGrid>
              <a:tr h="527050"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Мероприятие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Протяженность, км.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Стоимость, млн. рублей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Окончание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автомобильной дороги "Кунгур - Соликамск" до п. Железнодорожный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3,57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49,6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участка автодороги "Усолье - Орел" с асфальтобетонным покрытием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2,49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подъезда к с. Пыскор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по ул. Солеваров г.Усолье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1,56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по ул. Аникина г.Усолье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1,16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по ул. Крылова г.Усолье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1,75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по ул. Пятилетки с. Березовка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до д. Шиши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по ул. Советская в п. Орел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Ремонт дороги по ул. Школьная в п. Романово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75AFC0-61FF-47DF-8976-12F9A1BE1D28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755650" y="260350"/>
            <a:ext cx="8161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 </a:t>
            </a:r>
            <a:r>
              <a:rPr lang="ru-RU" altLang="ru-RU" sz="2400">
                <a:cs typeface="Times New Roman" pitchFamily="18" charset="0"/>
              </a:rPr>
              <a:t>Ремонт  сетей наружного освещения на присоединенных территориях</a:t>
            </a:r>
            <a:endParaRPr lang="ru-RU" altLang="ru-RU" sz="2400"/>
          </a:p>
        </p:txBody>
      </p:sp>
      <p:pic>
        <p:nvPicPr>
          <p:cNvPr id="27652" name="Picture 3" descr="C:\Users\User\Desktop\Замена СИ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1092200"/>
            <a:ext cx="31734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User\Desktop\презентации\IMG-20190913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08400"/>
            <a:ext cx="37020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08400" y="1092200"/>
          <a:ext cx="5435600" cy="2411413"/>
        </p:xfrm>
        <a:graphic>
          <a:graphicData uri="http://schemas.openxmlformats.org/drawingml/2006/table">
            <a:tbl>
              <a:tblPr/>
              <a:tblGrid>
                <a:gridCol w="2120900">
                  <a:extLst>
                    <a:ext uri="{9D8B030D-6E8A-4147-A177-3AD203B41FA5}">
                      <a16:colId xmlns:a16="http://schemas.microsoft.com/office/drawing/2014/main" xmlns="" val="3089614525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2536045741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xmlns="" val="2591155245"/>
                    </a:ext>
                  </a:extLst>
                </a:gridCol>
              </a:tblGrid>
              <a:tr h="887413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населенного пункта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Протяженность, 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</a:t>
                      </a: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423407"/>
                  </a:ext>
                </a:extLst>
              </a:tr>
              <a:tr h="25400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Усолье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972146"/>
                  </a:ext>
                </a:extLst>
              </a:tr>
              <a:tr h="25400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Орел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878035"/>
                  </a:ext>
                </a:extLst>
              </a:tr>
              <a:tr h="25400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Пыскор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06183"/>
                  </a:ext>
                </a:extLst>
              </a:tr>
              <a:tr h="25400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Романово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856231"/>
                  </a:ext>
                </a:extLst>
              </a:tr>
              <a:tr h="25400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Берёзовка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6731338"/>
                  </a:ext>
                </a:extLst>
              </a:tr>
              <a:tr h="25400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9280511"/>
                  </a:ext>
                </a:extLst>
              </a:tr>
            </a:tbl>
          </a:graphicData>
        </a:graphic>
      </p:graphicFrame>
      <p:sp>
        <p:nvSpPr>
          <p:cNvPr id="27683" name="Прямоугольник 6"/>
          <p:cNvSpPr>
            <a:spLocks noChangeArrowheads="1"/>
          </p:cNvSpPr>
          <p:nvPr/>
        </p:nvSpPr>
        <p:spPr bwMode="auto">
          <a:xfrm>
            <a:off x="611188" y="3500438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 eaLnBrk="1" hangingPunct="1"/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Экономия от аукционов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8" y="4044950"/>
          <a:ext cx="4651375" cy="2187575"/>
        </p:xfrm>
        <a:graphic>
          <a:graphicData uri="http://schemas.openxmlformats.org/drawingml/2006/table">
            <a:tbl>
              <a:tblPr firstRow="1" bandRow="1"/>
              <a:tblGrid>
                <a:gridCol w="1815498">
                  <a:extLst>
                    <a:ext uri="{9D8B030D-6E8A-4147-A177-3AD203B41FA5}">
                      <a16:colId xmlns:a16="http://schemas.microsoft.com/office/drawing/2014/main" xmlns="" val="3580234823"/>
                    </a:ext>
                  </a:extLst>
                </a:gridCol>
                <a:gridCol w="1659982">
                  <a:extLst>
                    <a:ext uri="{9D8B030D-6E8A-4147-A177-3AD203B41FA5}">
                      <a16:colId xmlns:a16="http://schemas.microsoft.com/office/drawing/2014/main" xmlns="" val="1357464810"/>
                    </a:ext>
                  </a:extLst>
                </a:gridCol>
                <a:gridCol w="1175895">
                  <a:extLst>
                    <a:ext uri="{9D8B030D-6E8A-4147-A177-3AD203B41FA5}">
                      <a16:colId xmlns:a16="http://schemas.microsoft.com/office/drawing/2014/main" xmlns="" val="315808795"/>
                    </a:ext>
                  </a:extLst>
                </a:gridCol>
              </a:tblGrid>
              <a:tr h="76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населенного пункта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Протяженность, </a:t>
                      </a: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Стоимость млн. рублей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820876"/>
                  </a:ext>
                </a:extLst>
              </a:tr>
              <a:tr h="28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Усолье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367120"/>
                  </a:ext>
                </a:extLst>
              </a:tr>
              <a:tr h="28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п. </a:t>
                      </a:r>
                      <a:r>
                        <a:rPr lang="ru-RU" sz="1400" spc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Шемейный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5,88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0939093"/>
                  </a:ext>
                </a:extLst>
              </a:tr>
              <a:tr h="28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п. Лысьва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5,59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spc="8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5271727"/>
                  </a:ext>
                </a:extLst>
              </a:tr>
              <a:tr h="29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д. Ощепково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2,93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spc="8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0313632"/>
                  </a:ext>
                </a:extLst>
              </a:tr>
              <a:tr h="28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15,5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spc="8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</a:t>
                      </a:r>
                      <a:endParaRPr lang="ru-RU" sz="1400" spc="8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2231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FF134-D20E-4E2C-8F38-D651C5F8B12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755650" y="260350"/>
            <a:ext cx="8161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Реализация муниципальной программы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«Комплексное благоустройство территории»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Создание благоприятной экологической обстановки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3327400"/>
            <a:ext cx="4906963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2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5962344"/>
            <a:ext cx="7688263" cy="73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28650" y="1628775"/>
          <a:ext cx="7880350" cy="1565275"/>
        </p:xfrm>
        <a:graphic>
          <a:graphicData uri="http://schemas.openxmlformats.org/drawingml/2006/table">
            <a:tbl>
              <a:tblPr firstRow="1" firstCol="1" bandRow="1"/>
              <a:tblGrid>
                <a:gridCol w="5021359">
                  <a:extLst>
                    <a:ext uri="{9D8B030D-6E8A-4147-A177-3AD203B41FA5}">
                      <a16:colId xmlns:a16="http://schemas.microsoft.com/office/drawing/2014/main" xmlns="" val="4131723856"/>
                    </a:ext>
                  </a:extLst>
                </a:gridCol>
                <a:gridCol w="1555581">
                  <a:extLst>
                    <a:ext uri="{9D8B030D-6E8A-4147-A177-3AD203B41FA5}">
                      <a16:colId xmlns:a16="http://schemas.microsoft.com/office/drawing/2014/main" xmlns="" val="1156377707"/>
                    </a:ext>
                  </a:extLst>
                </a:gridCol>
                <a:gridCol w="1303410">
                  <a:extLst>
                    <a:ext uri="{9D8B030D-6E8A-4147-A177-3AD203B41FA5}">
                      <a16:colId xmlns:a16="http://schemas.microsoft.com/office/drawing/2014/main" xmlns="" val="1275004840"/>
                    </a:ext>
                  </a:extLst>
                </a:gridCol>
              </a:tblGrid>
              <a:tr h="1812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5591642"/>
                  </a:ext>
                </a:extLst>
              </a:tr>
              <a:tr h="18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1113402"/>
                  </a:ext>
                </a:extLst>
              </a:tr>
              <a:tr h="372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городских территорий, освобожденных от несанкционированных свалок, 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726640"/>
                  </a:ext>
                </a:extLst>
              </a:tr>
              <a:tr h="372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отходов, вывезенных при ликвидации несанкционированных свалок, 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5489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70050"/>
            <a:ext cx="42497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95B3FF-B4E9-4BF6-9E94-A4297B2CBB2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900113" y="260350"/>
            <a:ext cx="76327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приоритетного проекта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«Комфортная  городская  среда»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Дворовые территории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8197" name="TextBox 23"/>
          <p:cNvSpPr txBox="1">
            <a:spLocks noChangeArrowheads="1"/>
          </p:cNvSpPr>
          <p:nvPr/>
        </p:nvSpPr>
        <p:spPr bwMode="auto">
          <a:xfrm>
            <a:off x="250825" y="4887913"/>
            <a:ext cx="42497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Выполнено благоустройство 42 дворовых территорий, отремонтировано около 31,7 тыс. м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проездов и 9 тыс. м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тротуаров. Выполнены и вновь произведен ремонт парковок во дворах площадью 14,6 тыс. м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 двух дворах организованы детские площадки, в 36 дворах восстановлено наружное освещение.  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 rot="10800000" flipV="1">
            <a:off x="1331913" y="4202113"/>
            <a:ext cx="2519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5940425" y="5373688"/>
            <a:ext cx="18081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</a:rPr>
              <a:t>после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5076825" y="1557338"/>
            <a:ext cx="3671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ул. Ермака, 73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419350"/>
            <a:ext cx="4273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6588125" y="5300663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после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072A65-BF7C-48E6-A03F-6541B24C89E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501775" y="188913"/>
            <a:ext cx="566261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приоритетного проекта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«Комфортная  городская  среда»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Общественные территории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188" y="1068388"/>
            <a:ext cx="2376487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89450" y="3995738"/>
            <a:ext cx="3816350" cy="231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6156325" y="811213"/>
            <a:ext cx="4051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179388" y="4740275"/>
            <a:ext cx="4378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Центральная входная группа выполнена в стилизованном классическом стиле. Представляют собой дугу диаметром 20,89 м. Состоят из колонн круглого сечения, объединенных верхним поясом – завершением входной группы. Между колоннами организованы проходы для посетителей парка и установлены распашные ворота из металлических элементов.</a:t>
            </a: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0563" y="1368425"/>
            <a:ext cx="51847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2A753-4CEB-4449-AAC5-60724B484B3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755650" y="260350"/>
            <a:ext cx="816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 </a:t>
            </a:r>
            <a:r>
              <a:rPr lang="ru-RU" altLang="ru-RU" sz="2400">
                <a:cs typeface="Times New Roman" pitchFamily="18" charset="0"/>
              </a:rPr>
              <a:t>Обустройство контейнерных площадок</a:t>
            </a:r>
            <a:endParaRPr lang="ru-RU" altLang="ru-RU" sz="240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34559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2513"/>
            <a:ext cx="38877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11700"/>
            <a:ext cx="76327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48D8B-5E92-445B-A60E-2B515F403B9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755650" y="260350"/>
            <a:ext cx="8161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Реализация муниципальной программы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«Комплексное благоустройство территории»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Благоустройство городских территорий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628775"/>
          <a:ext cx="7878764" cy="1238250"/>
        </p:xfrm>
        <a:graphic>
          <a:graphicData uri="http://schemas.openxmlformats.org/drawingml/2006/table">
            <a:tbl>
              <a:tblPr firstRow="1" firstCol="1" bandRow="1"/>
              <a:tblGrid>
                <a:gridCol w="5020348">
                  <a:extLst>
                    <a:ext uri="{9D8B030D-6E8A-4147-A177-3AD203B41FA5}">
                      <a16:colId xmlns:a16="http://schemas.microsoft.com/office/drawing/2014/main" xmlns="" val="1016086378"/>
                    </a:ext>
                  </a:extLst>
                </a:gridCol>
                <a:gridCol w="1555268">
                  <a:extLst>
                    <a:ext uri="{9D8B030D-6E8A-4147-A177-3AD203B41FA5}">
                      <a16:colId xmlns:a16="http://schemas.microsoft.com/office/drawing/2014/main" xmlns="" val="3161948729"/>
                    </a:ext>
                  </a:extLst>
                </a:gridCol>
                <a:gridCol w="1303148">
                  <a:extLst>
                    <a:ext uri="{9D8B030D-6E8A-4147-A177-3AD203B41FA5}">
                      <a16:colId xmlns:a16="http://schemas.microsoft.com/office/drawing/2014/main" xmlns="" val="180324433"/>
                    </a:ext>
                  </a:extLst>
                </a:gridCol>
              </a:tblGrid>
              <a:tr h="2610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587017"/>
                  </a:ext>
                </a:extLst>
              </a:tr>
              <a:tr h="360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8266338"/>
                  </a:ext>
                </a:extLst>
              </a:tr>
              <a:tr h="616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благоустроенных парков и скверов по отношению к общей территории парков и скверов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4412905"/>
                  </a:ext>
                </a:extLst>
              </a:tr>
            </a:tbl>
          </a:graphicData>
        </a:graphic>
      </p:graphicFrame>
      <p:pic>
        <p:nvPicPr>
          <p:cNvPr id="14356" name="Рисунок 2"/>
          <p:cNvPicPr>
            <a:picLocks noChangeAspect="1"/>
          </p:cNvPicPr>
          <p:nvPr/>
        </p:nvPicPr>
        <p:blipFill>
          <a:blip r:embed="rId3" cstate="print"/>
          <a:srcRect t="10255" b="13992"/>
          <a:stretch>
            <a:fillRect/>
          </a:stretch>
        </p:blipFill>
        <p:spPr bwMode="auto">
          <a:xfrm>
            <a:off x="514350" y="3035300"/>
            <a:ext cx="42497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288" y="3582988"/>
            <a:ext cx="41036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2750"/>
          </a:xfrm>
        </p:spPr>
        <p:txBody>
          <a:bodyPr/>
          <a:lstStyle/>
          <a:p>
            <a:pPr>
              <a:defRPr/>
            </a:pP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по инициативному бюджетированию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363" y="1600200"/>
            <a:ext cx="3754437" cy="8207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Быстрая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мемориального памятника погибшим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Великой отечественной войны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1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Пыскор</a:t>
            </a:r>
            <a:endPara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обустройство места памяти павшим воинам односельчанам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 Лысьва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памятной доски Герою России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Жарову Алексею Викторовичу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EAA3D7-70AA-4240-BFD7-1B13AE1BBEC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940152" y="1268760"/>
            <a:ext cx="2746648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Рисунок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93763"/>
            <a:ext cx="4000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11550"/>
            <a:ext cx="42481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AB418E-CE3D-4E2B-80AB-2632D5AA9B12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71472" y="1268760"/>
            <a:ext cx="3784504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Посажено около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 тысяч кв.м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цветников</a:t>
            </a:r>
          </a:p>
          <a:p>
            <a:pPr algn="just" eaLnBrk="1" hangingPunct="1">
              <a:defRPr/>
            </a:pP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970 деревьев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(липа, береза, ель, береза, рябина, сосна)</a:t>
            </a:r>
          </a:p>
          <a:p>
            <a:pPr algn="just" eaLnBrk="1" hangingPunct="1">
              <a:defRPr/>
            </a:pP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Удалены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476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старовозрастных, аварийных деревьев, из них 260 штук с придомовых территорий МКД</a:t>
            </a:r>
          </a:p>
          <a:p>
            <a:pPr algn="just" eaLnBrk="1" hangingPunct="1">
              <a:defRPr/>
            </a:pP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кошению </a:t>
            </a:r>
          </a:p>
          <a:p>
            <a:pPr algn="just" eaLnBrk="1" hangingPunct="1">
              <a:defRPr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тыс.кв.м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газонов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900113" y="188913"/>
            <a:ext cx="7488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2550"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Зеленое хозяйство</a:t>
            </a:r>
          </a:p>
        </p:txBody>
      </p:sp>
      <p:pic>
        <p:nvPicPr>
          <p:cNvPr id="10" name="Picture 11" descr="\\server-soft.beradm.ru\user\Общая папка\Попова Е.И. (Моисеева Е.И.)\Доклад ГЛАВЫ\Зеленое хозяйство\UFPFq89jb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857250"/>
            <a:ext cx="3500438" cy="521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ED09FD-2235-4A01-A64E-FC54B1765F2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755650" y="260350"/>
            <a:ext cx="8161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Реализация муниципальной программы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«Комплексное благоустройство территории»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Совершенствование и развитие сети автомобильных дорог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31825" y="1989138"/>
          <a:ext cx="7880350" cy="2735262"/>
        </p:xfrm>
        <a:graphic>
          <a:graphicData uri="http://schemas.openxmlformats.org/drawingml/2006/table">
            <a:tbl>
              <a:tblPr firstRow="1" firstCol="1" bandRow="1"/>
              <a:tblGrid>
                <a:gridCol w="5021359">
                  <a:extLst>
                    <a:ext uri="{9D8B030D-6E8A-4147-A177-3AD203B41FA5}">
                      <a16:colId xmlns:a16="http://schemas.microsoft.com/office/drawing/2014/main" xmlns="" val="722176742"/>
                    </a:ext>
                  </a:extLst>
                </a:gridCol>
                <a:gridCol w="1555581">
                  <a:extLst>
                    <a:ext uri="{9D8B030D-6E8A-4147-A177-3AD203B41FA5}">
                      <a16:colId xmlns:a16="http://schemas.microsoft.com/office/drawing/2014/main" xmlns="" val="1739921997"/>
                    </a:ext>
                  </a:extLst>
                </a:gridCol>
                <a:gridCol w="1303410">
                  <a:extLst>
                    <a:ext uri="{9D8B030D-6E8A-4147-A177-3AD203B41FA5}">
                      <a16:colId xmlns:a16="http://schemas.microsoft.com/office/drawing/2014/main" xmlns="" val="303336818"/>
                    </a:ext>
                  </a:extLst>
                </a:gridCol>
              </a:tblGrid>
              <a:tr h="3008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329820"/>
                  </a:ext>
                </a:extLst>
              </a:tr>
              <a:tr h="294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6792851"/>
                  </a:ext>
                </a:extLst>
              </a:tr>
              <a:tr h="1535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и допустимым требованиям к транспортно-эксплуатационным показателям сети автомобильных дорог общего пользования местного значения,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8112783"/>
                  </a:ext>
                </a:extLst>
              </a:tr>
              <a:tr h="605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Протяженность капитально отремонтированных и отремонтированных автомобильных дорог,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72599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B6244E-2BCA-4E5C-967A-A953E629D65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907704" y="260648"/>
            <a:ext cx="5760640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Улично-дорожная сеть</a:t>
            </a: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250825" y="5300663"/>
            <a:ext cx="4249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400" b="1"/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4929188" y="4786313"/>
            <a:ext cx="466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-757238" y="5445125"/>
            <a:ext cx="7921626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aseline="3000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/>
            <a:r>
              <a:rPr lang="ru-RU" altLang="ru-RU" sz="14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7" name="Picture 4" descr="C:\Users\User\Desktop\Рисунок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638175"/>
            <a:ext cx="8220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76825" y="2852738"/>
            <a:ext cx="2590800" cy="2862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Технические характеристики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Протяженность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– 3,9 км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Стоимость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–430, 1млн.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руб.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Срок выполнения 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–2019 г. </a:t>
            </a:r>
          </a:p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1 этап. 2018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Выполнены работы по строительству улиц  протяженностью 2,2 км.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Стоимость работ 260 млн. рублей</a:t>
            </a:r>
          </a:p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2 этап. 2019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Выполнение работы по строительству улиц  протяженностью  1,7 км</a:t>
            </a:r>
          </a:p>
          <a:p>
            <a:pPr defTabSz="12800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292CA1"/>
                </a:solidFill>
                <a:latin typeface="Arial" panose="020B0604020202020204" pitchFamily="34" charset="0"/>
                <a:cs typeface="Arial" pitchFamily="34" charset="0"/>
              </a:rPr>
              <a:t>Стоимость работ 170,1 млн. </a:t>
            </a:r>
            <a:endParaRPr lang="ru-RU" sz="12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38152</TotalTime>
  <Words>736</Words>
  <Application>Microsoft Office PowerPoint</Application>
  <PresentationFormat>Экран (4:3)</PresentationFormat>
  <Paragraphs>242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Modern No. 20</vt:lpstr>
      <vt:lpstr>Times New Roman</vt:lpstr>
      <vt:lpstr>Calibri</vt:lpstr>
      <vt:lpstr>Оформление по умолчанию</vt:lpstr>
      <vt:lpstr>1_Оформление по умолчанию</vt:lpstr>
      <vt:lpstr>2_Оформление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Реализация проектов по инициативному бюджетированию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JSC "Uralkali"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2947</cp:revision>
  <cp:lastPrinted>2020-02-18T11:43:29Z</cp:lastPrinted>
  <dcterms:created xsi:type="dcterms:W3CDTF">2007-03-09T12:55:03Z</dcterms:created>
  <dcterms:modified xsi:type="dcterms:W3CDTF">2020-12-02T08:12:04Z</dcterms:modified>
</cp:coreProperties>
</file>