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7" r:id="rId4"/>
    <p:sldId id="258" r:id="rId5"/>
    <p:sldId id="264" r:id="rId6"/>
    <p:sldId id="262" r:id="rId7"/>
    <p:sldId id="261" r:id="rId8"/>
    <p:sldId id="266" r:id="rId9"/>
    <p:sldId id="263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A0"/>
    <a:srgbClr val="CF4520"/>
    <a:srgbClr val="82C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>
        <p:scale>
          <a:sx n="80" d="100"/>
          <a:sy n="80" d="100"/>
        </p:scale>
        <p:origin x="1550" y="19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865-8FD1-40B5-9B87-79E1DE0E3B69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D4A-FF48-47FE-9A12-982713597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05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865-8FD1-40B5-9B87-79E1DE0E3B69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D4A-FF48-47FE-9A12-982713597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45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865-8FD1-40B5-9B87-79E1DE0E3B69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D4A-FF48-47FE-9A12-982713597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73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865-8FD1-40B5-9B87-79E1DE0E3B69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D4A-FF48-47FE-9A12-982713597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78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865-8FD1-40B5-9B87-79E1DE0E3B69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D4A-FF48-47FE-9A12-982713597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83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865-8FD1-40B5-9B87-79E1DE0E3B69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D4A-FF48-47FE-9A12-982713597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05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865-8FD1-40B5-9B87-79E1DE0E3B69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D4A-FF48-47FE-9A12-982713597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49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865-8FD1-40B5-9B87-79E1DE0E3B69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D4A-FF48-47FE-9A12-982713597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54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865-8FD1-40B5-9B87-79E1DE0E3B69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D4A-FF48-47FE-9A12-982713597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05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865-8FD1-40B5-9B87-79E1DE0E3B69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D4A-FF48-47FE-9A12-982713597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50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865-8FD1-40B5-9B87-79E1DE0E3B69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D4A-FF48-47FE-9A12-982713597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45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97865-8FD1-40B5-9B87-79E1DE0E3B69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CAD4A-FF48-47FE-9A12-982713597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46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:\Работа дизайн ЦЗН\Заготовки постов\Кор стиль ЦЗН\Презентация объявление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86" y="0"/>
            <a:ext cx="9158685" cy="686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1"/>
            <a:ext cx="8204448" cy="1470025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rgbClr val="0033A0"/>
                </a:solidFill>
                <a:latin typeface="Montserrat SemiBold" panose="00000700000000000000" pitchFamily="2" charset="-52"/>
              </a:rPr>
              <a:t>Дополнительные меры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2378746"/>
            <a:ext cx="4856584" cy="3570533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>
                <a:solidFill>
                  <a:srgbClr val="CF4520"/>
                </a:solidFill>
                <a:latin typeface="Montserrat" pitchFamily="50" charset="-52"/>
              </a:rPr>
              <a:t>финансовой поддержки работодателей Пермского края на 2020 год</a:t>
            </a:r>
          </a:p>
        </p:txBody>
      </p:sp>
      <p:pic>
        <p:nvPicPr>
          <p:cNvPr id="1029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" y="2776443"/>
            <a:ext cx="5234359" cy="373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559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E0D50B-A673-46E2-8AA4-D81FB7A6B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455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CF4520"/>
                </a:solidFill>
              </a:rPr>
              <a:t>ИНФОРМАЦИЯ  НА  САЙТЕ </a:t>
            </a:r>
            <a:r>
              <a:rPr lang="en-US" u="sng" dirty="0">
                <a:solidFill>
                  <a:srgbClr val="0033A0"/>
                </a:solidFill>
              </a:rPr>
              <a:t>cznperm.ru</a:t>
            </a:r>
            <a:endParaRPr lang="ru-RU" u="sng" dirty="0">
              <a:solidFill>
                <a:srgbClr val="0033A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7420EC0-CC5F-4068-9965-0793C6D51A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328" y="4437112"/>
            <a:ext cx="4553272" cy="2303518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:a16="http://schemas.microsoft.com/office/drawing/2014/main" id="{E428B4B7-3ABD-4007-8748-D4B5878B3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0BAF56BF-2D99-4D3E-836D-F3A3E47D332B}"/>
              </a:ext>
            </a:extLst>
          </p:cNvPr>
          <p:cNvSpPr txBox="1">
            <a:spLocks/>
          </p:cNvSpPr>
          <p:nvPr/>
        </p:nvSpPr>
        <p:spPr>
          <a:xfrm>
            <a:off x="609600" y="1488533"/>
            <a:ext cx="8229600" cy="4790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33A0"/>
                </a:solidFill>
              </a:rPr>
              <a:t>Подробный алгоритм по каждому порядку</a:t>
            </a:r>
          </a:p>
          <a:p>
            <a:r>
              <a:rPr lang="ru-RU" dirty="0">
                <a:solidFill>
                  <a:srgbClr val="0033A0"/>
                </a:solidFill>
              </a:rPr>
              <a:t>Формула для расчёта субсидии</a:t>
            </a:r>
          </a:p>
          <a:p>
            <a:r>
              <a:rPr lang="ru-RU" dirty="0">
                <a:solidFill>
                  <a:srgbClr val="0033A0"/>
                </a:solidFill>
              </a:rPr>
              <a:t>Тексты постановлений</a:t>
            </a:r>
          </a:p>
          <a:p>
            <a:r>
              <a:rPr lang="ru-RU" dirty="0">
                <a:solidFill>
                  <a:srgbClr val="0033A0"/>
                </a:solidFill>
              </a:rPr>
              <a:t>Бланки документов </a:t>
            </a:r>
          </a:p>
          <a:p>
            <a:r>
              <a:rPr lang="ru-RU" dirty="0">
                <a:solidFill>
                  <a:srgbClr val="0033A0"/>
                </a:solidFill>
              </a:rPr>
              <a:t>Контакты территориальных отделов ЦЗН Пермского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69931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D34ECD-8C12-4C03-B814-85A3E3827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sz="3600" b="0" i="0" dirty="0">
                <a:solidFill>
                  <a:srgbClr val="0033A0"/>
                </a:solidFill>
                <a:effectLst/>
                <a:latin typeface="Montserrat"/>
              </a:rPr>
              <a:t>Постановление Правительства Пермского края от 02.09.2020  №  649</a:t>
            </a:r>
            <a:r>
              <a:rPr lang="ru-RU" sz="4000" b="0" i="0" dirty="0">
                <a:solidFill>
                  <a:srgbClr val="0033A0"/>
                </a:solidFill>
                <a:effectLst/>
                <a:latin typeface="Montserrat"/>
              </a:rPr>
              <a:t>-п</a:t>
            </a:r>
            <a:r>
              <a:rPr lang="ru-RU" b="0" i="0" dirty="0">
                <a:solidFill>
                  <a:srgbClr val="0033A0"/>
                </a:solidFill>
                <a:effectLst/>
                <a:latin typeface="Montserrat"/>
              </a:rPr>
              <a:t>    </a:t>
            </a:r>
            <a:r>
              <a:rPr lang="ru-RU" sz="2700" b="0" i="0" dirty="0">
                <a:solidFill>
                  <a:srgbClr val="0033A0"/>
                </a:solidFill>
                <a:effectLst/>
                <a:latin typeface="Montserrat"/>
              </a:rPr>
              <a:t>" О реализации дополнительных мероприятий, направленных на снижение напряжённости на рынке труда Пермского края".</a:t>
            </a:r>
            <a:endParaRPr lang="ru-RU" sz="2700" dirty="0">
              <a:solidFill>
                <a:srgbClr val="0033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4BCD8B-7BB8-477E-A918-717029F9D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802434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Порядок </a:t>
            </a:r>
            <a:r>
              <a:rPr lang="ru-RU" sz="51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</a:rPr>
              <a:t>п</a:t>
            </a:r>
            <a:r>
              <a:rPr lang="ru-RU" sz="51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ontserrat"/>
              </a:rPr>
              <a:t>редоставления субсидии работодателям на возмещение расходов на частичную оплату труда при организации временного трудоустройства работников организаций, находящихся под риском увольнения.</a:t>
            </a:r>
            <a:endParaRPr lang="ru-RU" sz="5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5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Порядок </a:t>
            </a:r>
            <a:r>
              <a:rPr lang="ru-RU" sz="51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</a:rPr>
              <a:t>п</a:t>
            </a:r>
            <a:r>
              <a:rPr lang="ru-RU" sz="51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ontserrat"/>
              </a:rPr>
              <a:t>редоставления субсидии работодателям на возмещение расходов на частичную оплату труда при организации общественных работ для граждан, ищущих работу и обратившихся в органа службы занятости, а также безработных граждан.</a:t>
            </a:r>
            <a:endParaRPr lang="ru-RU" sz="510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Montserrat"/>
            </a:endParaRPr>
          </a:p>
          <a:p>
            <a:pPr marL="0" indent="0" algn="ctr">
              <a:buNone/>
            </a:pPr>
            <a:r>
              <a:rPr lang="ru-RU" sz="5900" b="1" dirty="0">
                <a:solidFill>
                  <a:srgbClr val="CF4520"/>
                </a:solidFill>
              </a:rPr>
              <a:t>Подача заявок о включении в реестр </a:t>
            </a:r>
          </a:p>
          <a:p>
            <a:pPr marL="0" indent="0" algn="ctr">
              <a:buNone/>
            </a:pPr>
            <a:r>
              <a:rPr lang="ru-RU" sz="5900" b="1" dirty="0">
                <a:solidFill>
                  <a:srgbClr val="CF4520"/>
                </a:solidFill>
              </a:rPr>
              <a:t>получателей субсидии до 1 ноября 2020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9BD913F-26C4-4831-8D4B-6FE1D076AFCF}"/>
              </a:ext>
            </a:extLst>
          </p:cNvPr>
          <p:cNvSpPr txBox="1">
            <a:spLocks/>
          </p:cNvSpPr>
          <p:nvPr/>
        </p:nvSpPr>
        <p:spPr>
          <a:xfrm>
            <a:off x="-324544" y="599479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600" b="1" dirty="0">
                <a:solidFill>
                  <a:srgbClr val="CF4520"/>
                </a:solidFill>
                <a:highlight>
                  <a:srgbClr val="FFFF00"/>
                </a:highlight>
                <a:latin typeface="Montserrat"/>
              </a:rPr>
              <a:t>ВНИМАНИЕ!</a:t>
            </a:r>
            <a:r>
              <a:rPr lang="ru-RU" sz="3600" b="1" dirty="0">
                <a:solidFill>
                  <a:srgbClr val="CF4520"/>
                </a:solidFill>
                <a:latin typeface="Montserrat"/>
              </a:rPr>
              <a:t>  </a:t>
            </a:r>
            <a:r>
              <a:rPr lang="ru-RU" sz="3600" dirty="0">
                <a:solidFill>
                  <a:srgbClr val="0033A0"/>
                </a:solidFill>
                <a:latin typeface="Montserrat"/>
              </a:rPr>
              <a:t>Необходима регистрация работодателя</a:t>
            </a:r>
          </a:p>
          <a:p>
            <a:pPr algn="r"/>
            <a:r>
              <a:rPr lang="ru-RU" sz="3600" dirty="0">
                <a:solidFill>
                  <a:srgbClr val="0033A0"/>
                </a:solidFill>
                <a:latin typeface="Montserrat"/>
              </a:rPr>
              <a:t>в системе «Электронный бюджет»</a:t>
            </a:r>
            <a:endParaRPr lang="ru-RU" sz="2700" dirty="0">
              <a:solidFill>
                <a:srgbClr val="0033A0"/>
              </a:solidFill>
            </a:endParaRPr>
          </a:p>
        </p:txBody>
      </p: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123B04A5-9925-4D17-A8CD-6E4DE1851703}"/>
              </a:ext>
            </a:extLst>
          </p:cNvPr>
          <p:cNvSpPr/>
          <p:nvPr/>
        </p:nvSpPr>
        <p:spPr>
          <a:xfrm>
            <a:off x="0" y="5692028"/>
            <a:ext cx="1115616" cy="1044824"/>
          </a:xfrm>
          <a:prstGeom prst="triangle">
            <a:avLst>
              <a:gd name="adj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A133450-0892-4627-AADB-B430C3472831}"/>
              </a:ext>
            </a:extLst>
          </p:cNvPr>
          <p:cNvSpPr txBox="1">
            <a:spLocks/>
          </p:cNvSpPr>
          <p:nvPr/>
        </p:nvSpPr>
        <p:spPr>
          <a:xfrm>
            <a:off x="179512" y="5838674"/>
            <a:ext cx="576064" cy="1044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7200" b="1" dirty="0">
                <a:solidFill>
                  <a:srgbClr val="0033A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3854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7F4050-0C2E-46B8-8E70-40651547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156" y="220472"/>
            <a:ext cx="7787208" cy="745771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33A0"/>
                </a:solidFill>
              </a:rPr>
              <a:t>Субсидия на временное трудоустройство</a:t>
            </a:r>
          </a:p>
        </p:txBody>
      </p:sp>
      <p:sp>
        <p:nvSpPr>
          <p:cNvPr id="29" name="Стрелка: вправо 28">
            <a:extLst>
              <a:ext uri="{FF2B5EF4-FFF2-40B4-BE49-F238E27FC236}">
                <a16:creationId xmlns:a16="http://schemas.microsoft.com/office/drawing/2014/main" id="{F194FD4A-CA55-45B4-B197-43BCF3E6563E}"/>
              </a:ext>
            </a:extLst>
          </p:cNvPr>
          <p:cNvSpPr/>
          <p:nvPr/>
        </p:nvSpPr>
        <p:spPr>
          <a:xfrm rot="9710233">
            <a:off x="3598674" y="3106113"/>
            <a:ext cx="1618402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DAD21FD1-F100-431F-A95F-56E3C6271ACD}"/>
              </a:ext>
            </a:extLst>
          </p:cNvPr>
          <p:cNvSpPr/>
          <p:nvPr/>
        </p:nvSpPr>
        <p:spPr>
          <a:xfrm>
            <a:off x="4266802" y="3638943"/>
            <a:ext cx="4190987" cy="322313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СУБСИДИЯ  на возмещение фактических затрат СОСТАВИТ</a:t>
            </a:r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/>
              <a:t>ИТОГО  </a:t>
            </a:r>
            <a:r>
              <a:rPr lang="ru-RU" sz="3200" b="1" dirty="0"/>
              <a:t>18 162,25 </a:t>
            </a:r>
            <a:r>
              <a:rPr lang="ru-RU" sz="2000" b="1" dirty="0"/>
              <a:t>рублей</a:t>
            </a:r>
          </a:p>
          <a:p>
            <a:pPr algn="ctr"/>
            <a:r>
              <a:rPr lang="ru-RU" sz="2400" b="1" dirty="0"/>
              <a:t>в месяц   </a:t>
            </a:r>
            <a:r>
              <a:rPr lang="ru-RU" sz="2400" b="1" dirty="0">
                <a:solidFill>
                  <a:srgbClr val="0033A0"/>
                </a:solidFill>
              </a:rPr>
              <a:t>х   ТРИ   месяца</a:t>
            </a:r>
            <a:endParaRPr lang="ru-RU" sz="2400" dirty="0">
              <a:solidFill>
                <a:srgbClr val="0033A0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B34DA3A-B3A0-4A52-89E1-6E82852FBAC2}"/>
              </a:ext>
            </a:extLst>
          </p:cNvPr>
          <p:cNvSpPr/>
          <p:nvPr/>
        </p:nvSpPr>
        <p:spPr>
          <a:xfrm>
            <a:off x="4749760" y="4496652"/>
            <a:ext cx="3225069" cy="1340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МРОТ         12 130 +</a:t>
            </a:r>
          </a:p>
          <a:p>
            <a:pPr algn="ctr"/>
            <a:r>
              <a:rPr lang="ru-RU" sz="2400" b="1" dirty="0"/>
              <a:t>РК            1 819,50 +</a:t>
            </a:r>
          </a:p>
          <a:p>
            <a:pPr algn="ctr"/>
            <a:r>
              <a:rPr lang="ru-RU" sz="2400" b="1" dirty="0"/>
              <a:t>Взносы   4 212,75 =</a:t>
            </a:r>
            <a:endParaRPr lang="ru-RU" sz="2400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ADC06DF0-00D6-465D-A449-05052DC47433}"/>
              </a:ext>
            </a:extLst>
          </p:cNvPr>
          <p:cNvSpPr/>
          <p:nvPr/>
        </p:nvSpPr>
        <p:spPr>
          <a:xfrm>
            <a:off x="5384087" y="2826300"/>
            <a:ext cx="3508393" cy="602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ЦЗН заключает Соглашение            с работодателем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4EDD0B2A-2CE1-4C40-B7E4-531158D044E8}"/>
              </a:ext>
            </a:extLst>
          </p:cNvPr>
          <p:cNvSpPr/>
          <p:nvPr/>
        </p:nvSpPr>
        <p:spPr>
          <a:xfrm>
            <a:off x="112902" y="1008577"/>
            <a:ext cx="8779578" cy="1700342"/>
          </a:xfrm>
          <a:prstGeom prst="roundRect">
            <a:avLst/>
          </a:prstGeom>
          <a:solidFill>
            <a:srgbClr val="0033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</a:rPr>
              <a:t>Работодатель подаёт Заявку в отдел ЦЗН</a:t>
            </a:r>
            <a:r>
              <a:rPr lang="ru-RU" b="0" i="0" dirty="0">
                <a:solidFill>
                  <a:schemeClr val="bg1"/>
                </a:solidFill>
                <a:effectLst/>
                <a:latin typeface="Montserrat"/>
              </a:rPr>
              <a:t> при </a:t>
            </a:r>
            <a:r>
              <a:rPr lang="ru-RU" dirty="0">
                <a:solidFill>
                  <a:schemeClr val="bg1"/>
                </a:solidFill>
                <a:latin typeface="Montserrat"/>
              </a:rPr>
              <a:t>наличии</a:t>
            </a:r>
            <a:r>
              <a:rPr lang="ru-RU" b="0" i="0" dirty="0">
                <a:solidFill>
                  <a:schemeClr val="bg1"/>
                </a:solidFill>
                <a:effectLst/>
                <a:latin typeface="Montserrat"/>
              </a:rPr>
              <a:t> работников, находящихся под риском увольнения при: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chemeClr val="bg1"/>
                </a:solidFill>
                <a:effectLst/>
                <a:latin typeface="Montserrat"/>
              </a:rPr>
              <a:t>  введении режима неполного рабочего времени,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chemeClr val="bg1"/>
                </a:solidFill>
                <a:effectLst/>
                <a:latin typeface="Montserrat"/>
              </a:rPr>
              <a:t>  временной остановке работ,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chemeClr val="bg1"/>
                </a:solidFill>
                <a:effectLst/>
                <a:latin typeface="Montserrat"/>
              </a:rPr>
              <a:t>  предоставлении отпусков без сохранения заработной платы,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chemeClr val="bg1"/>
                </a:solidFill>
                <a:effectLst/>
                <a:latin typeface="Montserrat"/>
              </a:rPr>
              <a:t>  проведении мероприятий по высвобождению работников.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191C6561-8037-40F1-B695-D6FB3B8B25B2}"/>
              </a:ext>
            </a:extLst>
          </p:cNvPr>
          <p:cNvSpPr/>
          <p:nvPr/>
        </p:nvSpPr>
        <p:spPr>
          <a:xfrm>
            <a:off x="251520" y="3022327"/>
            <a:ext cx="3217160" cy="2948650"/>
          </a:xfrm>
          <a:prstGeom prst="roundRect">
            <a:avLst/>
          </a:prstGeom>
          <a:solidFill>
            <a:srgbClr val="0033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Работодатель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издаёт приказ о переводе работников на временные работы,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ежемесячно подаёт Заявку на предоставление субсидии </a:t>
            </a:r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808B89BA-ACC8-463A-967D-340F23E34708}"/>
              </a:ext>
            </a:extLst>
          </p:cNvPr>
          <p:cNvSpPr/>
          <p:nvPr/>
        </p:nvSpPr>
        <p:spPr>
          <a:xfrm rot="5400000">
            <a:off x="6724339" y="2085905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1DA23E9E-191B-4D8A-B396-CFDDBF53EC02}"/>
              </a:ext>
            </a:extLst>
          </p:cNvPr>
          <p:cNvSpPr/>
          <p:nvPr/>
        </p:nvSpPr>
        <p:spPr>
          <a:xfrm>
            <a:off x="2826132" y="5026740"/>
            <a:ext cx="1618401" cy="614041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4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33A0"/>
                </a:solidFill>
              </a:rPr>
              <a:t>Перечень документов </a:t>
            </a:r>
            <a:br>
              <a:rPr lang="ru-RU" dirty="0">
                <a:solidFill>
                  <a:srgbClr val="0033A0"/>
                </a:solidFill>
              </a:rPr>
            </a:br>
            <a:r>
              <a:rPr lang="ru-RU" dirty="0">
                <a:solidFill>
                  <a:srgbClr val="0033A0"/>
                </a:solidFill>
              </a:rPr>
              <a:t>на временное трудоустройство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Montserrat"/>
              </a:rPr>
              <a:t>заявление о включении в Реестр получателей субсидии;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Montserrat"/>
              </a:rPr>
              <a:t>сведения о соответствии работодателя критериям участника;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Montserrat"/>
              </a:rPr>
              <a:t>справка, подтверждающая отсутствие неисполненных обязанностей по уплате налогов, сборов, и т.п.;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Montserrat"/>
              </a:rPr>
              <a:t>письмо об отсутствии в организации ограничительных мер, направленных на обеспечение санитарно-эпидемиологического благополучия населения;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Montserrat"/>
              </a:rPr>
              <a:t>копия приказов организаций (выписки из приказов)  об установлении неполного рабочего времени/ временной остановке работ/ предоставлении отпусков без сохранения заработной платы/ проведении мероприятий по высвобождению работников;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Montserrat"/>
              </a:rPr>
              <a:t>список работников, находящихся под риском увольнения, с указанием вида временного трудоустройства по каждому работнику.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AC61FB8-F3EA-462D-8AD2-9F7E1100D8AF}"/>
              </a:ext>
            </a:extLst>
          </p:cNvPr>
          <p:cNvSpPr txBox="1">
            <a:spLocks/>
          </p:cNvSpPr>
          <p:nvPr/>
        </p:nvSpPr>
        <p:spPr>
          <a:xfrm>
            <a:off x="1115616" y="6021288"/>
            <a:ext cx="6984776" cy="676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dirty="0">
                <a:solidFill>
                  <a:srgbClr val="CF4520"/>
                </a:solidFill>
              </a:rPr>
              <a:t>Скачать бланки документов на сайте </a:t>
            </a:r>
            <a:r>
              <a:rPr lang="en-US" b="1" u="sng" dirty="0">
                <a:solidFill>
                  <a:srgbClr val="0033A0"/>
                </a:solidFill>
              </a:rPr>
              <a:t>cznperm.ru</a:t>
            </a:r>
          </a:p>
          <a:p>
            <a:pPr algn="r"/>
            <a:r>
              <a:rPr lang="ru-RU" dirty="0">
                <a:solidFill>
                  <a:srgbClr val="0033A0"/>
                </a:solidFill>
              </a:rPr>
              <a:t>По вопросам обращаться: Якушева Елена Владимировна</a:t>
            </a:r>
            <a:r>
              <a:rPr lang="ru-RU" dirty="0"/>
              <a:t>  </a:t>
            </a:r>
            <a:r>
              <a:rPr lang="ru-RU" b="1" dirty="0">
                <a:solidFill>
                  <a:srgbClr val="CF4520"/>
                </a:solidFill>
              </a:rPr>
              <a:t>24 94 01  </a:t>
            </a:r>
          </a:p>
        </p:txBody>
      </p:sp>
    </p:spTree>
    <p:extLst>
      <p:ext uri="{BB962C8B-B14F-4D97-AF65-F5344CB8AC3E}">
        <p14:creationId xmlns:p14="http://schemas.microsoft.com/office/powerpoint/2010/main" val="84974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7F4050-0C2E-46B8-8E70-40651547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632" y="147730"/>
            <a:ext cx="8229600" cy="87553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33A0"/>
                </a:solidFill>
              </a:rPr>
              <a:t>Субсидия на общественные работы</a:t>
            </a:r>
          </a:p>
        </p:txBody>
      </p:sp>
      <p:sp>
        <p:nvSpPr>
          <p:cNvPr id="29" name="Стрелка: вправо 28">
            <a:extLst>
              <a:ext uri="{FF2B5EF4-FFF2-40B4-BE49-F238E27FC236}">
                <a16:creationId xmlns:a16="http://schemas.microsoft.com/office/drawing/2014/main" id="{F194FD4A-CA55-45B4-B197-43BCF3E6563E}"/>
              </a:ext>
            </a:extLst>
          </p:cNvPr>
          <p:cNvSpPr/>
          <p:nvPr/>
        </p:nvSpPr>
        <p:spPr>
          <a:xfrm rot="9661111">
            <a:off x="3520611" y="2975848"/>
            <a:ext cx="101710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DAD21FD1-F100-431F-A95F-56E3C6271ACD}"/>
              </a:ext>
            </a:extLst>
          </p:cNvPr>
          <p:cNvSpPr/>
          <p:nvPr/>
        </p:nvSpPr>
        <p:spPr>
          <a:xfrm>
            <a:off x="4266802" y="3638943"/>
            <a:ext cx="4190987" cy="322313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СУБСИДИЯ  на возмещение фактических затрат СОСТАВИТ</a:t>
            </a:r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/>
              <a:t>ИТОГО  </a:t>
            </a:r>
            <a:r>
              <a:rPr lang="ru-RU" sz="3200" b="1" dirty="0"/>
              <a:t>18 162,25 </a:t>
            </a:r>
            <a:r>
              <a:rPr lang="ru-RU" sz="2000" b="1" dirty="0"/>
              <a:t>рублей</a:t>
            </a:r>
          </a:p>
          <a:p>
            <a:pPr algn="ctr"/>
            <a:r>
              <a:rPr lang="ru-RU" sz="2400" b="1" dirty="0"/>
              <a:t>в месяц   </a:t>
            </a:r>
            <a:r>
              <a:rPr lang="ru-RU" sz="2400" b="1" dirty="0">
                <a:solidFill>
                  <a:srgbClr val="0033A0"/>
                </a:solidFill>
              </a:rPr>
              <a:t>х   ТРИ   месяца</a:t>
            </a:r>
            <a:endParaRPr lang="ru-RU" sz="2400" dirty="0">
              <a:solidFill>
                <a:srgbClr val="0033A0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B34DA3A-B3A0-4A52-89E1-6E82852FBAC2}"/>
              </a:ext>
            </a:extLst>
          </p:cNvPr>
          <p:cNvSpPr/>
          <p:nvPr/>
        </p:nvSpPr>
        <p:spPr>
          <a:xfrm>
            <a:off x="4749760" y="4496652"/>
            <a:ext cx="3225069" cy="1340939"/>
          </a:xfrm>
          <a:prstGeom prst="roundRect">
            <a:avLst/>
          </a:prstGeom>
          <a:solidFill>
            <a:srgbClr val="0033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МРОТ          12 130 +</a:t>
            </a:r>
          </a:p>
          <a:p>
            <a:pPr algn="ctr"/>
            <a:r>
              <a:rPr lang="ru-RU" sz="2400" b="1" dirty="0"/>
              <a:t>РК             1 819,50 +</a:t>
            </a:r>
          </a:p>
          <a:p>
            <a:pPr algn="ctr"/>
            <a:r>
              <a:rPr lang="ru-RU" sz="2400" b="1" dirty="0"/>
              <a:t>Взносы    4 212,75 =</a:t>
            </a:r>
            <a:endParaRPr lang="ru-RU" sz="2400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ADC06DF0-00D6-465D-A449-05052DC47433}"/>
              </a:ext>
            </a:extLst>
          </p:cNvPr>
          <p:cNvSpPr/>
          <p:nvPr/>
        </p:nvSpPr>
        <p:spPr>
          <a:xfrm>
            <a:off x="4652533" y="2303097"/>
            <a:ext cx="4378566" cy="1221326"/>
          </a:xfrm>
          <a:prstGeom prst="roundRect">
            <a:avLst/>
          </a:prstGeom>
          <a:solidFill>
            <a:srgbClr val="0033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ЦЗН заключает Соглашение с работодателем и подбирает соискателей из числа безработных и ищущих работу граждан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4EDD0B2A-2CE1-4C40-B7E4-531158D044E8}"/>
              </a:ext>
            </a:extLst>
          </p:cNvPr>
          <p:cNvSpPr/>
          <p:nvPr/>
        </p:nvSpPr>
        <p:spPr>
          <a:xfrm>
            <a:off x="199384" y="1034332"/>
            <a:ext cx="8843615" cy="112026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/>
              <a:t>Работодатель подаёт Заявку в отдел ЦЗН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о подборе работников,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о включении в реестр получателей субсидии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191C6561-8037-40F1-B695-D6FB3B8B25B2}"/>
              </a:ext>
            </a:extLst>
          </p:cNvPr>
          <p:cNvSpPr/>
          <p:nvPr/>
        </p:nvSpPr>
        <p:spPr>
          <a:xfrm>
            <a:off x="112901" y="2708919"/>
            <a:ext cx="3306971" cy="302433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Работодатель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трудоустраивает соискателя по срочному трудовому договору,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ежемесячно подаёт Заявку на предоставление субсидии</a:t>
            </a:r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2B5CB546-47A2-459F-BC39-27509CD30FE1}"/>
              </a:ext>
            </a:extLst>
          </p:cNvPr>
          <p:cNvSpPr/>
          <p:nvPr/>
        </p:nvSpPr>
        <p:spPr>
          <a:xfrm>
            <a:off x="3046032" y="4714004"/>
            <a:ext cx="1618401" cy="614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FDAE56FD-F52F-4765-8BEE-1A684411930B}"/>
              </a:ext>
            </a:extLst>
          </p:cNvPr>
          <p:cNvSpPr/>
          <p:nvPr/>
        </p:nvSpPr>
        <p:spPr>
          <a:xfrm rot="5400000">
            <a:off x="7100716" y="1656660"/>
            <a:ext cx="755792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72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33A0"/>
                </a:solidFill>
              </a:rPr>
              <a:t>Перечень документов </a:t>
            </a:r>
            <a:br>
              <a:rPr lang="ru-RU" dirty="0">
                <a:solidFill>
                  <a:srgbClr val="0033A0"/>
                </a:solidFill>
              </a:rPr>
            </a:br>
            <a:r>
              <a:rPr lang="ru-RU" dirty="0">
                <a:solidFill>
                  <a:srgbClr val="0033A0"/>
                </a:solidFill>
              </a:rPr>
              <a:t>на общественные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6"/>
          </a:xfrm>
        </p:spPr>
        <p:txBody>
          <a:bodyPr>
            <a:normAutofit fontScale="775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D4D4D"/>
                </a:solidFill>
                <a:effectLst/>
                <a:latin typeface="Montserrat"/>
              </a:rPr>
              <a:t>заявление о включении в Реестр получателей субсидии;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D4D4D"/>
                </a:solidFill>
                <a:effectLst/>
                <a:latin typeface="Montserrat"/>
              </a:rPr>
              <a:t>сведения о соответствии работодателя критериям участника мероприятия;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D4D4D"/>
                </a:solidFill>
                <a:effectLst/>
                <a:latin typeface="Montserrat"/>
              </a:rPr>
              <a:t>справка, подтверждающая отсутствие неисполненных обязанностей по уплате налогов, сборов, и т.п.;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D4D4D"/>
                </a:solidFill>
                <a:effectLst/>
                <a:latin typeface="Montserrat"/>
              </a:rPr>
              <a:t>письмо об отсутствии в организации ограничительных мер, направленных на обеспечение санитарно-эпидемиологического благополучия населения;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D4D4D"/>
                </a:solidFill>
                <a:effectLst/>
                <a:latin typeface="Montserrat"/>
              </a:rPr>
              <a:t>копия приказа работодателя (выписка из приказа) об организации общественных работ по направлениям.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AC61FB8-F3EA-462D-8AD2-9F7E1100D8AF}"/>
              </a:ext>
            </a:extLst>
          </p:cNvPr>
          <p:cNvSpPr txBox="1">
            <a:spLocks/>
          </p:cNvSpPr>
          <p:nvPr/>
        </p:nvSpPr>
        <p:spPr>
          <a:xfrm>
            <a:off x="1043608" y="5762970"/>
            <a:ext cx="7056784" cy="820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dirty="0">
                <a:solidFill>
                  <a:srgbClr val="CF4520"/>
                </a:solidFill>
              </a:rPr>
              <a:t>Скачать бланки документов на сайте </a:t>
            </a:r>
            <a:r>
              <a:rPr lang="en-US" b="1" u="sng" dirty="0">
                <a:solidFill>
                  <a:srgbClr val="0033A0"/>
                </a:solidFill>
              </a:rPr>
              <a:t>cznperm.ru</a:t>
            </a:r>
          </a:p>
          <a:p>
            <a:pPr algn="r"/>
            <a:r>
              <a:rPr lang="ru-RU" dirty="0">
                <a:solidFill>
                  <a:srgbClr val="0033A0"/>
                </a:solidFill>
              </a:rPr>
              <a:t>По вопросам обращаться: Якушева Елена Владимировна</a:t>
            </a:r>
            <a:r>
              <a:rPr lang="ru-RU" dirty="0"/>
              <a:t>  </a:t>
            </a:r>
            <a:r>
              <a:rPr lang="ru-RU" b="1" dirty="0">
                <a:solidFill>
                  <a:srgbClr val="CF4520"/>
                </a:solidFill>
              </a:rPr>
              <a:t>24 94 01  </a:t>
            </a:r>
          </a:p>
        </p:txBody>
      </p:sp>
    </p:spTree>
    <p:extLst>
      <p:ext uri="{BB962C8B-B14F-4D97-AF65-F5344CB8AC3E}">
        <p14:creationId xmlns:p14="http://schemas.microsoft.com/office/powerpoint/2010/main" val="311918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D34ECD-8C12-4C03-B814-85A3E3827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r>
              <a:rPr lang="ru-RU" sz="2800" i="0" dirty="0">
                <a:solidFill>
                  <a:srgbClr val="0033A0"/>
                </a:solidFill>
                <a:effectLst/>
                <a:latin typeface="Montserrat"/>
              </a:rPr>
              <a:t>     </a:t>
            </a:r>
            <a:r>
              <a:rPr lang="ru-RU" sz="3200" i="0" dirty="0">
                <a:solidFill>
                  <a:srgbClr val="0033A0"/>
                </a:solidFill>
                <a:effectLst/>
                <a:latin typeface="Montserrat"/>
              </a:rPr>
              <a:t>Постановление Правительства Пермского края от 28.05.2020 №360-п </a:t>
            </a:r>
            <a:r>
              <a:rPr lang="ru-RU" sz="2400" i="0" dirty="0">
                <a:solidFill>
                  <a:srgbClr val="0033A0"/>
                </a:solidFill>
                <a:effectLst/>
                <a:latin typeface="Montserrat"/>
              </a:rPr>
              <a:t>"Об утверждении Порядка предоставления субсидии </a:t>
            </a:r>
            <a:r>
              <a:rPr lang="ru-RU" sz="2400" dirty="0">
                <a:solidFill>
                  <a:srgbClr val="0033A0"/>
                </a:solidFill>
                <a:latin typeface="Montserrat"/>
              </a:rPr>
              <a:t>… </a:t>
            </a:r>
            <a:r>
              <a:rPr lang="ru-RU" sz="2400" i="0" dirty="0">
                <a:solidFill>
                  <a:srgbClr val="0033A0"/>
                </a:solidFill>
                <a:effectLst/>
                <a:latin typeface="Montserrat"/>
              </a:rPr>
              <a:t>на создание дополнительных рабочих мест для трудоустройства безработных граждан на территории Пермского края"</a:t>
            </a:r>
            <a:endParaRPr lang="ru-RU" sz="2400" dirty="0">
              <a:solidFill>
                <a:srgbClr val="0033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4BCD8B-7BB8-477E-A918-717029F9D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370386"/>
          </a:xfrm>
        </p:spPr>
        <p:txBody>
          <a:bodyPr>
            <a:normAutofit fontScale="55000" lnSpcReduction="20000"/>
          </a:bodyPr>
          <a:lstStyle/>
          <a:p>
            <a:r>
              <a:rPr lang="ru-RU" sz="4500" dirty="0"/>
              <a:t>Порядок </a:t>
            </a:r>
            <a:r>
              <a:rPr lang="ru-RU" sz="4500" b="0" i="0" dirty="0">
                <a:effectLst/>
                <a:latin typeface="Montserrat"/>
              </a:rPr>
              <a:t>предоставления субсидии из бюджета Пермского края юридическим лицам (за исключением государственных и муниципальных учреждений) и индивидуальным предпринимателям на создание дополнительных рабочих мест для трудоустройства безработных граждан на территории Пермского края.</a:t>
            </a:r>
            <a:endParaRPr lang="en-US" sz="4500" b="0" i="0" dirty="0">
              <a:effectLst/>
              <a:latin typeface="Montserrat"/>
            </a:endParaRPr>
          </a:p>
          <a:p>
            <a:endParaRPr lang="ru-RU" sz="4500" dirty="0"/>
          </a:p>
          <a:p>
            <a:pPr marL="0" indent="0" algn="ctr">
              <a:buNone/>
            </a:pPr>
            <a:r>
              <a:rPr lang="ru-RU" sz="5100" b="1" dirty="0">
                <a:solidFill>
                  <a:srgbClr val="CF4520"/>
                </a:solidFill>
              </a:rPr>
              <a:t>Подача заявок о включении в реестр </a:t>
            </a:r>
          </a:p>
          <a:p>
            <a:pPr marL="0" indent="0" algn="ctr">
              <a:buNone/>
            </a:pPr>
            <a:r>
              <a:rPr lang="ru-RU" sz="5100" b="1" dirty="0">
                <a:solidFill>
                  <a:srgbClr val="CF4520"/>
                </a:solidFill>
              </a:rPr>
              <a:t>получателей субсидии до 1 декабря 2020</a:t>
            </a:r>
          </a:p>
        </p:txBody>
      </p:sp>
    </p:spTree>
    <p:extLst>
      <p:ext uri="{BB962C8B-B14F-4D97-AF65-F5344CB8AC3E}">
        <p14:creationId xmlns:p14="http://schemas.microsoft.com/office/powerpoint/2010/main" val="55800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47EFA-F19E-411A-8E2B-1B699BFD2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274" y="119849"/>
            <a:ext cx="8229600" cy="980629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33A0"/>
                </a:solidFill>
              </a:rPr>
              <a:t>Субсидия на дополнительные рабочие места</a:t>
            </a:r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0C9D5B74-B79D-4860-85FF-DA91AE3328A9}"/>
              </a:ext>
            </a:extLst>
          </p:cNvPr>
          <p:cNvSpPr/>
          <p:nvPr/>
        </p:nvSpPr>
        <p:spPr>
          <a:xfrm rot="9661111">
            <a:off x="3777701" y="2859710"/>
            <a:ext cx="1035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DDDC8270-B9F7-41B5-8D5D-D635CD285A49}"/>
              </a:ext>
            </a:extLst>
          </p:cNvPr>
          <p:cNvSpPr/>
          <p:nvPr/>
        </p:nvSpPr>
        <p:spPr>
          <a:xfrm>
            <a:off x="4139950" y="3803638"/>
            <a:ext cx="4190987" cy="3054362"/>
          </a:xfrm>
          <a:prstGeom prst="roundRect">
            <a:avLst/>
          </a:prstGeom>
          <a:solidFill>
            <a:srgbClr val="0033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СУБСИДИЯ  на возмещение фактических затрат СОСТАВИТ</a:t>
            </a:r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/>
              <a:t>ИТОГО  </a:t>
            </a:r>
            <a:r>
              <a:rPr lang="ru-RU" sz="3200" b="1" dirty="0"/>
              <a:t>9 081,125 </a:t>
            </a:r>
            <a:r>
              <a:rPr lang="ru-RU" sz="2000" b="1" dirty="0"/>
              <a:t>рублей</a:t>
            </a:r>
          </a:p>
          <a:p>
            <a:pPr algn="ctr"/>
            <a:r>
              <a:rPr lang="ru-RU" sz="2000" b="1" dirty="0"/>
              <a:t>в </a:t>
            </a:r>
            <a:r>
              <a:rPr lang="ru-RU" sz="2000" b="1" dirty="0">
                <a:solidFill>
                  <a:schemeClr val="bg1"/>
                </a:solidFill>
              </a:rPr>
              <a:t>месяц   </a:t>
            </a:r>
            <a:r>
              <a:rPr lang="ru-RU" sz="2400" b="1" dirty="0">
                <a:solidFill>
                  <a:schemeClr val="bg1"/>
                </a:solidFill>
              </a:rPr>
              <a:t>х   ШЕСТЬ   месяцев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7E7C2AB4-853C-426B-8967-7155BABC4311}"/>
              </a:ext>
            </a:extLst>
          </p:cNvPr>
          <p:cNvSpPr/>
          <p:nvPr/>
        </p:nvSpPr>
        <p:spPr>
          <a:xfrm>
            <a:off x="4622910" y="4572780"/>
            <a:ext cx="3225069" cy="134093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½ МРОТ    6 065,00 +</a:t>
            </a:r>
          </a:p>
          <a:p>
            <a:pPr algn="ctr"/>
            <a:r>
              <a:rPr lang="ru-RU" sz="2400" b="1" dirty="0"/>
              <a:t>РК                  909,75 +</a:t>
            </a:r>
          </a:p>
          <a:p>
            <a:pPr algn="ctr"/>
            <a:r>
              <a:rPr lang="ru-RU" sz="2400" b="1" dirty="0"/>
              <a:t>Взносы     2 106,37 =</a:t>
            </a:r>
            <a:endParaRPr lang="ru-RU" sz="2400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405BFB0-F846-4DCC-9C7E-DF72858A396C}"/>
              </a:ext>
            </a:extLst>
          </p:cNvPr>
          <p:cNvSpPr/>
          <p:nvPr/>
        </p:nvSpPr>
        <p:spPr>
          <a:xfrm>
            <a:off x="4981715" y="2320034"/>
            <a:ext cx="3996614" cy="1305045"/>
          </a:xfrm>
          <a:prstGeom prst="roundRect">
            <a:avLst/>
          </a:prstGeom>
          <a:solidFill>
            <a:srgbClr val="82C5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ЦЗН заключает Соглашение с работодателем и подбирает соискателей из числа граждан, признанных безработными</a:t>
            </a:r>
            <a:endParaRPr lang="ru-RU" b="1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B1B2DECD-DC68-4FA6-8C29-97348C1EE7FC}"/>
              </a:ext>
            </a:extLst>
          </p:cNvPr>
          <p:cNvSpPr/>
          <p:nvPr/>
        </p:nvSpPr>
        <p:spPr>
          <a:xfrm>
            <a:off x="165672" y="1082921"/>
            <a:ext cx="8812656" cy="980510"/>
          </a:xfrm>
          <a:prstGeom prst="roundRect">
            <a:avLst/>
          </a:prstGeom>
          <a:solidFill>
            <a:srgbClr val="82C5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/>
              <a:t>Работодатель подаёт Заявку в отдел ЦЗН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о подборе работников на дополнительные рабочие места,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о включении в реестр получателей субсидии</a:t>
            </a:r>
            <a:endParaRPr lang="ru-RU" b="1" dirty="0"/>
          </a:p>
        </p:txBody>
      </p:sp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id="{FDAE5D5E-0900-4E3E-92B4-7BCCEB35FE00}"/>
              </a:ext>
            </a:extLst>
          </p:cNvPr>
          <p:cNvSpPr/>
          <p:nvPr/>
        </p:nvSpPr>
        <p:spPr>
          <a:xfrm rot="5400000">
            <a:off x="7429966" y="1746539"/>
            <a:ext cx="7503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7389892B-9138-4330-86FC-9E1ACFF5EC31}"/>
              </a:ext>
            </a:extLst>
          </p:cNvPr>
          <p:cNvSpPr/>
          <p:nvPr/>
        </p:nvSpPr>
        <p:spPr>
          <a:xfrm>
            <a:off x="160053" y="2780928"/>
            <a:ext cx="3496940" cy="2808311"/>
          </a:xfrm>
          <a:prstGeom prst="roundRect">
            <a:avLst/>
          </a:prstGeom>
          <a:solidFill>
            <a:srgbClr val="82C5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Работодатель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трудоустраивает соискателя,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ежемесячно подаёт Заявку на предоставление субсидии</a:t>
            </a:r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8E78DBFA-5C76-4764-B860-3DE9CADFD050}"/>
              </a:ext>
            </a:extLst>
          </p:cNvPr>
          <p:cNvSpPr/>
          <p:nvPr/>
        </p:nvSpPr>
        <p:spPr>
          <a:xfrm>
            <a:off x="2987824" y="4775020"/>
            <a:ext cx="152019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452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33A0"/>
                </a:solidFill>
              </a:rPr>
              <a:t>Перечень документов </a:t>
            </a:r>
            <a:br>
              <a:rPr lang="ru-RU" dirty="0">
                <a:solidFill>
                  <a:srgbClr val="0033A0"/>
                </a:solidFill>
              </a:rPr>
            </a:br>
            <a:r>
              <a:rPr lang="ru-RU" dirty="0">
                <a:solidFill>
                  <a:srgbClr val="0033A0"/>
                </a:solidFill>
              </a:rPr>
              <a:t>на создание дополнительных рабочих мест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816424"/>
          </a:xfrm>
        </p:spPr>
        <p:txBody>
          <a:bodyPr>
            <a:no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Montserrat"/>
              </a:rPr>
              <a:t>заявление о включении в Реестр получателей субсидии;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Montserrat"/>
              </a:rPr>
              <a:t>сведения о соответствии работодателя критериям участника мероприятия;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Montserrat"/>
              </a:rPr>
              <a:t>сведения о численности работников по форме согласно приложению по состоянию на 30.06.2020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Montserrat"/>
              </a:rPr>
              <a:t>сведения о созданных дополнительных рабочих местах для трудоустройства безработных граждан с приложением копий соответствующих приказов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Montserrat"/>
              </a:rPr>
              <a:t>документ подтверждающий отсутствие неисполненной обязанности по уплате налогов, сборов на дату, предшествующую дате подачи документов, не позднее чем на 30 календарных дней</a:t>
            </a:r>
            <a:endParaRPr lang="ru-RU" sz="200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AC61FB8-F3EA-462D-8AD2-9F7E1100D8AF}"/>
              </a:ext>
            </a:extLst>
          </p:cNvPr>
          <p:cNvSpPr txBox="1">
            <a:spLocks/>
          </p:cNvSpPr>
          <p:nvPr/>
        </p:nvSpPr>
        <p:spPr>
          <a:xfrm>
            <a:off x="611560" y="5949280"/>
            <a:ext cx="7416824" cy="711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dirty="0">
                <a:solidFill>
                  <a:srgbClr val="CF4520"/>
                </a:solidFill>
              </a:rPr>
              <a:t>Скачать бланки документов на сайте </a:t>
            </a:r>
            <a:r>
              <a:rPr lang="en-US" b="1" u="sng" dirty="0">
                <a:solidFill>
                  <a:srgbClr val="0033A0"/>
                </a:solidFill>
              </a:rPr>
              <a:t>cznperm.ru</a:t>
            </a:r>
          </a:p>
          <a:p>
            <a:pPr algn="r"/>
            <a:r>
              <a:rPr lang="ru-RU" dirty="0">
                <a:solidFill>
                  <a:srgbClr val="0033A0"/>
                </a:solidFill>
              </a:rPr>
              <a:t>По вопросам обращаться: Ходырева Елена Евгеньевна</a:t>
            </a:r>
            <a:r>
              <a:rPr lang="ru-RU" dirty="0"/>
              <a:t>  </a:t>
            </a:r>
            <a:r>
              <a:rPr lang="ru-RU" b="1" dirty="0">
                <a:solidFill>
                  <a:srgbClr val="CF4520"/>
                </a:solidFill>
              </a:rPr>
              <a:t>23 18 85 </a:t>
            </a:r>
          </a:p>
        </p:txBody>
      </p:sp>
    </p:spTree>
    <p:extLst>
      <p:ext uri="{BB962C8B-B14F-4D97-AF65-F5344CB8AC3E}">
        <p14:creationId xmlns:p14="http://schemas.microsoft.com/office/powerpoint/2010/main" val="4571225"/>
      </p:ext>
    </p:extLst>
  </p:cSld>
  <p:clrMapOvr>
    <a:masterClrMapping/>
  </p:clrMapOvr>
</p:sld>
</file>

<file path=ppt/theme/theme1.xml><?xml version="1.0" encoding="utf-8"?>
<a:theme xmlns:a="http://schemas.openxmlformats.org/drawingml/2006/main" name="Стиль презентаци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иль">
      <a:majorFont>
        <a:latin typeface="Montserrat SemiBold"/>
        <a:ea typeface=""/>
        <a:cs typeface=""/>
      </a:majorFont>
      <a:minorFont>
        <a:latin typeface="Montserra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Стиль презентации</Template>
  <TotalTime>141</TotalTime>
  <Words>761</Words>
  <Application>Microsoft Office PowerPoint</Application>
  <PresentationFormat>Экран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Montserrat</vt:lpstr>
      <vt:lpstr>Montserrat SemiBold</vt:lpstr>
      <vt:lpstr>Стиль презентации</vt:lpstr>
      <vt:lpstr>Дополнительные меры </vt:lpstr>
      <vt:lpstr>Постановление Правительства Пермского края от 02.09.2020  №  649-п    " О реализации дополнительных мероприятий, направленных на снижение напряжённости на рынке труда Пермского края".</vt:lpstr>
      <vt:lpstr>Субсидия на временное трудоустройство</vt:lpstr>
      <vt:lpstr>Перечень документов  на временное трудоустройство</vt:lpstr>
      <vt:lpstr>Субсидия на общественные работы</vt:lpstr>
      <vt:lpstr>Перечень документов  на общественные работы</vt:lpstr>
      <vt:lpstr>     Постановление Правительства Пермского края от 28.05.2020 №360-п "Об утверждении Порядка предоставления субсидии … на создание дополнительных рабочих мест для трудоустройства безработных граждан на территории Пермского края"</vt:lpstr>
      <vt:lpstr>Субсидия на дополнительные рабочие места</vt:lpstr>
      <vt:lpstr>Перечень документов  на создание дополнительных рабочих мест</vt:lpstr>
      <vt:lpstr>ИНФОРМАЦИЯ  НА  САЙТЕ cznperm.ru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Якушева Елена</cp:lastModifiedBy>
  <cp:revision>26</cp:revision>
  <dcterms:created xsi:type="dcterms:W3CDTF">2020-09-16T05:40:20Z</dcterms:created>
  <dcterms:modified xsi:type="dcterms:W3CDTF">2020-09-21T09:13:13Z</dcterms:modified>
</cp:coreProperties>
</file>