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442" r:id="rId2"/>
    <p:sldId id="559" r:id="rId3"/>
    <p:sldId id="560" r:id="rId4"/>
    <p:sldId id="563" r:id="rId5"/>
    <p:sldId id="561" r:id="rId6"/>
    <p:sldId id="556" r:id="rId7"/>
    <p:sldId id="515" r:id="rId8"/>
    <p:sldId id="557" r:id="rId9"/>
    <p:sldId id="567" r:id="rId10"/>
    <p:sldId id="554" r:id="rId11"/>
    <p:sldId id="564" r:id="rId12"/>
    <p:sldId id="566" r:id="rId13"/>
    <p:sldId id="565" r:id="rId14"/>
    <p:sldId id="541" r:id="rId15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F1B"/>
    <a:srgbClr val="006D43"/>
    <a:srgbClr val="F1592A"/>
    <a:srgbClr val="001547"/>
    <a:srgbClr val="001648"/>
    <a:srgbClr val="852D78"/>
    <a:srgbClr val="A4A3A3"/>
    <a:srgbClr val="DAAB31"/>
    <a:srgbClr val="E9EBF5"/>
    <a:srgbClr val="C6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939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277" y="8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 snapToGrid="0" snapToObject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35CD12AC-FC56-E34E-B4D1-BCEECE1E2D3E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82B494-7F4B-734A-B89F-07BF9DDE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"/>
          <a:stretch/>
        </p:blipFill>
        <p:spPr>
          <a:xfrm>
            <a:off x="1" y="-17929"/>
            <a:ext cx="9951686" cy="68938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500" b="1" i="0" cap="all" baseline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57953" y="6245090"/>
            <a:ext cx="2608997" cy="293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cap="all" baseline="0">
                <a:solidFill>
                  <a:srgbClr val="051647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ГОРОД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076091" y="6245090"/>
            <a:ext cx="589945" cy="293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rgbClr val="F15A28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ГОД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12033"/>
            <a:ext cx="9906000" cy="6877291"/>
          </a:xfrm>
          <a:prstGeom prst="rect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  <a:solidFill>
            <a:srgbClr val="EB4F1B"/>
          </a:solidFill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6" y="-12033"/>
            <a:ext cx="5047106" cy="69061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000" b="1" i="0" cap="all" baseline="0">
                <a:solidFill>
                  <a:srgbClr val="EB4F1B"/>
                </a:solidFill>
                <a:latin typeface="Futura PT Bold" panose="020B0902020204020203" pitchFamily="34" charset="-52"/>
                <a:ea typeface="Futura PT Bold" panose="020B0902020204020203" pitchFamily="34" charset="-52"/>
                <a:cs typeface="Futura PT Bold" panose="020B0902020204020203" pitchFamily="34" charset="-52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E9EBF5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4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28" y="1169311"/>
            <a:ext cx="9906000" cy="5695948"/>
          </a:xfrm>
          <a:prstGeom prst="rect">
            <a:avLst/>
          </a:prstGeom>
          <a:solidFill>
            <a:srgbClr val="0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1"/>
          <a:stretch/>
        </p:blipFill>
        <p:spPr>
          <a:xfrm>
            <a:off x="8413009" y="1168383"/>
            <a:ext cx="1078283" cy="52618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3" t="93912" b="269"/>
          <a:stretch/>
        </p:blipFill>
        <p:spPr>
          <a:xfrm>
            <a:off x="7697128" y="6448425"/>
            <a:ext cx="2209799" cy="400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EB4F1B"/>
          </a:solidFill>
        </p:spPr>
        <p:txBody>
          <a:bodyPr/>
          <a:lstStyle/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6"/>
            <a:ext cx="9305472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5901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33043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485957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6" y="3390320"/>
            <a:ext cx="1450109" cy="2900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1921075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369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3" y="1414710"/>
            <a:ext cx="6240029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15903" y="1903419"/>
            <a:ext cx="3146425" cy="2917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445167" y="190341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78115" y="1903418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1903417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071719" y="1903416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445167" y="339032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78115" y="3390322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9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445167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16508" y="4901515"/>
            <a:ext cx="3145818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01" y="266705"/>
            <a:ext cx="4292600" cy="73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78" r:id="rId4"/>
    <p:sldLayoutId id="2147483675" r:id="rId5"/>
    <p:sldLayoutId id="2147483673" r:id="rId6"/>
    <p:sldLayoutId id="2147483662" r:id="rId7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Futura PT" charset="0"/>
          <a:ea typeface="Futura PT" charset="0"/>
          <a:cs typeface="Futura PT" charset="0"/>
        </a:defRPr>
      </a:lvl1pPr>
    </p:titleStyle>
    <p:bodyStyle>
      <a:lvl1pPr marL="228612" indent="-228612" algn="l" defTabSz="91444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1pPr>
      <a:lvl2pPr marL="685835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2pPr>
      <a:lvl3pPr marL="1143057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3pPr>
      <a:lvl4pPr marL="1600280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4pPr>
      <a:lvl5pPr marL="2057504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5pPr>
      <a:lvl6pPr marL="2514726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ress.worldskills.r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sYxj4uq5Le2VA2QEy5dDT_Ydt_dEumG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press/2790/minprosvescheniya-rossii-podgotovilo-programmu-pereobucheniya-dlya-postradavshih-ot-posledstviy-epidemii-rossiya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rudvsem.ru/information/pages/support-employment" TargetMode="External"/><Relationship Id="rId4" Type="http://schemas.openxmlformats.org/officeDocument/2006/relationships/hyperlink" Target="https://worldskills.ru/media-czentr/novosti/soyuz-vorldskills-rossiya-i-ministerstvo-prosveshheniya-rf-obuchat-prakticheskim-navyikam-po-mirovyim-standartam-svyishe-110-tyis.-rossiyan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u.dubitskaya@worldskills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.worldskills.ru/" TargetMode="External"/><Relationship Id="rId2" Type="http://schemas.openxmlformats.org/officeDocument/2006/relationships/hyperlink" Target="https://trudvsem.ru/information/pages/support-employmen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xpress.worldskills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xpress.worldskills.r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4355E-CBD2-6548-91A5-3C44A6C48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97" y="1749859"/>
            <a:ext cx="4960333" cy="4079495"/>
          </a:xfrm>
        </p:spPr>
        <p:txBody>
          <a:bodyPr/>
          <a:lstStyle/>
          <a:p>
            <a:r>
              <a:rPr lang="ru-RU" sz="2400" dirty="0" smtClean="0"/>
              <a:t>О </a:t>
            </a:r>
            <a:r>
              <a:rPr lang="ru-RU" sz="2400" dirty="0" err="1" smtClean="0"/>
              <a:t>МЕРОПРИЯТИЯх</a:t>
            </a:r>
            <a:r>
              <a:rPr lang="ru-RU" sz="2400" dirty="0" smtClean="0"/>
              <a:t> по организации профессионального обучения  и дополнительного профессионального образования лиц, пострадавших от последствий распространения новой </a:t>
            </a:r>
            <a:r>
              <a:rPr lang="ru-RU" sz="2400" dirty="0" err="1" smtClean="0"/>
              <a:t>коронавирусной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иНфекции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DB4669-4250-B944-A8E3-5FBED851AD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4081" y="6245090"/>
            <a:ext cx="1521956" cy="377091"/>
          </a:xfrm>
        </p:spPr>
        <p:txBody>
          <a:bodyPr/>
          <a:lstStyle/>
          <a:p>
            <a:r>
              <a:rPr lang="ru-RU" dirty="0" smtClean="0"/>
              <a:t>18.08.2020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9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97" y="327083"/>
            <a:ext cx="8687468" cy="539131"/>
          </a:xfrm>
        </p:spPr>
        <p:txBody>
          <a:bodyPr>
            <a:normAutofit/>
          </a:bodyPr>
          <a:lstStyle/>
          <a:p>
            <a:r>
              <a:rPr lang="ru-RU" sz="2400" dirty="0"/>
              <a:t>ВЫГРУЗКИ ЗАЯВОК НА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456272" y="1558362"/>
            <a:ext cx="8450981" cy="484244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EB4F1B"/>
                </a:solidFill>
                <a:latin typeface="Futura PT Medium" panose="020B0602020204020303" pitchFamily="34" charset="-52"/>
              </a:rPr>
              <a:t>Ежедневная</a:t>
            </a:r>
            <a:r>
              <a:rPr lang="ru-RU" sz="2400" b="0" dirty="0">
                <a:solidFill>
                  <a:srgbClr val="EB4F1B"/>
                </a:solidFill>
                <a:latin typeface="Futura PT Medium" panose="020B0602020204020303" pitchFamily="34" charset="-52"/>
              </a:rPr>
              <a:t> выгрузка заявок с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 </a:t>
            </a:r>
            <a:r>
              <a:rPr lang="en-US" sz="2000" dirty="0">
                <a:latin typeface="Futura PT Medium" panose="020B0602020204020303" pitchFamily="34" charset="-52"/>
                <a:hlinkClick r:id="rId2"/>
              </a:rPr>
              <a:t>https://express.worldskills.ru</a:t>
            </a:r>
            <a:r>
              <a:rPr lang="en-US" sz="2000" dirty="0" smtClean="0">
                <a:latin typeface="Futura PT Medium" panose="020B0602020204020303" pitchFamily="34" charset="-52"/>
                <a:hlinkClick r:id="rId2"/>
              </a:rPr>
              <a:t>/</a:t>
            </a:r>
            <a:endParaRPr lang="ru-RU" sz="2000" dirty="0" smtClean="0">
              <a:latin typeface="Futura PT Medium" panose="020B0602020204020303" pitchFamily="34" charset="-52"/>
            </a:endParaRPr>
          </a:p>
          <a:p>
            <a:pPr marL="0" indent="0">
              <a:buNone/>
            </a:pPr>
            <a:endParaRPr lang="ru-RU" sz="18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- примерное время предоставления - до </a:t>
            </a:r>
            <a:r>
              <a:rPr lang="ru-RU" sz="1800" dirty="0">
                <a:solidFill>
                  <a:srgbClr val="006D43"/>
                </a:solidFill>
                <a:latin typeface="Futura PT Medium" panose="020B0602020204020303" pitchFamily="34" charset="-52"/>
              </a:rPr>
              <a:t>11</a:t>
            </a:r>
            <a:r>
              <a:rPr lang="en-US" sz="1800" dirty="0">
                <a:solidFill>
                  <a:srgbClr val="006D43"/>
                </a:solidFill>
                <a:latin typeface="Futura PT Medium" panose="020B0602020204020303" pitchFamily="34" charset="-52"/>
              </a:rPr>
              <a:t>.</a:t>
            </a:r>
            <a:r>
              <a:rPr lang="ru-RU" sz="1800" dirty="0">
                <a:solidFill>
                  <a:srgbClr val="006D43"/>
                </a:solidFill>
                <a:latin typeface="Futura PT Medium" panose="020B0602020204020303" pitchFamily="34" charset="-52"/>
              </a:rPr>
              <a:t>00</a:t>
            </a:r>
            <a:r>
              <a:rPr lang="ru-RU" sz="1800" dirty="0">
                <a:solidFill>
                  <a:srgbClr val="001547"/>
                </a:solidFill>
                <a:latin typeface="Futura PT Medium" panose="020B0602020204020303" pitchFamily="34" charset="-52"/>
              </a:rPr>
              <a:t> </a:t>
            </a:r>
            <a:r>
              <a:rPr lang="ru-RU" sz="1800" b="0" dirty="0" err="1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мск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. за предыдущий день;</a:t>
            </a:r>
            <a:endParaRPr lang="ru-RU" sz="18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-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в данном формате информация будет предоставляться до выхода 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региональных 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кабинетов (до </a:t>
            </a:r>
            <a:r>
              <a:rPr lang="ru-RU" sz="18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24.08.2020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);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информация размещается в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чате </a:t>
            </a:r>
            <a:r>
              <a:rPr lang="ru-RU" sz="1800" dirty="0">
                <a:solidFill>
                  <a:srgbClr val="006D43"/>
                </a:solidFill>
                <a:latin typeface="Futura PT Medium" panose="020B0602020204020303" pitchFamily="34" charset="-52"/>
              </a:rPr>
              <a:t>региональных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операторов</a:t>
            </a:r>
            <a:r>
              <a:rPr lang="ru-RU" sz="180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Организация взаимодействия</a:t>
            </a:r>
            <a:r>
              <a:rPr lang="ru-RU" sz="18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:</a:t>
            </a:r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При возникновении вопросов у</a:t>
            </a:r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Участников и ЦО</a:t>
            </a:r>
          </a:p>
          <a:p>
            <a:pPr marL="0" indent="0">
              <a:buNone/>
            </a:pPr>
            <a:endParaRPr lang="ru-RU" sz="18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6D43"/>
                </a:solidFill>
                <a:latin typeface="Futura PT Medium" panose="020B0602020204020303" pitchFamily="34" charset="-52"/>
              </a:rPr>
              <a:t>Технические вопросы:</a:t>
            </a:r>
          </a:p>
          <a:p>
            <a:pPr marL="0" indent="0">
              <a:buNone/>
            </a:pPr>
            <a:r>
              <a:rPr lang="en-US" sz="2000" b="0" dirty="0" smtClean="0">
                <a:latin typeface="Futura PT Medium" panose="020B0602020204020303" pitchFamily="34" charset="-52"/>
              </a:rPr>
              <a:t>express@worldskills.ru</a:t>
            </a:r>
            <a:endParaRPr lang="ru-RU" sz="2000" b="0" dirty="0">
              <a:latin typeface="Futura PT Medium" panose="020B06020202040203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7468" y="5445891"/>
            <a:ext cx="349039" cy="792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3" b="32132"/>
          <a:stretch/>
        </p:blipFill>
        <p:spPr>
          <a:xfrm>
            <a:off x="4726554" y="4211639"/>
            <a:ext cx="1170592" cy="592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96" y="4857766"/>
            <a:ext cx="578383" cy="588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66" y="4857766"/>
            <a:ext cx="585144" cy="638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2854" y="3890908"/>
            <a:ext cx="5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47"/>
                </a:solidFill>
                <a:latin typeface="Futura PT Medium" panose="020B0602020204020303"/>
              </a:rPr>
              <a:t>ЦО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691" y="5445891"/>
            <a:ext cx="66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47"/>
                </a:solidFill>
                <a:latin typeface="Futura PT Medium" panose="020B0602020204020303"/>
              </a:rPr>
              <a:t>РО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1766" y="5472567"/>
            <a:ext cx="98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1547"/>
                </a:solidFill>
                <a:latin typeface="Futura PT Medium" panose="020B0602020204020303"/>
              </a:rPr>
              <a:t>Союз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97146" y="4857766"/>
            <a:ext cx="433137" cy="17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899063" y="4624136"/>
            <a:ext cx="431220" cy="23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974149" y="5657233"/>
            <a:ext cx="423511" cy="30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810519" y="5496471"/>
            <a:ext cx="375385" cy="31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38805" y="5335754"/>
            <a:ext cx="732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1"/>
          </p:cNvCxnSpPr>
          <p:nvPr/>
        </p:nvCxnSpPr>
        <p:spPr>
          <a:xfrm flipH="1" flipV="1">
            <a:off x="7138805" y="5177118"/>
            <a:ext cx="7329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15883" y="4947568"/>
            <a:ext cx="0" cy="38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167468" y="4947568"/>
            <a:ext cx="7782" cy="38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92158" y="6177613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1547"/>
                </a:solidFill>
                <a:latin typeface="Futura PT Medium" panose="020B0602020204020303"/>
              </a:rPr>
              <a:t>участник</a:t>
            </a:r>
            <a:endParaRPr lang="ru-RU" dirty="0">
              <a:solidFill>
                <a:srgbClr val="001547"/>
              </a:solidFill>
              <a:latin typeface="Futura PT Medium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3030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97" y="145024"/>
            <a:ext cx="7537145" cy="946078"/>
          </a:xfrm>
        </p:spPr>
        <p:txBody>
          <a:bodyPr>
            <a:normAutofit/>
          </a:bodyPr>
          <a:lstStyle/>
          <a:p>
            <a:r>
              <a:rPr lang="ru-RU" sz="2400" dirty="0"/>
              <a:t>ВЕРИФИКАЦИЯ ПОСТУПИВШИХ ЗАЯВОК НА ОБУЧЕНИЕ И ПОДТВЕРЖДЕНИЕ ПРАВА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818255" y="1431006"/>
            <a:ext cx="8713872" cy="4690661"/>
          </a:xfrm>
          <a:prstGeom prst="rect">
            <a:avLst/>
          </a:prstGeom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Проверка данных (ФИО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, дата рождения,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СНИЛС) по категориям: 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Выпускники –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через РОИВ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, осуществляющий государственное управление в сфере образования (для выпускников, которые не стоят на учете в ЦЗН)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Находящиеся под риском увольнения –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через центры занятости населения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(ЦЗН)</a:t>
            </a:r>
          </a:p>
          <a:p>
            <a:pPr algn="just">
              <a:buFontTx/>
              <a:buChar char="-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Ищущие работу –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через ЦЗН</a:t>
            </a:r>
          </a:p>
          <a:p>
            <a:pPr marL="0" indent="0" algn="just">
              <a:buFontTx/>
              <a:buNone/>
            </a:pPr>
            <a:r>
              <a:rPr lang="ru-RU" sz="2400" dirty="0">
                <a:solidFill>
                  <a:srgbClr val="006D43"/>
                </a:solidFill>
                <a:latin typeface="Futura PT Medium" panose="020B0602020204020303" pitchFamily="34" charset="-52"/>
              </a:rPr>
              <a:t>+</a:t>
            </a:r>
          </a:p>
          <a:p>
            <a:pPr marL="0" indent="0" algn="just">
              <a:buFontTx/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Проверка отнесения к категории пострадавших от последствий распространения новой </a:t>
            </a:r>
            <a:r>
              <a:rPr lang="ru-RU" sz="2000" b="0" dirty="0" err="1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коронавирусной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инфекции – в соответствии </a:t>
            </a:r>
            <a:r>
              <a:rPr lang="ru-RU" sz="2000" dirty="0">
                <a:solidFill>
                  <a:srgbClr val="006D43"/>
                </a:solidFill>
                <a:latin typeface="Futura PT Medium" panose="020B0602020204020303" pitchFamily="34" charset="-52"/>
              </a:rPr>
              <a:t>с решением, принятым высшим должностным лицом субъекта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РФ</a:t>
            </a:r>
            <a:endParaRPr lang="ru-RU" sz="2000" dirty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0" indent="0" algn="just">
              <a:buFontTx/>
              <a:buNone/>
            </a:pP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= статус «проверено» </a:t>
            </a:r>
            <a:r>
              <a:rPr lang="ru-RU" sz="20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(в списке </a:t>
            </a:r>
            <a:r>
              <a:rPr lang="en-US" sz="20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Excel</a:t>
            </a:r>
            <a:r>
              <a:rPr lang="ru-RU" sz="20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, после 24.08 – в личном кабинете на сайте</a:t>
            </a:r>
            <a:endParaRPr lang="ru-RU" sz="2000" dirty="0" smtClean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0" indent="0" algn="just">
              <a:buFontTx/>
              <a:buNone/>
            </a:pPr>
            <a:r>
              <a:rPr lang="ru-RU" sz="2000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Направляем на обучение в центр обучения</a:t>
            </a:r>
          </a:p>
          <a:p>
            <a:pPr marL="0" indent="0">
              <a:buFontTx/>
              <a:buNone/>
            </a:pPr>
            <a:endParaRPr lang="ru-RU" dirty="0">
              <a:solidFill>
                <a:srgbClr val="006D4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>
          <a:xfrm>
            <a:off x="321518" y="1487184"/>
            <a:ext cx="521073" cy="4457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4"/>
          <a:stretch/>
        </p:blipFill>
        <p:spPr>
          <a:xfrm>
            <a:off x="297181" y="4071740"/>
            <a:ext cx="521073" cy="4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97" y="145024"/>
            <a:ext cx="7537145" cy="9460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БАНК ЭТАЛОННЫХ ПРОГРАММ ВОРЛДСКИЛЛС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626829" y="1536884"/>
            <a:ext cx="8632674" cy="4738788"/>
          </a:xfrm>
          <a:prstGeom prst="rect">
            <a:avLst/>
          </a:prstGeom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Ссылка на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Банк эталонных программ 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для центров обучения  </a:t>
            </a:r>
            <a:endParaRPr lang="ru-RU" sz="20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  <a:hlinkClick r:id="rId3"/>
              </a:rPr>
              <a:t>https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  <a:hlinkClick r:id="rId3"/>
              </a:rPr>
              <a:t>://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  <a:hlinkClick r:id="rId3"/>
              </a:rPr>
              <a:t>drive.google.com/drive/folders/1sYxj4uq5Le2VA2QEy5dDT_Ydt_dEumG6</a:t>
            </a:r>
            <a:endParaRPr lang="ru-RU" sz="20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endParaRPr lang="ru-RU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Центры обучения, которые прошли ПКО, для реализации в рамках Программы могут </a:t>
            </a:r>
            <a:r>
              <a:rPr lang="ru-RU" sz="2000" b="0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выбирать из Банка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любые программы, для реализации которых у центра есть соответствующие ресурсы </a:t>
            </a:r>
          </a:p>
          <a:p>
            <a:pPr marL="0" indent="0">
              <a:buNone/>
            </a:pP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После того, как граждане, записавшиеся на обучение, пройдут проверку – их данные будут переданы выбранному ими Центру обучения</a:t>
            </a:r>
          </a:p>
          <a:p>
            <a:pPr marL="0" indent="0">
              <a:buNone/>
            </a:pP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Центр обучения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совместно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с участником программы определяет </a:t>
            </a:r>
            <a:r>
              <a:rPr lang="ru-RU" sz="2000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подходящую участнику программу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обучения</a:t>
            </a:r>
            <a:endParaRPr lang="ru-RU" sz="2000" dirty="0">
              <a:solidFill>
                <a:srgbClr val="006D43"/>
              </a:solidFill>
              <a:latin typeface="Futura PT Medium" panose="020B06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75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397" y="145024"/>
            <a:ext cx="7537145" cy="9460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ИНФОРМАЦИОННЫЕ МАТЕРИАЛЫ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Текст 4"/>
          <p:cNvSpPr txBox="1">
            <a:spLocks/>
          </p:cNvSpPr>
          <p:nvPr/>
        </p:nvSpPr>
        <p:spPr>
          <a:xfrm>
            <a:off x="365760" y="1633137"/>
            <a:ext cx="9143781" cy="4844665"/>
          </a:xfrm>
          <a:prstGeom prst="rect">
            <a:avLst/>
          </a:prstGeom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Для размещения на сайте регионального оператора и сайтах центров обучения, а также для других информационных целей </a:t>
            </a:r>
            <a:r>
              <a:rPr lang="ru-RU" sz="2000" b="0" u="sng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используйте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информационные материалы </a:t>
            </a:r>
            <a:r>
              <a:rPr lang="ru-RU" sz="2000" b="0" dirty="0" err="1" smtClean="0">
                <a:solidFill>
                  <a:srgbClr val="F1592A"/>
                </a:solidFill>
                <a:latin typeface="Futura PT Medium" panose="020B0602020204020303" pitchFamily="34" charset="-52"/>
              </a:rPr>
              <a:t>Минпросвещения</a:t>
            </a:r>
            <a:r>
              <a:rPr lang="ru-RU" sz="2000" b="0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 России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, например: </a:t>
            </a:r>
          </a:p>
          <a:p>
            <a:pPr marL="0" indent="0" algn="just">
              <a:buNone/>
            </a:pPr>
            <a:r>
              <a:rPr lang="en-US" sz="2000" b="0" dirty="0">
                <a:solidFill>
                  <a:srgbClr val="001547"/>
                </a:solidFill>
                <a:latin typeface="Futura PT Medium" panose="020B0602020204020303" pitchFamily="34" charset="-52"/>
                <a:hlinkClick r:id="rId3"/>
              </a:rPr>
              <a:t>https://edu.gov.ru/press/2790/minprosvescheniya-rossii-podgotovilo-programmu-pereobucheniya-dlya-postradavshih-ot-posledstviy-epidemii-rossiyan/</a:t>
            </a: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информационные материалы, размещаемые на </a:t>
            </a:r>
            <a:r>
              <a:rPr lang="ru-RU" sz="2000" b="0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сайте Союза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, например:</a:t>
            </a:r>
            <a:endParaRPr lang="ru-RU" sz="2000" b="0" dirty="0" smtClean="0">
              <a:solidFill>
                <a:srgbClr val="001547"/>
              </a:solidFill>
              <a:latin typeface="Futura PT Medium" panose="020B0602020204020303" pitchFamily="34" charset="-52"/>
              <a:hlinkClick r:id="rId4"/>
            </a:endParaRPr>
          </a:p>
          <a:p>
            <a:pPr marL="0" indent="0" algn="just">
              <a:buNone/>
            </a:pPr>
            <a:r>
              <a:rPr lang="en-US" sz="2000" b="0" dirty="0" smtClean="0">
                <a:solidFill>
                  <a:srgbClr val="001547"/>
                </a:solidFill>
                <a:latin typeface="Futura PT Medium" panose="020B0602020204020303" pitchFamily="34" charset="-52"/>
                <a:hlinkClick r:id="rId4"/>
              </a:rPr>
              <a:t>https</a:t>
            </a:r>
            <a:r>
              <a:rPr lang="en-US" sz="2000" b="0" dirty="0">
                <a:solidFill>
                  <a:srgbClr val="001547"/>
                </a:solidFill>
                <a:latin typeface="Futura PT Medium" panose="020B0602020204020303" pitchFamily="34" charset="-52"/>
                <a:hlinkClick r:id="rId4"/>
              </a:rPr>
              <a:t>://worldskills.ru/media-czentr/novosti/soyuz-vorldskills-rossiya-i-ministerstvo-prosveshheniya-rf-obuchat-prakticheskim-navyikam-po-mirovyim-standartam-svyishe-110-tyis.-</a:t>
            </a:r>
            <a:r>
              <a:rPr lang="en-US" sz="2000" b="0" dirty="0" smtClean="0">
                <a:solidFill>
                  <a:srgbClr val="001547"/>
                </a:solidFill>
                <a:latin typeface="Futura PT Medium" panose="020B0602020204020303" pitchFamily="34" charset="-52"/>
                <a:hlinkClick r:id="rId4"/>
              </a:rPr>
              <a:t>rossiyan.html</a:t>
            </a: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информационные материалы о специфике реализации программы в регионе – перечень востребованных профессиональных компетенций, перечень центров обучения, перспективы трудоустройства и др.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Материалы портала «Работа в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России» </a:t>
            </a:r>
            <a:r>
              <a:rPr lang="en-US" sz="2000" b="0" dirty="0" smtClean="0">
                <a:solidFill>
                  <a:srgbClr val="001547"/>
                </a:solidFill>
                <a:latin typeface="Futura PT Medium" panose="020B0602020204020303" pitchFamily="34" charset="-52"/>
                <a:hlinkClick r:id="rId5"/>
              </a:rPr>
              <a:t>https</a:t>
            </a:r>
            <a:r>
              <a:rPr lang="en-US" sz="2000" b="0" dirty="0">
                <a:solidFill>
                  <a:srgbClr val="001547"/>
                </a:solidFill>
                <a:latin typeface="Futura PT Medium" panose="020B0602020204020303" pitchFamily="34" charset="-52"/>
                <a:hlinkClick r:id="rId5"/>
              </a:rPr>
              <a:t>://trudvsem.ru/information/pages/support-employment</a:t>
            </a: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02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91C8D4-EC8A-6146-AAA1-DE88337B2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5EA31C64-9E35-124F-BE3C-CEB199A3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672" y="2271611"/>
            <a:ext cx="4735286" cy="838182"/>
          </a:xfrm>
        </p:spPr>
        <p:txBody>
          <a:bodyPr/>
          <a:lstStyle/>
          <a:p>
            <a:r>
              <a:rPr lang="en-US" dirty="0" err="1"/>
              <a:t>express@worldskills.ru</a:t>
            </a:r>
            <a:endParaRPr lang="en-US" dirty="0"/>
          </a:p>
          <a:p>
            <a:endParaRPr lang="ru-RU" dirty="0"/>
          </a:p>
          <a:p>
            <a:r>
              <a:rPr lang="ru-RU" dirty="0" err="1"/>
              <a:t>Дубицкая</a:t>
            </a:r>
            <a:r>
              <a:rPr lang="ru-RU" dirty="0"/>
              <a:t> Юлия Алексеевна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u.dubitskaya@worldskills.ru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+7 (903) 104-22-88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CCB8C6C-F5E5-4644-B1DB-3CA942B07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14" y="951566"/>
            <a:ext cx="4735286" cy="1224643"/>
          </a:xfrm>
        </p:spPr>
        <p:txBody>
          <a:bodyPr/>
          <a:lstStyle/>
          <a:p>
            <a:r>
              <a:rPr lang="ru-RU" sz="3600" dirty="0">
                <a:latin typeface="Futura PT" panose="020B0602020204020303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4535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215900" y="1329190"/>
            <a:ext cx="6184900" cy="782481"/>
          </a:xfrm>
        </p:spPr>
        <p:txBody>
          <a:bodyPr>
            <a:noAutofit/>
          </a:bodyPr>
          <a:lstStyle/>
          <a:p>
            <a:r>
              <a:rPr lang="ru-RU" sz="2000" b="0" dirty="0">
                <a:latin typeface="Futura PT Medium" panose="020B0602020204020303"/>
                <a:ea typeface="Futura PT Demi" charset="0"/>
                <a:cs typeface="Futura PT Demi" charset="0"/>
              </a:rPr>
              <a:t>Распоряжение Правительства Российской Федерации </a:t>
            </a:r>
            <a:r>
              <a:rPr lang="ru-RU" sz="2000" dirty="0">
                <a:solidFill>
                  <a:srgbClr val="006D43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от 15 августа 2020г. № 2098-р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0" y="266705"/>
            <a:ext cx="7658465" cy="7381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РАСПОРЯЖЕНИЕ ПРАВИТЕЛЬСТВА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27672" y="2239952"/>
            <a:ext cx="5809930" cy="411151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0" dirty="0" smtClean="0">
                <a:latin typeface="Futura PT Medium" panose="020B0602020204020303"/>
              </a:rPr>
              <a:t>О выделении из резервного фонда Правительства Российской Федерации в 2020 году бюджетных ассигнований:</a:t>
            </a:r>
          </a:p>
          <a:p>
            <a:pPr algn="just"/>
            <a:r>
              <a:rPr lang="ru-RU" sz="1400" b="0" dirty="0" smtClean="0">
                <a:latin typeface="Futura PT Medium" panose="020B0602020204020303"/>
              </a:rPr>
              <a:t> </a:t>
            </a:r>
            <a:r>
              <a:rPr lang="ru-RU" sz="1400" dirty="0" err="1" smtClean="0">
                <a:latin typeface="Futura PT Medium" panose="020B0602020204020303"/>
              </a:rPr>
              <a:t>Минпросвещения</a:t>
            </a:r>
            <a:r>
              <a:rPr lang="ru-RU" sz="1400" dirty="0" smtClean="0">
                <a:latin typeface="Futura PT Medium" panose="020B0602020204020303"/>
              </a:rPr>
              <a:t> России </a:t>
            </a:r>
            <a:r>
              <a:rPr lang="ru-RU" sz="1400" b="0" dirty="0" smtClean="0">
                <a:latin typeface="Futura PT Medium" panose="020B0602020204020303"/>
              </a:rPr>
              <a:t>на предоставление субсидии Союзу «Агентство развития профессиональных сообществ и рабочих кадров «Молодые профессионалы (</a:t>
            </a:r>
            <a:r>
              <a:rPr lang="ru-RU" sz="1400" b="0" dirty="0" err="1" smtClean="0">
                <a:latin typeface="Futura PT Medium" panose="020B0602020204020303"/>
              </a:rPr>
              <a:t>Ворлдскиллс</a:t>
            </a:r>
            <a:r>
              <a:rPr lang="ru-RU" sz="1400" b="0" dirty="0" smtClean="0">
                <a:latin typeface="Futura PT Medium" panose="020B0602020204020303"/>
              </a:rPr>
              <a:t> Россия)» на финансовое обеспечение расходов на проведение мероприятий по организации профессионального обучения и дополнительного профессионального образования лиц, пострадавших от последствий распространения новой </a:t>
            </a:r>
            <a:r>
              <a:rPr lang="ru-RU" sz="1400" b="0" dirty="0" err="1" smtClean="0">
                <a:latin typeface="Futura PT Medium" panose="020B0602020204020303"/>
              </a:rPr>
              <a:t>коронавирусной</a:t>
            </a:r>
            <a:r>
              <a:rPr lang="ru-RU" sz="1400" b="0" dirty="0" smtClean="0">
                <a:latin typeface="Futura PT Medium" panose="020B0602020204020303"/>
              </a:rPr>
              <a:t> инфекции, имея в виду организацию и прохождение обучения 110 тысяч граждан до конца 2020 года</a:t>
            </a:r>
          </a:p>
          <a:p>
            <a:pPr algn="just"/>
            <a:r>
              <a:rPr lang="ru-RU" sz="1400" dirty="0" err="1" smtClean="0">
                <a:latin typeface="Futura PT Medium" panose="020B0602020204020303"/>
              </a:rPr>
              <a:t>Роструду</a:t>
            </a:r>
            <a:r>
              <a:rPr lang="ru-RU" sz="1400" b="0" dirty="0" smtClean="0">
                <a:latin typeface="Futura PT Medium" panose="020B0602020204020303"/>
              </a:rPr>
              <a:t> на финансовое обеспечение реализации мероприятий, направленных на создание в информационно-аналитической системе Общероссийская база вакансий «Работа в России» механизма подачи заявок на прохождение обучения, а также мероприятий по контролю качества трудоустройства граждан, прошедших обучение, имея в виду осуществление в указанной информационно-аналитической системе подачи заявок и контроля качества трудоустройства 100 процентов граждан, прошедших обучение</a:t>
            </a:r>
            <a:endParaRPr lang="ru-RU" sz="1400" b="0" dirty="0">
              <a:latin typeface="Futura PT Medium" panose="020B0602020204020303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00" y="2435967"/>
            <a:ext cx="336814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6D43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С 18.00 14 августа 2020 года</a:t>
            </a:r>
          </a:p>
          <a:p>
            <a:endParaRPr lang="ru-RU" sz="1400" b="1" dirty="0" smtClean="0">
              <a:latin typeface="Futura PT Medium" panose="020B0602020204020303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Futura PT Medium" panose="020B0602020204020303"/>
              </a:rPr>
              <a:t>Баннер на портале </a:t>
            </a:r>
            <a:r>
              <a:rPr lang="ru-RU" sz="1400" dirty="0">
                <a:latin typeface="Futura PT Medium" panose="020B0602020204020303"/>
              </a:rPr>
              <a:t>«Работа в России</a:t>
            </a:r>
            <a:r>
              <a:rPr lang="ru-RU" sz="1400" dirty="0" smtClean="0">
                <a:latin typeface="Futura PT Medium" panose="020B0602020204020303"/>
              </a:rPr>
              <a:t>»</a:t>
            </a:r>
            <a:endParaRPr lang="ru-RU" sz="1400" dirty="0">
              <a:solidFill>
                <a:srgbClr val="051647"/>
              </a:solidFill>
              <a:latin typeface="Futura PT Medium" panose="020B0602020204020303"/>
              <a:ea typeface="Futura PT Demi" charset="0"/>
              <a:cs typeface="Futura PT Demi" charset="0"/>
              <a:hlinkClick r:id="rId2"/>
            </a:endParaRPr>
          </a:p>
          <a:p>
            <a:r>
              <a:rPr lang="en-US" sz="1400" dirty="0" smtClean="0">
                <a:solidFill>
                  <a:srgbClr val="051647"/>
                </a:solidFill>
                <a:latin typeface="Futura PT Medium" panose="020B0602020204020303"/>
                <a:ea typeface="Futura PT Demi" charset="0"/>
                <a:cs typeface="Futura PT Demi" charset="0"/>
                <a:hlinkClick r:id="rId2"/>
              </a:rPr>
              <a:t>https</a:t>
            </a:r>
            <a:r>
              <a:rPr lang="en-US" sz="1400" dirty="0">
                <a:solidFill>
                  <a:srgbClr val="051647"/>
                </a:solidFill>
                <a:latin typeface="Futura PT Medium" panose="020B0602020204020303"/>
                <a:ea typeface="Futura PT Demi" charset="0"/>
                <a:cs typeface="Futura PT Demi" charset="0"/>
                <a:hlinkClick r:id="rId2"/>
              </a:rPr>
              <a:t>://</a:t>
            </a:r>
            <a:r>
              <a:rPr lang="en-US" sz="1400" dirty="0" smtClean="0">
                <a:solidFill>
                  <a:srgbClr val="051647"/>
                </a:solidFill>
                <a:latin typeface="Futura PT Medium" panose="020B0602020204020303"/>
                <a:ea typeface="Futura PT Demi" charset="0"/>
                <a:cs typeface="Futura PT Demi" charset="0"/>
                <a:hlinkClick r:id="rId2"/>
              </a:rPr>
              <a:t>trudvsem.ru/information/pages/support-employment</a:t>
            </a:r>
            <a:endParaRPr lang="ru-RU" sz="1400" dirty="0" smtClean="0">
              <a:solidFill>
                <a:srgbClr val="051647"/>
              </a:solidFill>
              <a:latin typeface="Futura PT Medium" panose="020B0602020204020303"/>
              <a:ea typeface="Futura PT Demi" charset="0"/>
              <a:cs typeface="Futura PT Demi" charset="0"/>
            </a:endParaRP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Futura PT Medium" panose="020B0602020204020303"/>
              </a:rPr>
              <a:t>По возникшим вопросам вы можете обратиться к региональному оператору </a:t>
            </a:r>
            <a:r>
              <a:rPr lang="ru-RU" sz="1400" dirty="0" smtClean="0">
                <a:latin typeface="Futura PT Medium" panose="020B0602020204020303"/>
              </a:rPr>
              <a:t>программы </a:t>
            </a:r>
          </a:p>
          <a:p>
            <a:r>
              <a:rPr lang="ru-RU" sz="1600" dirty="0">
                <a:solidFill>
                  <a:srgbClr val="EB4F1B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(список региональных операторов)</a:t>
            </a:r>
          </a:p>
          <a:p>
            <a:endParaRPr lang="ru-RU" sz="1400" dirty="0" smtClean="0">
              <a:solidFill>
                <a:srgbClr val="051647"/>
              </a:solidFill>
              <a:latin typeface="Futura PT Medium" panose="020B0602020204020303"/>
              <a:ea typeface="Futura PT Demi" charset="0"/>
              <a:cs typeface="Futura PT Demi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51647"/>
                </a:solidFill>
                <a:latin typeface="Futura PT Medium" panose="020B0602020204020303"/>
                <a:ea typeface="Futura PT Demi" charset="0"/>
                <a:cs typeface="Futura PT Demi" charset="0"/>
              </a:rPr>
              <a:t>Переход для записи на сайт Союза</a:t>
            </a:r>
          </a:p>
          <a:p>
            <a:r>
              <a:rPr lang="en-US" sz="1400" b="1" dirty="0">
                <a:hlinkClick r:id="rId3"/>
              </a:rPr>
              <a:t>https://express.worldskills.ru/</a:t>
            </a:r>
            <a:endParaRPr lang="ru-RU" sz="1400" b="1" dirty="0">
              <a:solidFill>
                <a:srgbClr val="051647"/>
              </a:solidFill>
              <a:latin typeface="Futura PT Medium" panose="020B0602020204020303"/>
              <a:ea typeface="Futura PT Demi" charset="0"/>
              <a:cs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>
          <a:xfrm>
            <a:off x="215899" y="1414709"/>
            <a:ext cx="5421805" cy="830972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Futura PT Medium" panose="020B0602020204020303"/>
                <a:ea typeface="Futura PT Demi" charset="0"/>
                <a:cs typeface="Futura PT Demi" charset="0"/>
              </a:rPr>
              <a:t>Утверждены </a:t>
            </a:r>
            <a:r>
              <a:rPr lang="ru-RU" sz="2000" b="0" dirty="0" err="1" smtClean="0">
                <a:latin typeface="Futura PT Medium" panose="020B0602020204020303"/>
                <a:ea typeface="Futura PT Demi" charset="0"/>
                <a:cs typeface="Futura PT Demi" charset="0"/>
              </a:rPr>
              <a:t>Минпросвещения</a:t>
            </a:r>
            <a:r>
              <a:rPr lang="ru-RU" sz="2000" b="0" dirty="0" smtClean="0">
                <a:latin typeface="Futura PT Medium" panose="020B0602020204020303"/>
                <a:ea typeface="Futura PT Demi" charset="0"/>
                <a:cs typeface="Futura PT Demi" charset="0"/>
              </a:rPr>
              <a:t> России, </a:t>
            </a:r>
            <a:r>
              <a:rPr lang="ru-RU" sz="2000" b="0" dirty="0" err="1" smtClean="0">
                <a:latin typeface="Futura PT Medium" panose="020B0602020204020303"/>
                <a:ea typeface="Futura PT Demi" charset="0"/>
                <a:cs typeface="Futura PT Demi" charset="0"/>
              </a:rPr>
              <a:t>Рособрнадзором</a:t>
            </a:r>
            <a:r>
              <a:rPr lang="ru-RU" sz="2000" b="0" dirty="0" smtClean="0">
                <a:latin typeface="Futura PT Medium" panose="020B0602020204020303"/>
                <a:ea typeface="Futura PT Demi" charset="0"/>
                <a:cs typeface="Futura PT Demi" charset="0"/>
              </a:rPr>
              <a:t> и </a:t>
            </a:r>
            <a:r>
              <a:rPr lang="ru-RU" sz="2000" b="0" dirty="0" err="1" smtClean="0">
                <a:latin typeface="Futura PT Medium" panose="020B0602020204020303"/>
                <a:ea typeface="Futura PT Demi" charset="0"/>
                <a:cs typeface="Futura PT Demi" charset="0"/>
              </a:rPr>
              <a:t>Рострудом</a:t>
            </a:r>
            <a:r>
              <a:rPr lang="ru-RU" sz="2000" b="0" dirty="0" smtClean="0">
                <a:latin typeface="Futura PT Medium" panose="020B0602020204020303"/>
                <a:ea typeface="Futura PT Demi" charset="0"/>
                <a:cs typeface="Futura PT Demi" charset="0"/>
              </a:rPr>
              <a:t> </a:t>
            </a:r>
            <a:r>
              <a:rPr lang="ru-RU" sz="2000" dirty="0">
                <a:solidFill>
                  <a:srgbClr val="006D43"/>
                </a:solidFill>
                <a:latin typeface="Futura PT Medium" panose="020B0602020204020303" pitchFamily="34" charset="-52"/>
                <a:ea typeface="Futura PT Demi" charset="0"/>
                <a:cs typeface="Futura PT Demi" charset="0"/>
              </a:rPr>
              <a:t>17.08.2020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0" y="105255"/>
            <a:ext cx="7658465" cy="899639"/>
          </a:xfrm>
        </p:spPr>
        <p:txBody>
          <a:bodyPr>
            <a:normAutofit/>
          </a:bodyPr>
          <a:lstStyle/>
          <a:p>
            <a:r>
              <a:rPr lang="ru-RU" sz="2400" dirty="0"/>
              <a:t>УТВЕРЖДЕННЫЕ ПРОГРАММА И ПЛАН МЕРОПРИЯТИЙ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15902" y="2539269"/>
            <a:ext cx="5737566" cy="33615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EB4F1B"/>
                </a:solidFill>
                <a:latin typeface="Futura PT Medium" panose="020B0602020204020303"/>
              </a:rPr>
              <a:t>Программа</a:t>
            </a:r>
            <a:r>
              <a:rPr lang="ru-RU" b="0" dirty="0" smtClean="0">
                <a:latin typeface="Futura PT Medium" panose="020B0602020204020303"/>
              </a:rPr>
              <a:t> организации профессионального обучения и дополнительного профессионального образования лиц, пострадавших от последствий распространения новой </a:t>
            </a:r>
            <a:r>
              <a:rPr lang="ru-RU" b="0" dirty="0" err="1" smtClean="0">
                <a:latin typeface="Futura PT Medium" panose="020B0602020204020303"/>
              </a:rPr>
              <a:t>коронавирусной</a:t>
            </a:r>
            <a:r>
              <a:rPr lang="ru-RU" b="0" dirty="0" smtClean="0">
                <a:latin typeface="Futura PT Medium" panose="020B0602020204020303"/>
              </a:rPr>
              <a:t> инфекции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EB4F1B"/>
                </a:solidFill>
                <a:latin typeface="Futura PT Medium" panose="020B0602020204020303"/>
              </a:rPr>
              <a:t>План</a:t>
            </a:r>
            <a:r>
              <a:rPr lang="ru-RU" b="0" dirty="0" smtClean="0">
                <a:latin typeface="Futura PT Medium" panose="020B0602020204020303"/>
              </a:rPr>
              <a:t> мероприятий по организации </a:t>
            </a:r>
            <a:r>
              <a:rPr lang="ru-RU" b="0" dirty="0">
                <a:latin typeface="Futura PT Medium" panose="020B0602020204020303"/>
              </a:rPr>
              <a:t>профессионального обучения и дополнительного профессионального образования лиц, пострадавших от последствий распространения новой </a:t>
            </a:r>
            <a:r>
              <a:rPr lang="ru-RU" b="0" dirty="0" err="1">
                <a:latin typeface="Futura PT Medium" panose="020B0602020204020303"/>
              </a:rPr>
              <a:t>коронавирусной</a:t>
            </a:r>
            <a:r>
              <a:rPr lang="ru-RU" b="0" dirty="0">
                <a:latin typeface="Futura PT Medium" panose="020B0602020204020303"/>
              </a:rPr>
              <a:t> инфекции</a:t>
            </a:r>
          </a:p>
          <a:p>
            <a:pPr marL="0" indent="0" algn="just">
              <a:buNone/>
            </a:pPr>
            <a:endParaRPr lang="ru-RU" b="0" dirty="0" smtClean="0">
              <a:latin typeface="Futura PT Medium" panose="020B0602020204020303"/>
            </a:endParaRPr>
          </a:p>
          <a:p>
            <a:pPr marL="0" indent="0" algn="just">
              <a:buNone/>
            </a:pPr>
            <a:r>
              <a:rPr lang="ru-RU" dirty="0" smtClean="0">
                <a:latin typeface="Futura PT Medium" panose="020B0602020204020303"/>
              </a:rPr>
              <a:t>Направлено руководителям органов исполнительной власти субъектов Российской Федерации письмом </a:t>
            </a:r>
            <a:r>
              <a:rPr lang="ru-RU" dirty="0" err="1" smtClean="0">
                <a:latin typeface="Futura PT Medium" panose="020B0602020204020303"/>
              </a:rPr>
              <a:t>Минпросвещения</a:t>
            </a:r>
            <a:r>
              <a:rPr lang="ru-RU" dirty="0" smtClean="0">
                <a:latin typeface="Futura PT Medium" panose="020B0602020204020303"/>
              </a:rPr>
              <a:t> </a:t>
            </a:r>
            <a:r>
              <a:rPr lang="ru-RU" dirty="0">
                <a:latin typeface="Futura PT Medium" panose="020B0602020204020303"/>
              </a:rPr>
              <a:t>России </a:t>
            </a:r>
            <a:r>
              <a:rPr lang="ru-RU" dirty="0" smtClean="0">
                <a:latin typeface="Futura PT Medium" panose="020B0602020204020303"/>
              </a:rPr>
              <a:t>от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17.08.2020г. № ГД</a:t>
            </a:r>
            <a:r>
              <a:rPr lang="en-US" dirty="0">
                <a:solidFill>
                  <a:srgbClr val="006D43"/>
                </a:solidFill>
                <a:latin typeface="Futura PT Medium" panose="020B0602020204020303" pitchFamily="34" charset="-52"/>
              </a:rPr>
              <a:t>-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2019</a:t>
            </a:r>
            <a:r>
              <a:rPr lang="en-US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/05</a:t>
            </a:r>
            <a:endParaRPr lang="ru-RU" dirty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r>
              <a:rPr lang="ru-RU" b="0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68" y="1164379"/>
            <a:ext cx="3511774" cy="52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9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2" y="291891"/>
            <a:ext cx="7658465" cy="5591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ОСНОВНЫЕ ПУНКТЫ ПРОГРАММЫ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61887" y="1322264"/>
            <a:ext cx="9534699" cy="50785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3 категории участников </a:t>
            </a:r>
            <a:r>
              <a:rPr lang="ru-RU" dirty="0" smtClean="0">
                <a:solidFill>
                  <a:srgbClr val="EB4F1B"/>
                </a:solidFill>
                <a:latin typeface="Futura PT Medium" panose="020B0602020204020303"/>
              </a:rPr>
              <a:t>– </a:t>
            </a:r>
            <a:r>
              <a:rPr lang="ru-RU" b="0" dirty="0" smtClean="0">
                <a:latin typeface="Futura PT Medium" panose="020B0602020204020303"/>
              </a:rPr>
              <a:t>находящиеся под риском увольнения, выпускники образовательных организаций, ищущие работу граждане</a:t>
            </a:r>
            <a:endParaRPr lang="ru-RU" dirty="0" smtClean="0">
              <a:solidFill>
                <a:srgbClr val="EB4F1B"/>
              </a:solidFill>
              <a:latin typeface="Futura PT Medium" panose="020B0602020204020303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Критерии отнесения к категории </a:t>
            </a:r>
            <a:r>
              <a:rPr lang="ru-RU" u="sng" dirty="0" smtClean="0">
                <a:solidFill>
                  <a:srgbClr val="EB4F1B"/>
                </a:solidFill>
                <a:latin typeface="Futura PT Medium" panose="020B0602020204020303"/>
              </a:rPr>
              <a:t>пострадавших</a:t>
            </a:r>
            <a:r>
              <a:rPr lang="ru-RU" b="0" dirty="0" smtClean="0">
                <a:latin typeface="Futura PT Medium" panose="020B0602020204020303"/>
              </a:rPr>
              <a:t> определяются решением высшего должностного лица субъекта Российской Федерации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EB4F1B"/>
                </a:solidFill>
                <a:latin typeface="Futura PT Medium" panose="020B0602020204020303"/>
              </a:rPr>
              <a:t>Нельзя участвовать </a:t>
            </a:r>
            <a:r>
              <a:rPr lang="ru-RU" b="0" dirty="0">
                <a:latin typeface="Futura PT Medium" panose="020B0602020204020303"/>
              </a:rPr>
              <a:t>в программе, если </a:t>
            </a:r>
            <a:r>
              <a:rPr lang="ru-RU" b="0" dirty="0">
                <a:solidFill>
                  <a:srgbClr val="EB4F1B"/>
                </a:solidFill>
                <a:latin typeface="Futura PT Medium" panose="020B0602020204020303"/>
              </a:rPr>
              <a:t>уже обучался </a:t>
            </a:r>
            <a:r>
              <a:rPr lang="ru-RU" b="0" dirty="0">
                <a:latin typeface="Futura PT Medium" panose="020B0602020204020303"/>
              </a:rPr>
              <a:t>по другим аналогичным программам в 2020 </a:t>
            </a:r>
            <a:r>
              <a:rPr lang="ru-RU" b="0" dirty="0" smtClean="0">
                <a:latin typeface="Futura PT Medium" panose="020B0602020204020303"/>
              </a:rPr>
              <a:t>г.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Программы</a:t>
            </a:r>
            <a:r>
              <a:rPr lang="ru-RU" b="0" dirty="0" smtClean="0">
                <a:latin typeface="Futura PT Medium" panose="020B0602020204020303"/>
              </a:rPr>
              <a:t> (в том числе дистанционные) – с учетом опыта Союза (обучение по </a:t>
            </a:r>
            <a:r>
              <a:rPr lang="ru-RU" b="0" dirty="0" err="1" smtClean="0">
                <a:latin typeface="Futura PT Medium" panose="020B0602020204020303"/>
              </a:rPr>
              <a:t>Ворлдскиллс</a:t>
            </a:r>
            <a:r>
              <a:rPr lang="ru-RU" b="0" dirty="0" smtClean="0">
                <a:latin typeface="Futura PT Medium" panose="020B0602020204020303"/>
              </a:rPr>
              <a:t>). Все программы завершаются демонстрационным экзаменом с выдачей </a:t>
            </a:r>
            <a:r>
              <a:rPr lang="ru-RU" b="0" dirty="0" err="1" smtClean="0">
                <a:latin typeface="Futura PT Medium" panose="020B0602020204020303"/>
              </a:rPr>
              <a:t>Скиллс</a:t>
            </a:r>
            <a:r>
              <a:rPr lang="ru-RU" b="0" dirty="0" smtClean="0">
                <a:latin typeface="Futura PT Medium" panose="020B0602020204020303"/>
              </a:rPr>
              <a:t>-паспорта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Перечень</a:t>
            </a:r>
            <a:r>
              <a:rPr lang="ru-RU" b="0" dirty="0" smtClean="0">
                <a:latin typeface="Futura PT Medium" panose="020B0602020204020303"/>
              </a:rPr>
              <a:t> востребованных компетенций должен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формироваться</a:t>
            </a:r>
            <a:r>
              <a:rPr lang="ru-RU" b="0" dirty="0" smtClean="0">
                <a:latin typeface="Futura PT Medium" panose="020B0602020204020303"/>
              </a:rPr>
              <a:t> с учетом мнения работодателей, прогнозируемого спроса на специалистов определенного профиля и имеющихся вакансий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Квота субъекту РФ </a:t>
            </a:r>
            <a:r>
              <a:rPr lang="ru-RU" b="0" dirty="0" smtClean="0">
                <a:latin typeface="Futura PT Medium" panose="020B0602020204020303"/>
              </a:rPr>
              <a:t>– исходя из данных РОИВ по количеству лиц, относящихся к категории участников Программы, а также данных статистики и Минтруда России по населению трудоспособного возраста и безработным. Квота может быть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изменена и перераспределена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EB4F1B"/>
                </a:solidFill>
                <a:latin typeface="Futura PT Medium" panose="020B0602020204020303"/>
              </a:rPr>
              <a:t>Набор и направление на обучение </a:t>
            </a:r>
            <a:r>
              <a:rPr lang="ru-RU" b="0" dirty="0">
                <a:latin typeface="Futura PT Medium" panose="020B0602020204020303"/>
              </a:rPr>
              <a:t>осуществляет региональный </a:t>
            </a:r>
            <a:r>
              <a:rPr lang="ru-RU" b="0" dirty="0" smtClean="0">
                <a:latin typeface="Futura PT Medium" panose="020B0602020204020303"/>
              </a:rPr>
              <a:t>оператор. Он организует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верификацию</a:t>
            </a:r>
            <a:r>
              <a:rPr lang="ru-RU" b="0" dirty="0" smtClean="0">
                <a:latin typeface="Futura PT Medium" panose="020B0602020204020303"/>
              </a:rPr>
              <a:t> данных и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подтверждение права участия </a:t>
            </a:r>
            <a:r>
              <a:rPr lang="ru-RU" b="0" dirty="0" smtClean="0">
                <a:latin typeface="Futura PT Medium" panose="020B0602020204020303"/>
              </a:rPr>
              <a:t>в Программе граждан, подавших заявки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latin typeface="Futura PT Medium" panose="020B0602020204020303"/>
              </a:rPr>
              <a:t>Региональный оператор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распределяет</a:t>
            </a:r>
            <a:r>
              <a:rPr lang="ru-RU" b="0" dirty="0" smtClean="0">
                <a:latin typeface="Futura PT Medium" panose="020B0602020204020303"/>
              </a:rPr>
              <a:t> общую квоту между центрами обучения (региональными и федеральными – по дистанционным программам)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0" dirty="0" smtClean="0">
                <a:latin typeface="Futura PT Medium" panose="020B0602020204020303"/>
              </a:rPr>
              <a:t>Документы о квалификации должны быть </a:t>
            </a:r>
            <a:r>
              <a:rPr lang="ru-RU" b="0" dirty="0" smtClean="0">
                <a:solidFill>
                  <a:srgbClr val="EB4F1B"/>
                </a:solidFill>
                <a:latin typeface="Futura PT Medium" panose="020B0602020204020303"/>
              </a:rPr>
              <a:t>внесены в ФИС ФРДО </a:t>
            </a:r>
            <a:r>
              <a:rPr lang="ru-RU" b="0" dirty="0">
                <a:latin typeface="Futura PT Medium" panose="020B0602020204020303"/>
              </a:rPr>
              <a:t>(контролирует выдачу документов региональный оператор)</a:t>
            </a:r>
          </a:p>
          <a:p>
            <a:pPr marL="0" indent="0" algn="just">
              <a:buNone/>
            </a:pPr>
            <a:endParaRPr lang="ru-RU" b="0" dirty="0" smtClean="0">
              <a:latin typeface="Futura PT Medium" panose="020B0602020204020303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9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0" y="266705"/>
            <a:ext cx="7658465" cy="7381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МЕРОПРИЯТИЯ ПО ПЛАНУ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47581"/>
              </p:ext>
            </p:extLst>
          </p:nvPr>
        </p:nvGraphicFramePr>
        <p:xfrm>
          <a:off x="0" y="1175038"/>
          <a:ext cx="9906001" cy="573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787">
                  <a:extLst>
                    <a:ext uri="{9D8B030D-6E8A-4147-A177-3AD203B41FA5}">
                      <a16:colId xmlns:a16="http://schemas.microsoft.com/office/drawing/2014/main" val="3164245058"/>
                    </a:ext>
                  </a:extLst>
                </a:gridCol>
                <a:gridCol w="1199291">
                  <a:extLst>
                    <a:ext uri="{9D8B030D-6E8A-4147-A177-3AD203B41FA5}">
                      <a16:colId xmlns:a16="http://schemas.microsoft.com/office/drawing/2014/main" val="4015015860"/>
                    </a:ext>
                  </a:extLst>
                </a:gridCol>
                <a:gridCol w="2264044">
                  <a:extLst>
                    <a:ext uri="{9D8B030D-6E8A-4147-A177-3AD203B41FA5}">
                      <a16:colId xmlns:a16="http://schemas.microsoft.com/office/drawing/2014/main" val="2349811351"/>
                    </a:ext>
                  </a:extLst>
                </a:gridCol>
                <a:gridCol w="2932879">
                  <a:extLst>
                    <a:ext uri="{9D8B030D-6E8A-4147-A177-3AD203B41FA5}">
                      <a16:colId xmlns:a16="http://schemas.microsoft.com/office/drawing/2014/main" val="214736531"/>
                    </a:ext>
                  </a:extLst>
                </a:gridCol>
              </a:tblGrid>
              <a:tr h="44606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Мероприятие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Срок исполнения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Ответственный исполнитель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chemeClr val="bg1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Ожидаемый результат</a:t>
                      </a:r>
                      <a:endParaRPr lang="ru-RU" sz="1200" b="1" i="0" kern="1200" dirty="0">
                        <a:solidFill>
                          <a:schemeClr val="bg1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92842"/>
                  </a:ext>
                </a:extLst>
              </a:tr>
              <a:tr h="400493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1. Определение регионального оператора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 2020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исполнительной власти субъектов РФ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Подготовлены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и приняты акты субъектов РФ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73325"/>
                  </a:ext>
                </a:extLst>
              </a:tr>
              <a:tr h="627448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2. Формирование и утверждение перечня профессиональных компетенций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1647"/>
                          </a:solidFill>
                          <a:effectLst/>
                          <a:uLnTx/>
                          <a:uFillTx/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 2020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1647"/>
                        </a:solidFill>
                        <a:effectLst/>
                        <a:uLnTx/>
                        <a:uFillTx/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исполнительной власти субъектов РФ, Союз «</a:t>
                      </a:r>
                      <a:r>
                        <a:rPr lang="ru-RU" sz="1200" b="0" i="0" kern="1200" baseline="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Ворлдскиллс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Россия»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Сформированы перечни во всех субъектах Российской Федерации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11961"/>
                  </a:ext>
                </a:extLst>
              </a:tr>
              <a:tr h="446069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3. Определение квот на обучение для субъектов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РФ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1647"/>
                          </a:solidFill>
                          <a:effectLst/>
                          <a:uLnTx/>
                          <a:uFillTx/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 2020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1647"/>
                        </a:solidFill>
                        <a:effectLst/>
                        <a:uLnTx/>
                        <a:uFillTx/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Минпросвещения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Россия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Определены квоты для субъектов РФ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4726"/>
                  </a:ext>
                </a:extLst>
              </a:tr>
              <a:tr h="446069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4.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Отбор центров обучения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1647"/>
                          </a:solidFill>
                          <a:effectLst/>
                          <a:uLnTx/>
                          <a:uFillTx/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 2020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1647"/>
                        </a:solidFill>
                        <a:effectLst/>
                        <a:uLnTx/>
                        <a:uFillTx/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Союз «</a:t>
                      </a:r>
                      <a:r>
                        <a:rPr lang="ru-RU" sz="1200" b="0" i="0" kern="1200" baseline="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Ворлдскиллс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Россия»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Сформирован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перечень центров обучения для реализации программы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83503"/>
                  </a:ext>
                </a:extLst>
              </a:tr>
              <a:tr h="624496"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5. Информирование о проведении обучения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noProof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 2020</a:t>
                      </a:r>
                    </a:p>
                    <a:p>
                      <a:pPr marL="0" algn="l" defTabSz="914446" rtl="0" eaLnBrk="1" latinLnBrk="0" hangingPunct="1"/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 исполнительной власти субъектов РФ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Организовано информирование для граждан о возможностях участия в Программе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9330"/>
                  </a:ext>
                </a:extLst>
              </a:tr>
              <a:tr h="624496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6. Реализация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образовательных программ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Август-декабрь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2020 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исполнительной власти субъектов РФ, Союз «</a:t>
                      </a:r>
                      <a:r>
                        <a:rPr lang="ru-RU" sz="1200" b="0" i="0" kern="1200" baseline="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Ворлдскиллс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Россия»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Обучено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не менее 110 тысяч лиц, пострадавших от последствий распространения новой КВ-инфекции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06139"/>
                  </a:ext>
                </a:extLst>
              </a:tr>
              <a:tr h="446069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7. Содействие трудоустройству обученных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граждан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Октябрь -декабрь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2020 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 исполнительной власти субъектов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Обеспечено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трудоустройство граждан, прошедших обучение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988287"/>
                  </a:ext>
                </a:extLst>
              </a:tr>
              <a:tr h="446069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8. Организация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обработки данных, включая доступ к данным 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Октябрь -декабрь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2020 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Роструд</a:t>
                      </a: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, 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Союз «</a:t>
                      </a:r>
                      <a:r>
                        <a:rPr lang="ru-RU" sz="1200" b="0" i="0" kern="1200" baseline="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Ворлдскиллс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Россия»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Подписано соглашение об обмене данными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76614"/>
                  </a:ext>
                </a:extLst>
              </a:tr>
              <a:tr h="624496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9. Обеспечение контроля качества трудоустройства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граждан, прошедших обучение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Декабрь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2020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 исполнительной власти субъектов РФ, </a:t>
                      </a:r>
                      <a:r>
                        <a:rPr lang="ru-RU" sz="1200" b="0" i="0" kern="120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Роструд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Сформированы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аналитические данные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377661"/>
                  </a:ext>
                </a:extLst>
              </a:tr>
              <a:tr h="446069"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10. Обеспечение учета сведений в ФИС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ФРДО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Декабрь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2020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Органы исполнительной власти субъектов РФ, </a:t>
                      </a:r>
                      <a:r>
                        <a:rPr lang="ru-RU" sz="1200" b="0" i="0" kern="1200" dirty="0" err="1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Рособрнадзор</a:t>
                      </a:r>
                      <a:endParaRPr lang="ru-RU" sz="1200" b="0" i="0" kern="1200" dirty="0" smtClean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Обеспечен</a:t>
                      </a:r>
                      <a:r>
                        <a:rPr lang="ru-RU" sz="1200" b="0" i="0" kern="1200" baseline="0" dirty="0" smtClean="0">
                          <a:solidFill>
                            <a:srgbClr val="051647"/>
                          </a:solidFill>
                          <a:latin typeface="Futura PT Medium" panose="020B0602020204020303"/>
                          <a:ea typeface="Futura PT Demi" charset="0"/>
                          <a:cs typeface="Futura PT Demi" charset="0"/>
                        </a:rPr>
                        <a:t> учет сведений о документах</a:t>
                      </a:r>
                      <a:endParaRPr lang="ru-RU" sz="1200" b="0" i="0" kern="1200" dirty="0">
                        <a:solidFill>
                          <a:srgbClr val="051647"/>
                        </a:solidFill>
                        <a:latin typeface="Futura PT Medium" panose="020B0602020204020303"/>
                        <a:ea typeface="Futura PT Demi" charset="0"/>
                        <a:cs typeface="Futura PT Demi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51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4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900" y="177617"/>
            <a:ext cx="7908445" cy="827277"/>
          </a:xfrm>
        </p:spPr>
        <p:txBody>
          <a:bodyPr>
            <a:normAutofit/>
          </a:bodyPr>
          <a:lstStyle/>
          <a:p>
            <a:r>
              <a:rPr lang="ru-RU" sz="2400" dirty="0"/>
              <a:t>ДОГОВОР МЕЖДУ СОЮЗОМ И РЕГИОНАЛЬНЫМИ ОПЕРАТОРАМИ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27672" y="1443169"/>
            <a:ext cx="5442924" cy="4681337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Futura PT Medium" panose="020B0602020204020303"/>
              </a:rPr>
              <a:t>Договор будет заключен </a:t>
            </a:r>
            <a:r>
              <a:rPr lang="ru-RU" dirty="0" smtClean="0">
                <a:solidFill>
                  <a:srgbClr val="006D43"/>
                </a:solidFill>
                <a:latin typeface="Futura PT Medium" panose="020B0602020204020303"/>
              </a:rPr>
              <a:t>после</a:t>
            </a:r>
            <a:r>
              <a:rPr lang="ru-RU" dirty="0" smtClean="0">
                <a:latin typeface="Futura PT Medium" panose="020B0602020204020303"/>
              </a:rPr>
              <a:t>:</a:t>
            </a:r>
          </a:p>
          <a:p>
            <a:pPr algn="just">
              <a:buFontTx/>
              <a:buChar char="-"/>
            </a:pPr>
            <a:r>
              <a:rPr lang="ru-RU" b="0" dirty="0" smtClean="0">
                <a:latin typeface="Futura PT Medium" panose="020B0602020204020303"/>
              </a:rPr>
              <a:t>публикации Постановления Правительства о внесении изменений в Правила предоставления субсидии из федерального бюджета (находится в Правительстве);</a:t>
            </a:r>
          </a:p>
          <a:p>
            <a:pPr algn="just">
              <a:buFontTx/>
              <a:buChar char="-"/>
            </a:pPr>
            <a:r>
              <a:rPr lang="ru-RU" b="0" dirty="0" smtClean="0">
                <a:latin typeface="Futura PT Medium" panose="020B0602020204020303"/>
              </a:rPr>
              <a:t>подписания соглашения </a:t>
            </a:r>
            <a:r>
              <a:rPr lang="ru-RU" b="0" dirty="0" err="1" smtClean="0">
                <a:latin typeface="Futura PT Medium" panose="020B0602020204020303"/>
              </a:rPr>
              <a:t>Минпросвещения</a:t>
            </a:r>
            <a:r>
              <a:rPr lang="ru-RU" b="0" dirty="0" smtClean="0">
                <a:latin typeface="Futura PT Medium" panose="020B0602020204020303"/>
              </a:rPr>
              <a:t> с Союзом о выделении субсидии на реализацию мероприятий Программы;</a:t>
            </a:r>
          </a:p>
          <a:p>
            <a:pPr algn="just">
              <a:buFontTx/>
              <a:buChar char="-"/>
            </a:pPr>
            <a:r>
              <a:rPr lang="ru-RU" b="0" dirty="0" smtClean="0">
                <a:latin typeface="Futura PT Medium" panose="020B0602020204020303"/>
              </a:rPr>
              <a:t>решения комиссии </a:t>
            </a:r>
            <a:r>
              <a:rPr lang="ru-RU" b="0" dirty="0" err="1" smtClean="0">
                <a:latin typeface="Futura PT Medium" panose="020B0602020204020303"/>
              </a:rPr>
              <a:t>Минпросвещения</a:t>
            </a:r>
            <a:r>
              <a:rPr lang="ru-RU" b="0" dirty="0" smtClean="0">
                <a:latin typeface="Futura PT Medium" panose="020B0602020204020303"/>
              </a:rPr>
              <a:t> России об утверждении квот субъектам Российской Федерации на обучение лиц, пострадавших от последствий распространения новой </a:t>
            </a:r>
            <a:r>
              <a:rPr lang="ru-RU" b="0" dirty="0" err="1" smtClean="0">
                <a:latin typeface="Futura PT Medium" panose="020B0602020204020303"/>
              </a:rPr>
              <a:t>коронавирусной</a:t>
            </a:r>
            <a:r>
              <a:rPr lang="ru-RU" b="0" dirty="0" smtClean="0">
                <a:latin typeface="Futura PT Medium" panose="020B0602020204020303"/>
              </a:rPr>
              <a:t> инфекции.</a:t>
            </a:r>
          </a:p>
          <a:p>
            <a:pPr marL="0" indent="0" algn="just">
              <a:buNone/>
            </a:pPr>
            <a:endParaRPr lang="ru-RU" b="0" i="1" dirty="0" smtClean="0">
              <a:latin typeface="Futura PT Medium" panose="020B0602020204020303"/>
            </a:endParaRPr>
          </a:p>
          <a:p>
            <a:pPr marL="0" indent="0" algn="just">
              <a:buNone/>
            </a:pPr>
            <a:r>
              <a:rPr lang="ru-RU" b="0" i="1" dirty="0" smtClean="0">
                <a:solidFill>
                  <a:srgbClr val="EB4F1B"/>
                </a:solidFill>
                <a:latin typeface="Futura PT Medium" panose="020B0602020204020303"/>
              </a:rPr>
              <a:t>Договор будет заключен по типовой форме (уточняется)</a:t>
            </a:r>
          </a:p>
          <a:p>
            <a:pPr marL="0" indent="0" algn="just">
              <a:buNone/>
            </a:pPr>
            <a:r>
              <a:rPr lang="ru-RU" b="0" i="1" dirty="0" smtClean="0">
                <a:solidFill>
                  <a:srgbClr val="EB4F1B"/>
                </a:solidFill>
                <a:latin typeface="Futura PT Medium" panose="020B0602020204020303"/>
              </a:rPr>
              <a:t>Союз соберет необходимые данные о региональных операторах для подготовки проектов договоров</a:t>
            </a:r>
            <a:endParaRPr lang="ru-RU" b="0" i="1" dirty="0">
              <a:solidFill>
                <a:srgbClr val="EB4F1B"/>
              </a:solidFill>
              <a:latin typeface="Futura PT Medium" panose="020B0602020204020303"/>
            </a:endParaRPr>
          </a:p>
          <a:p>
            <a:pPr algn="just">
              <a:buFontTx/>
              <a:buChar char="-"/>
            </a:pPr>
            <a:endParaRPr lang="ru-RU" b="0" i="1" dirty="0" smtClean="0">
              <a:solidFill>
                <a:srgbClr val="EB4F1B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453428" y="2800054"/>
            <a:ext cx="3151062" cy="2331111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6D43"/>
                </a:solidFill>
                <a:latin typeface="Futura PT Medium" panose="020B0602020204020303"/>
              </a:rPr>
              <a:t>Сумма договора будет рассчитана пропорционально квоте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6D43"/>
                </a:solidFill>
                <a:latin typeface="Futura PT Medium" panose="020B0602020204020303"/>
              </a:rPr>
              <a:t>Расходы регионального оператора – пропорционально сумме договора </a:t>
            </a:r>
            <a:r>
              <a:rPr lang="ru-RU" b="0" i="1" dirty="0" smtClean="0">
                <a:solidFill>
                  <a:srgbClr val="006D43"/>
                </a:solidFill>
                <a:latin typeface="Futura PT Medium" panose="020B0602020204020303"/>
              </a:rPr>
              <a:t>(уточняется)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0" dirty="0" smtClean="0">
                <a:solidFill>
                  <a:srgbClr val="006D43"/>
                </a:solidFill>
                <a:latin typeface="Futura PT Medium" panose="020B0602020204020303"/>
              </a:rPr>
              <a:t>Дифференцированная стоимость обучения по программам – </a:t>
            </a:r>
            <a:r>
              <a:rPr lang="ru-RU" b="0" i="1" dirty="0" smtClean="0">
                <a:solidFill>
                  <a:srgbClr val="006D43"/>
                </a:solidFill>
                <a:latin typeface="Futura PT Medium" panose="020B0602020204020303"/>
              </a:rPr>
              <a:t>уточняется </a:t>
            </a:r>
          </a:p>
          <a:p>
            <a:pPr marL="0" indent="0">
              <a:buFontTx/>
              <a:buNone/>
            </a:pPr>
            <a:endParaRPr lang="ru-RU" b="0" dirty="0" smtClean="0">
              <a:solidFill>
                <a:srgbClr val="006D43"/>
              </a:solidFill>
              <a:latin typeface="Futura PT Medium" panose="020B06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04337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506" y="266705"/>
            <a:ext cx="8391222" cy="738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СТАРТ ЗАПИСИ </a:t>
            </a:r>
            <a:r>
              <a:rPr lang="ru-RU" sz="2400" dirty="0"/>
              <a:t>НА ПРОГРАММУ НА САЙТЕ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/>
          </p:nvPr>
        </p:nvSpPr>
        <p:spPr>
          <a:xfrm>
            <a:off x="1164072" y="1690977"/>
            <a:ext cx="8402420" cy="4709825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Адрес 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сайта Программы</a:t>
            </a:r>
            <a:r>
              <a:rPr lang="ru-RU" sz="1800" dirty="0">
                <a:solidFill>
                  <a:srgbClr val="001547"/>
                </a:solidFill>
                <a:latin typeface="Futura PT Medium" panose="020B0602020204020303" pitchFamily="34" charset="-52"/>
              </a:rPr>
              <a:t>:</a:t>
            </a:r>
            <a:r>
              <a:rPr lang="ru-RU" sz="1800" b="0" dirty="0">
                <a:solidFill>
                  <a:srgbClr val="EB4F1B"/>
                </a:solidFill>
                <a:latin typeface="Futura PT Medium" panose="020B0602020204020303" pitchFamily="34" charset="-52"/>
              </a:rPr>
              <a:t> </a:t>
            </a:r>
            <a:r>
              <a:rPr lang="en-US" sz="2400" dirty="0">
                <a:latin typeface="Futura PT Demi"/>
                <a:hlinkClick r:id="rId2"/>
              </a:rPr>
              <a:t>https://express.worldskills.ru</a:t>
            </a:r>
            <a:r>
              <a:rPr lang="en-US" sz="2400" dirty="0" smtClean="0">
                <a:latin typeface="Futura PT Demi"/>
                <a:hlinkClick r:id="rId2"/>
              </a:rPr>
              <a:t>/</a:t>
            </a:r>
            <a:endParaRPr lang="ru-RU" sz="2400" dirty="0" smtClean="0"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(в данный момент 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реализован функционал «запись на программу»; 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ориентировочная 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дата выхода «личных кабинетов» </a:t>
            </a:r>
            <a:r>
              <a:rPr lang="ru-RU" sz="1800" dirty="0">
                <a:solidFill>
                  <a:srgbClr val="EB4F1B"/>
                </a:solidFill>
                <a:latin typeface="Futura PT Medium" panose="020B0602020204020303" pitchFamily="34" charset="-52"/>
              </a:rPr>
              <a:t>24.08.2020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)</a:t>
            </a:r>
          </a:p>
          <a:p>
            <a:pPr marL="0" indent="0">
              <a:buNone/>
            </a:pPr>
            <a:endParaRPr lang="ru-RU" sz="1800" dirty="0" smtClean="0">
              <a:solidFill>
                <a:srgbClr val="EB4F1B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Задачи региональных операторов (РО) </a:t>
            </a:r>
            <a:r>
              <a:rPr lang="ru-RU" sz="1800" dirty="0">
                <a:solidFill>
                  <a:srgbClr val="EB4F1B"/>
                </a:solidFill>
                <a:latin typeface="Futura PT Medium" panose="020B0602020204020303" pitchFamily="34" charset="-52"/>
              </a:rPr>
              <a:t>по работе с сайтом: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сверить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данные РО</a:t>
            </a:r>
            <a:r>
              <a:rPr lang="ru-RU" sz="180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(название организации, контакты, ФИО ответственного);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сверить список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выбранных компетенций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;</a:t>
            </a:r>
          </a:p>
          <a:p>
            <a:pPr>
              <a:buFontTx/>
              <a:buChar char="-"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сверить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список компетенций</a:t>
            </a:r>
            <a:r>
              <a:rPr lang="ru-RU" sz="180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и 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список центров обучения (ЦО)</a:t>
            </a:r>
            <a:r>
              <a:rPr lang="ru-RU" sz="180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</a:t>
            </a:r>
            <a:r>
              <a:rPr lang="ru-RU" sz="18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вашего региона 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(найти «зоны роста»);</a:t>
            </a:r>
          </a:p>
          <a:p>
            <a:pPr marL="0" indent="0">
              <a:buNone/>
            </a:pPr>
            <a:endParaRPr lang="ru-RU" sz="18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При наличии правок направить </a:t>
            </a:r>
            <a:r>
              <a:rPr lang="ru-RU" sz="1800" b="0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сообщение в </a:t>
            </a:r>
            <a:r>
              <a:rPr lang="en-US" sz="1800" b="0" dirty="0" err="1" smtClean="0">
                <a:solidFill>
                  <a:srgbClr val="EB4F1B"/>
                </a:solidFill>
                <a:latin typeface="Futura PT Demi"/>
              </a:rPr>
              <a:t>WhatsApp</a:t>
            </a:r>
            <a:r>
              <a:rPr lang="en-US" sz="1800" b="0" dirty="0" smtClean="0">
                <a:solidFill>
                  <a:srgbClr val="EB4F1B"/>
                </a:solidFill>
                <a:latin typeface="Futura PT Demi"/>
              </a:rPr>
              <a:t> </a:t>
            </a:r>
            <a:r>
              <a:rPr lang="ru-RU" sz="1800" dirty="0" err="1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Дубицкой</a:t>
            </a:r>
            <a:r>
              <a:rPr lang="ru-RU" sz="18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 Юлии </a:t>
            </a:r>
            <a:r>
              <a:rPr lang="ru-RU" sz="18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в формате: «Регион, что удалить…, что добавить…» с телефона, который включен в чат РО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5" y="1665915"/>
            <a:ext cx="853695" cy="939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0" y="3244127"/>
            <a:ext cx="707800" cy="7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8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506" y="266705"/>
            <a:ext cx="8391222" cy="738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ЗОНЫ РОСТА ВОЗМОЖНОСТЕЙ ОБУЧЕНИЯ (1)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4"/>
          </p:nvPr>
        </p:nvSpPr>
        <p:spPr>
          <a:xfrm>
            <a:off x="192506" y="1348186"/>
            <a:ext cx="7577065" cy="758772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Много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центров обучения (ЦО) 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в регионе </a:t>
            </a:r>
            <a:r>
              <a:rPr lang="ru-RU" sz="2000" b="0" dirty="0">
                <a:solidFill>
                  <a:srgbClr val="EB4F1B"/>
                </a:solidFill>
                <a:latin typeface="Futura PT Medium" panose="020B0602020204020303" pitchFamily="34" charset="-52"/>
              </a:rPr>
              <a:t>=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 Много компетенций </a:t>
            </a:r>
            <a:r>
              <a:rPr lang="ru-RU" sz="2000" b="0" dirty="0">
                <a:solidFill>
                  <a:srgbClr val="EB4F1B"/>
                </a:solidFill>
                <a:latin typeface="Futura PT Medium" panose="020B0602020204020303" pitchFamily="34" charset="-52"/>
              </a:rPr>
              <a:t>=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 Результативная организация обучения</a:t>
            </a:r>
          </a:p>
          <a:p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5"/>
          </p:nvPr>
        </p:nvSpPr>
        <p:spPr>
          <a:xfrm>
            <a:off x="681843" y="2134549"/>
            <a:ext cx="8924309" cy="4419281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Примеры </a:t>
            </a:r>
            <a:r>
              <a:rPr lang="ru-RU" b="0" dirty="0">
                <a:solidFill>
                  <a:srgbClr val="006D43"/>
                </a:solidFill>
                <a:latin typeface="Futura PT Medium" panose="020B0602020204020303" pitchFamily="34" charset="-52"/>
              </a:rPr>
              <a:t>ЦО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, которые прошли </a:t>
            </a:r>
            <a:r>
              <a:rPr lang="ru-RU" b="0" dirty="0">
                <a:solidFill>
                  <a:srgbClr val="006D43"/>
                </a:solidFill>
                <a:latin typeface="Futura PT Medium" panose="020B0602020204020303" pitchFamily="34" charset="-52"/>
              </a:rPr>
              <a:t>ПКО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, но </a:t>
            </a:r>
            <a:r>
              <a:rPr lang="ru-RU" sz="1800" b="0" dirty="0">
                <a:solidFill>
                  <a:srgbClr val="F1592A"/>
                </a:solidFill>
                <a:latin typeface="Futura PT Medium" panose="020B0602020204020303" pitchFamily="34" charset="-52"/>
              </a:rPr>
              <a:t>данные компетенции </a:t>
            </a:r>
            <a:r>
              <a:rPr lang="ru-RU" sz="1800" u="sng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НЕ БЫЛИ </a:t>
            </a:r>
            <a:r>
              <a:rPr lang="ru-RU" sz="1800" b="0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выбраны регионами</a:t>
            </a:r>
            <a:endParaRPr lang="ru-RU" sz="18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1547"/>
                </a:solidFill>
                <a:latin typeface="Futura PT Medium" panose="020B0602020204020303" pitchFamily="34" charset="-52"/>
              </a:rPr>
              <a:t>Челябинская область 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ГАПОУ Челябинской области "Политехнический колледж" -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Ландшафтный дизайн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1547"/>
                </a:solidFill>
                <a:latin typeface="Futura PT Medium" panose="020B0602020204020303" pitchFamily="34" charset="-52"/>
              </a:rPr>
              <a:t>Тамбовская </a:t>
            </a:r>
            <a:r>
              <a:rPr lang="ru-RU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область </a:t>
            </a:r>
            <a:r>
              <a:rPr lang="ru-RU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ФГБОУ 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ВО "Мичуринский государственный аграрный университет" -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Сельскохозяйственные биотехнологии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1547"/>
                </a:solidFill>
                <a:latin typeface="Futura PT Medium" panose="020B0602020204020303" pitchFamily="34" charset="-52"/>
              </a:rPr>
              <a:t>Ленинградская </a:t>
            </a:r>
            <a:r>
              <a:rPr lang="ru-RU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область </a:t>
            </a:r>
            <a:r>
              <a:rPr lang="ru-RU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ГБПОУ 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"Мичуринский многопрофильный техникум" -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Геодезия, Правоохранительная деятельность (Полицейский), Эксплуатация сельскохозяйственных машин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Санкт-Петербург</a:t>
            </a:r>
            <a:r>
              <a:rPr lang="ru-RU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НО 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ЧУ ДПО "Академия Кадрового резерва" -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Документационное обеспечение управления и архивоведение, Интернет маркетинг, </a:t>
            </a:r>
            <a:r>
              <a:rPr lang="ru-RU" dirty="0" err="1">
                <a:solidFill>
                  <a:srgbClr val="006D43"/>
                </a:solidFill>
                <a:latin typeface="Futura PT Medium" panose="020B0602020204020303" pitchFamily="34" charset="-52"/>
              </a:rPr>
              <a:t>Кибербезопасность</a:t>
            </a:r>
            <a:endParaRPr lang="ru-RU" dirty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1547"/>
                </a:solidFill>
                <a:latin typeface="Futura PT Medium" panose="020B0602020204020303" pitchFamily="34" charset="-52"/>
              </a:rPr>
              <a:t>Республика </a:t>
            </a:r>
            <a:r>
              <a:rPr lang="ru-RU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Карелия </a:t>
            </a:r>
            <a:r>
              <a:rPr lang="ru-RU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ГАПОУ </a:t>
            </a:r>
            <a:r>
              <a:rPr lang="ru-RU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Республики Карелия "Петрозаводский педагогический колледж" -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Дошкольное </a:t>
            </a:r>
            <a:r>
              <a:rPr lang="ru-RU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воспитание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Список центров, прошедших ПКО – </a:t>
            </a:r>
            <a:r>
              <a:rPr lang="ru-RU" sz="2000" u="sng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ДЛЯ ПРОВЕРКИ</a:t>
            </a:r>
            <a:r>
              <a:rPr lang="ru-RU" sz="1800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https</a:t>
            </a:r>
            <a:r>
              <a:rPr lang="en-US" dirty="0">
                <a:solidFill>
                  <a:srgbClr val="006D43"/>
                </a:solidFill>
                <a:latin typeface="Futura PT Medium" panose="020B0602020204020303" pitchFamily="34" charset="-52"/>
              </a:rPr>
              <a:t>://docs.google.com/spreadsheets/d/11K3ToNKngHE2xt2_O_m4jUVT4CQazUD81DLMcIfTmKc/edit (1 </a:t>
            </a:r>
            <a:r>
              <a:rPr lang="ru-RU" dirty="0">
                <a:solidFill>
                  <a:srgbClr val="006D43"/>
                </a:solidFill>
                <a:latin typeface="Futura PT Medium" panose="020B0602020204020303" pitchFamily="34" charset="-52"/>
              </a:rPr>
              <a:t>лист)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6" y="2450250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506" y="266705"/>
            <a:ext cx="8391222" cy="738189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ЗОНЫ РОСТА ВОЗМОЖНОСТЕЙ ОБУЧЕНИЯ (2)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5"/>
          </p:nvPr>
        </p:nvSpPr>
        <p:spPr>
          <a:xfrm>
            <a:off x="1172730" y="1712526"/>
            <a:ext cx="8077147" cy="47178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Федеральные дистанционные центры обучения – организации, которые имеют опыт и ресурсы (СДО, методики) для реализации программ в дистанционном формате по компетенциям </a:t>
            </a:r>
            <a:r>
              <a:rPr lang="ru-RU" sz="2000" b="0" dirty="0" err="1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Ворлдскиллс</a:t>
            </a:r>
            <a:endParaRPr lang="ru-RU" sz="20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Программы этих центров на сайте </a:t>
            </a:r>
            <a:r>
              <a:rPr lang="en-US" sz="2000" b="0" dirty="0">
                <a:hlinkClick r:id="rId2"/>
              </a:rPr>
              <a:t>https://express.worldskills.ru</a:t>
            </a:r>
            <a:r>
              <a:rPr lang="en-US" sz="2000" b="0" dirty="0" smtClean="0">
                <a:hlinkClick r:id="rId2"/>
              </a:rPr>
              <a:t>/</a:t>
            </a:r>
            <a:r>
              <a:rPr lang="en-US" sz="2000" b="0" dirty="0" smtClean="0"/>
              <a:t> </a:t>
            </a:r>
            <a:r>
              <a:rPr lang="ru-RU" sz="2000" b="0" dirty="0">
                <a:solidFill>
                  <a:srgbClr val="001547"/>
                </a:solidFill>
                <a:latin typeface="Futura PT Medium" panose="020B0602020204020303" pitchFamily="34" charset="-52"/>
              </a:rPr>
              <a:t>предлагаются для реализации во ВСЕХ субъектах 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РФ, которые </a:t>
            </a:r>
            <a:r>
              <a:rPr lang="ru-RU" sz="200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выбрали соответствующие компетенции</a:t>
            </a: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 в своем перечне востребованных компетенций</a:t>
            </a: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Всего для дистанционного обучения </a:t>
            </a:r>
            <a:r>
              <a:rPr lang="ru-RU" sz="2000" u="sng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доступно</a:t>
            </a:r>
            <a:r>
              <a:rPr lang="ru-RU" sz="2000" b="0" u="sng" dirty="0" smtClean="0">
                <a:solidFill>
                  <a:srgbClr val="EB4F1B"/>
                </a:solidFill>
                <a:latin typeface="Futura PT Medium" panose="020B0602020204020303" pitchFamily="34" charset="-52"/>
              </a:rPr>
              <a:t> </a:t>
            </a:r>
            <a:r>
              <a:rPr lang="ru-RU" sz="3200" b="0" u="sng" dirty="0" smtClean="0">
                <a:solidFill>
                  <a:srgbClr val="F1592A"/>
                </a:solidFill>
                <a:latin typeface="Futura PT Medium" panose="020B0602020204020303" pitchFamily="34" charset="-52"/>
              </a:rPr>
              <a:t>39 компетенций  </a:t>
            </a:r>
            <a:r>
              <a:rPr lang="ru-RU" sz="2000" b="0" dirty="0" err="1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Ворлсдкиллс</a:t>
            </a:r>
            <a:endParaRPr lang="ru-RU" sz="2000" b="0" dirty="0" smtClean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1547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r>
              <a:rPr lang="ru-RU" sz="2000" b="0" dirty="0" smtClean="0">
                <a:solidFill>
                  <a:srgbClr val="001547"/>
                </a:solidFill>
                <a:latin typeface="Futura PT Medium" panose="020B0602020204020303" pitchFamily="34" charset="-52"/>
              </a:rPr>
              <a:t>На сайте такие компетенции отмечены значком с надписью </a:t>
            </a:r>
            <a:r>
              <a:rPr lang="ru-RU" sz="2000" b="0" dirty="0" smtClean="0">
                <a:solidFill>
                  <a:srgbClr val="006D43"/>
                </a:solidFill>
                <a:latin typeface="Futura PT Medium" panose="020B0602020204020303" pitchFamily="34" charset="-52"/>
              </a:rPr>
              <a:t>«Заявка на дистанционное обучение»</a:t>
            </a:r>
            <a:endParaRPr lang="ru-RU" sz="2000" b="0" dirty="0">
              <a:solidFill>
                <a:srgbClr val="006D43"/>
              </a:solidFill>
              <a:latin typeface="Futura PT Medium" panose="020B0602020204020303" pitchFamily="34" charset="-52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6D4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2" y="1712526"/>
            <a:ext cx="853695" cy="9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15256</TotalTime>
  <Words>1483</Words>
  <Application>Microsoft Office PowerPoint</Application>
  <PresentationFormat>Лист A4 (210x297 мм)</PresentationFormat>
  <Paragraphs>179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Futura PT</vt:lpstr>
      <vt:lpstr>Futura PT Bold</vt:lpstr>
      <vt:lpstr>Futura PT Demi</vt:lpstr>
      <vt:lpstr>Futura PT Medium</vt:lpstr>
      <vt:lpstr>Wingdings</vt:lpstr>
      <vt:lpstr>Office Theme</vt:lpstr>
      <vt:lpstr>О МЕРОПРИЯТИЯх по организации профессионального обучения  и дополнительного профессионального образования лиц, пострадавших от последствий распространения новой коронавирусной иНфекции</vt:lpstr>
      <vt:lpstr>РАСПОРЯЖЕНИЕ ПРАВИТЕЛЬСТВА</vt:lpstr>
      <vt:lpstr>УТВЕРЖДЕННЫЕ ПРОГРАММА И ПЛАН МЕРОПРИЯТИЙ</vt:lpstr>
      <vt:lpstr>ОСНОВНЫЕ ПУНКТЫ ПРОГРАММЫ</vt:lpstr>
      <vt:lpstr>МЕРОПРИЯТИЯ ПО ПЛАНУ</vt:lpstr>
      <vt:lpstr>ДОГОВОР МЕЖДУ СОЮЗОМ И РЕГИОНАЛЬНЫМИ ОПЕРАТОРАМИ</vt:lpstr>
      <vt:lpstr>СТАРТ ЗАПИСИ НА ПРОГРАММУ НА САЙТЕ</vt:lpstr>
      <vt:lpstr>ЗОНЫ РОСТА ВОЗМОЖНОСТЕЙ ОБУЧЕНИЯ (1)</vt:lpstr>
      <vt:lpstr>ЗОНЫ РОСТА ВОЗМОЖНОСТЕЙ ОБУЧЕНИЯ (2)</vt:lpstr>
      <vt:lpstr>ВЫГРУЗКИ ЗАЯВОК НА ОБУЧЕНИЕ</vt:lpstr>
      <vt:lpstr>ВЕРИФИКАЦИЯ ПОСТУПИВШИХ ЗАЯВОК НА ОБУЧЕНИЕ И ПОДТВЕРЖДЕНИЕ ПРАВА</vt:lpstr>
      <vt:lpstr>БАНК ЭТАЛОННЫХ ПРОГРАММ ВОРЛДСКИЛЛС</vt:lpstr>
      <vt:lpstr>ИНФОРМАЦИОННЫЕ МАТЕРИАЛЫ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Бельский</dc:creator>
  <cp:lastModifiedBy>Вельможина Ольга Владимировна</cp:lastModifiedBy>
  <cp:revision>759</cp:revision>
  <cp:lastPrinted>2020-08-18T09:25:44Z</cp:lastPrinted>
  <dcterms:created xsi:type="dcterms:W3CDTF">2017-04-13T09:25:01Z</dcterms:created>
  <dcterms:modified xsi:type="dcterms:W3CDTF">2020-08-18T09:27:38Z</dcterms:modified>
</cp:coreProperties>
</file>