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94" r:id="rId4"/>
    <p:sldId id="258" r:id="rId5"/>
    <p:sldId id="259" r:id="rId6"/>
    <p:sldId id="261" r:id="rId7"/>
    <p:sldId id="262" r:id="rId8"/>
    <p:sldId id="263" r:id="rId9"/>
    <p:sldId id="291" r:id="rId10"/>
    <p:sldId id="292" r:id="rId11"/>
    <p:sldId id="267" r:id="rId12"/>
    <p:sldId id="264" r:id="rId13"/>
    <p:sldId id="266" r:id="rId14"/>
    <p:sldId id="265" r:id="rId15"/>
    <p:sldId id="302" r:id="rId16"/>
    <p:sldId id="314" r:id="rId17"/>
    <p:sldId id="307" r:id="rId18"/>
    <p:sldId id="303" r:id="rId19"/>
    <p:sldId id="308" r:id="rId20"/>
    <p:sldId id="312" r:id="rId21"/>
    <p:sldId id="313" r:id="rId22"/>
    <p:sldId id="309" r:id="rId23"/>
    <p:sldId id="310" r:id="rId24"/>
    <p:sldId id="304" r:id="rId25"/>
    <p:sldId id="306" r:id="rId26"/>
    <p:sldId id="285" r:id="rId27"/>
    <p:sldId id="290" r:id="rId28"/>
    <p:sldId id="27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45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83" autoAdjust="0"/>
    <p:restoredTop sz="94660"/>
  </p:normalViewPr>
  <p:slideViewPr>
    <p:cSldViewPr>
      <p:cViewPr varScale="1">
        <p:scale>
          <a:sx n="103" d="100"/>
          <a:sy n="103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5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9304F78-ADAB-46C4-A50B-B8D854803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0166-094E-459B-8BE6-3D3E750F2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C6CA-B2FE-49F0-B358-D0E28A70A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98BB-FEAE-4B1E-9123-5E0BB8F08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8B4F-7567-43CF-8288-66EEAC439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CD517-C526-449E-871E-3AE0AD477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3748-2D94-4247-9640-6C7E26141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08F3-F1F0-4753-8BE2-28847C20B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E487-58E8-4437-AF37-CC132229C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1C3E4-0CE8-4CBB-9431-AAE482808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3A11-DF0B-437F-95FA-E5C2F967E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92D0-5E37-4A58-8F35-A28A0EF8E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36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537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0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0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0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0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0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0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0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0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0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0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1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1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1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1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1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1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1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1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1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1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2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2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2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2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2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2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2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2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2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2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3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3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3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3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3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3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3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3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3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3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4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4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4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4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4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4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4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4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4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4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5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5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5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5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5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5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5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5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5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5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6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6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6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6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6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6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6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6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6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6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7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7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7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7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7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7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7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7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7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7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8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8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8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8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8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8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8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8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8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8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9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9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9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9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9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9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9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9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9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9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0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0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0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0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0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0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0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0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0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0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1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5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5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5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CAD863AF-5BF0-42E3-8CB2-8BC678984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5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Содержание уток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Микрюкова О. С.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Племенное стадо</a:t>
            </a:r>
          </a:p>
        </p:txBody>
      </p:sp>
      <p:pic>
        <p:nvPicPr>
          <p:cNvPr id="12291" name="Picture 3" descr="утки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8475" y="1600200"/>
            <a:ext cx="3067050" cy="44989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Осмотр птицы перед 	яйцекладкой 150-160 дн.</a:t>
            </a:r>
          </a:p>
        </p:txBody>
      </p:sp>
      <p:pic>
        <p:nvPicPr>
          <p:cNvPr id="13315" name="Picture 6" descr="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628775"/>
            <a:ext cx="6048375" cy="4173538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Бункерные кормушки в зале коллекционного стада</a:t>
            </a:r>
          </a:p>
        </p:txBody>
      </p:sp>
      <p:pic>
        <p:nvPicPr>
          <p:cNvPr id="14339" name="Picture 6" descr="1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700213"/>
            <a:ext cx="6624637" cy="44672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1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052513"/>
            <a:ext cx="6913562" cy="475615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Зал для откорма молодняка</a:t>
            </a:r>
          </a:p>
        </p:txBody>
      </p:sp>
      <p:pic>
        <p:nvPicPr>
          <p:cNvPr id="16387" name="Picture 6" descr="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412875"/>
            <a:ext cx="6911975" cy="47418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Выращивание утят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540750" cy="44989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Плотность посадки утят-бройлеров</a:t>
            </a:r>
          </a:p>
          <a:p>
            <a:pPr>
              <a:defRPr/>
            </a:pPr>
            <a:r>
              <a:rPr lang="ru-RU" dirty="0" smtClean="0"/>
              <a:t>До 3 недель 18 гол(</a:t>
            </a:r>
            <a:r>
              <a:rPr lang="ru-RU" dirty="0" err="1" smtClean="0"/>
              <a:t>лег.кросс</a:t>
            </a:r>
            <a:r>
              <a:rPr lang="ru-RU" dirty="0" smtClean="0"/>
              <a:t>)</a:t>
            </a:r>
          </a:p>
          <a:p>
            <a:pPr>
              <a:defRPr/>
            </a:pPr>
            <a:r>
              <a:rPr lang="ru-RU" dirty="0" smtClean="0"/>
              <a:t>Старше 3 недель 10 гол</a:t>
            </a:r>
          </a:p>
          <a:p>
            <a:pPr>
              <a:defRPr/>
            </a:pPr>
            <a:r>
              <a:rPr lang="ru-RU" dirty="0" smtClean="0"/>
              <a:t>До 3 недель 18 гол(</a:t>
            </a:r>
            <a:r>
              <a:rPr lang="ru-RU" dirty="0" err="1" smtClean="0"/>
              <a:t>тяж.кросс,мускусные</a:t>
            </a:r>
            <a:r>
              <a:rPr lang="ru-RU" dirty="0" smtClean="0"/>
              <a:t>)</a:t>
            </a:r>
          </a:p>
          <a:p>
            <a:pPr>
              <a:defRPr/>
            </a:pPr>
            <a:r>
              <a:rPr lang="ru-RU" dirty="0" smtClean="0"/>
              <a:t>Старше 3 недель 8 гол/6 гол(</a:t>
            </a:r>
            <a:r>
              <a:rPr lang="ru-RU" dirty="0" err="1" smtClean="0"/>
              <a:t>тяж.кросс,мускусные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Температурно-влажностный режим при выращивании утят на глубокой подстилке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1625" y="1600200"/>
          <a:ext cx="8540752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88"/>
                <a:gridCol w="2135188"/>
                <a:gridCol w="2135188"/>
                <a:gridCol w="21351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Возраст, </a:t>
                      </a:r>
                      <a:r>
                        <a:rPr lang="ru-RU" sz="1600" dirty="0" err="1" smtClean="0"/>
                        <a:t>нед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Темп,в</a:t>
                      </a:r>
                      <a:r>
                        <a:rPr lang="ru-RU" sz="1600" baseline="0" dirty="0" smtClean="0"/>
                        <a:t> помещении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</a:t>
                      </a:r>
                      <a:r>
                        <a:rPr lang="ru-RU" sz="1600" baseline="0" dirty="0" smtClean="0"/>
                        <a:t> брудером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Относительнач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влажность,%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26-22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35-26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65-75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25-22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65-75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65-75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Режим переменного освещения для пекинских утят, выращиваемых на мясо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1625" y="1600200"/>
          <a:ext cx="8518845" cy="470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769"/>
                <a:gridCol w="1703769"/>
                <a:gridCol w="1703769"/>
                <a:gridCol w="1703769"/>
                <a:gridCol w="1703769"/>
              </a:tblGrid>
              <a:tr h="933634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Возраст утят,</a:t>
                      </a:r>
                      <a:r>
                        <a:rPr lang="ru-RU" sz="1800" baseline="0" dirty="0" smtClean="0"/>
                        <a:t> дней</a:t>
                      </a:r>
                      <a:endParaRPr lang="ru-RU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Продолжительность периода освещения, ч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Время включения основного освещения,</a:t>
                      </a:r>
                      <a:r>
                        <a:rPr lang="ru-RU" sz="1800" baseline="0" dirty="0" smtClean="0"/>
                        <a:t> ч</a:t>
                      </a:r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Время отключения основного освещения, ч</a:t>
                      </a:r>
                      <a:endParaRPr lang="ru-RU" sz="1800" dirty="0"/>
                    </a:p>
                  </a:txBody>
                  <a:tcPr/>
                </a:tc>
              </a:tr>
              <a:tr h="7862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основного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дежурного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78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1-3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</a:tr>
              <a:tr h="5978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4-7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</a:tr>
              <a:tr h="5978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8-10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</a:tr>
              <a:tr h="5978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11-14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</a:tr>
              <a:tr h="5978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 и более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9, 14, 24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12, 17, 3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Выращивание утят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 неделя лотковые кормушки :дл 75см,выс 6 </a:t>
            </a:r>
            <a:r>
              <a:rPr lang="ru-RU" dirty="0" err="1" smtClean="0"/>
              <a:t>см,ш</a:t>
            </a:r>
            <a:r>
              <a:rPr lang="ru-RU" dirty="0" smtClean="0"/>
              <a:t> 15-20 см – на 50 гол</a:t>
            </a:r>
          </a:p>
          <a:p>
            <a:pPr>
              <a:defRPr/>
            </a:pPr>
            <a:r>
              <a:rPr lang="ru-RU" dirty="0" smtClean="0"/>
              <a:t>Подросшая дл 100 </a:t>
            </a:r>
            <a:r>
              <a:rPr lang="ru-RU" dirty="0" err="1" smtClean="0"/>
              <a:t>см,ш</a:t>
            </a:r>
            <a:r>
              <a:rPr lang="ru-RU" dirty="0" smtClean="0"/>
              <a:t> 10-12 см, в 10-12 см</a:t>
            </a:r>
          </a:p>
          <a:p>
            <a:pPr>
              <a:defRPr/>
            </a:pPr>
            <a:r>
              <a:rPr lang="ru-RU" dirty="0" smtClean="0"/>
              <a:t>Старше 17 </a:t>
            </a:r>
            <a:r>
              <a:rPr lang="ru-RU" dirty="0" err="1" smtClean="0"/>
              <a:t>нед</a:t>
            </a:r>
            <a:r>
              <a:rPr lang="ru-RU" dirty="0" smtClean="0"/>
              <a:t>: дл 100 </a:t>
            </a:r>
            <a:r>
              <a:rPr lang="ru-RU" dirty="0" err="1" smtClean="0"/>
              <a:t>см,ш</a:t>
            </a:r>
            <a:r>
              <a:rPr lang="ru-RU" dirty="0" smtClean="0"/>
              <a:t> 14-15 </a:t>
            </a:r>
            <a:r>
              <a:rPr lang="ru-RU" dirty="0" err="1" smtClean="0"/>
              <a:t>см,в</a:t>
            </a:r>
            <a:r>
              <a:rPr lang="ru-RU" dirty="0" smtClean="0"/>
              <a:t> 15 см</a:t>
            </a:r>
          </a:p>
          <a:p>
            <a:pPr>
              <a:defRPr/>
            </a:pPr>
            <a:r>
              <a:rPr lang="ru-RU" dirty="0" smtClean="0"/>
              <a:t>Ставят на </a:t>
            </a:r>
            <a:r>
              <a:rPr lang="ru-RU" dirty="0" err="1" smtClean="0"/>
              <a:t>растоянии</a:t>
            </a:r>
            <a:r>
              <a:rPr lang="ru-RU" dirty="0" smtClean="0"/>
              <a:t> не менее 2 м от поилок</a:t>
            </a:r>
          </a:p>
          <a:p>
            <a:pPr>
              <a:defRPr/>
            </a:pPr>
            <a:r>
              <a:rPr lang="ru-RU" dirty="0" smtClean="0"/>
              <a:t>Заполнение на 1\3 глубины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Фронт кормления и поения для утят, см на одну голову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1625" y="1600200"/>
          <a:ext cx="8591550" cy="4492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171"/>
                <a:gridCol w="1718171"/>
                <a:gridCol w="1718171"/>
                <a:gridCol w="1718171"/>
                <a:gridCol w="1718171"/>
              </a:tblGrid>
              <a:tr h="748849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Возраст птицы, дней</a:t>
                      </a:r>
                      <a:endParaRPr lang="ru-RU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Фронт кормления, не менее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Фронт поения</a:t>
                      </a:r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Уровень</a:t>
                      </a:r>
                      <a:r>
                        <a:rPr lang="ru-RU" sz="1800" baseline="0" dirty="0" smtClean="0"/>
                        <a:t> воды, см</a:t>
                      </a:r>
                      <a:endParaRPr lang="ru-RU" sz="1800" dirty="0"/>
                    </a:p>
                  </a:txBody>
                  <a:tcPr/>
                </a:tc>
              </a:tr>
              <a:tr h="7488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Сухой корм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Влажный корм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18-34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35-49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</a:tr>
              <a:tr h="7488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50-196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«Племзавод «Благоварский»</a:t>
            </a:r>
          </a:p>
        </p:txBody>
      </p:sp>
      <p:pic>
        <p:nvPicPr>
          <p:cNvPr id="4099" name="Picture 7" descr="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268413"/>
            <a:ext cx="6345237" cy="4498975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Вакуумная поилка</a:t>
            </a:r>
          </a:p>
        </p:txBody>
      </p:sp>
      <p:pic>
        <p:nvPicPr>
          <p:cNvPr id="22531" name="Picture 6" descr="abreuvoirsmal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700213"/>
            <a:ext cx="4103687" cy="4103687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Бункерная кормушка</a:t>
            </a:r>
          </a:p>
        </p:txBody>
      </p:sp>
      <p:pic>
        <p:nvPicPr>
          <p:cNvPr id="23555" name="Picture 6" descr="tremie500kgsmal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773238"/>
            <a:ext cx="3816350" cy="38163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850" y="1125538"/>
          <a:ext cx="8540750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88"/>
                <a:gridCol w="2135188"/>
                <a:gridCol w="2135188"/>
                <a:gridCol w="213518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1-4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5-22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5-22 недели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Кукуруза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Пшеница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Ячмень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Отруби</a:t>
                      </a:r>
                      <a:r>
                        <a:rPr lang="ru-RU" baseline="0" dirty="0" smtClean="0"/>
                        <a:t> пшеничные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Шрот подсолнечный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Дрожжи гидр.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Рыбная мука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Травяная мука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Костная мука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Ракушка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Рецепт полнорационного комбикорма для утят пекинской породы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1625" y="1600200"/>
          <a:ext cx="854075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88"/>
                <a:gridCol w="2135188"/>
                <a:gridCol w="2135188"/>
                <a:gridCol w="2135188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100 г содержится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Возраст, </a:t>
                      </a:r>
                      <a:r>
                        <a:rPr lang="ru-RU" dirty="0" err="1" smtClean="0"/>
                        <a:t>нед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27-43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Общей энергии, ккал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Сырой протеин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Сырая клетчатка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Кальций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Фосфор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Выращивание утят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Суточная норма корма :</a:t>
            </a:r>
          </a:p>
          <a:p>
            <a:pPr>
              <a:defRPr/>
            </a:pPr>
            <a:r>
              <a:rPr lang="ru-RU" dirty="0" smtClean="0"/>
              <a:t>1 неделя-40 г    с 8 </a:t>
            </a:r>
            <a:r>
              <a:rPr lang="ru-RU" dirty="0" err="1" smtClean="0"/>
              <a:t>нед</a:t>
            </a:r>
            <a:r>
              <a:rPr lang="ru-RU" dirty="0" smtClean="0"/>
              <a:t> – 255 г</a:t>
            </a:r>
          </a:p>
          <a:p>
            <a:pPr>
              <a:defRPr/>
            </a:pPr>
            <a:r>
              <a:rPr lang="ru-RU" dirty="0" smtClean="0"/>
              <a:t>2 неделя -70 г   с 8 – 26 нед.-230 г</a:t>
            </a:r>
          </a:p>
          <a:p>
            <a:pPr>
              <a:defRPr/>
            </a:pPr>
            <a:r>
              <a:rPr lang="ru-RU" dirty="0" smtClean="0"/>
              <a:t>3 неделя -115 г</a:t>
            </a:r>
          </a:p>
          <a:p>
            <a:pPr>
              <a:defRPr/>
            </a:pPr>
            <a:r>
              <a:rPr lang="ru-RU" dirty="0" smtClean="0"/>
              <a:t>4 неделя -185 г</a:t>
            </a:r>
          </a:p>
          <a:p>
            <a:pPr>
              <a:defRPr/>
            </a:pPr>
            <a:r>
              <a:rPr lang="ru-RU" dirty="0" smtClean="0"/>
              <a:t>5 неделя -215 г</a:t>
            </a:r>
          </a:p>
          <a:p>
            <a:pPr>
              <a:defRPr/>
            </a:pPr>
            <a:r>
              <a:rPr lang="ru-RU" dirty="0" smtClean="0"/>
              <a:t>6 неделя -230 г</a:t>
            </a:r>
          </a:p>
          <a:p>
            <a:pPr>
              <a:defRPr/>
            </a:pPr>
            <a:r>
              <a:rPr lang="ru-RU" dirty="0" smtClean="0"/>
              <a:t>7 неделя -250 г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Затраты корма у утят пекинской породы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1625" y="1600200"/>
          <a:ext cx="8540750" cy="416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88"/>
                <a:gridCol w="2135188"/>
                <a:gridCol w="2135188"/>
                <a:gridCol w="21351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Возраст, </a:t>
                      </a:r>
                      <a:r>
                        <a:rPr lang="ru-RU" sz="1600" dirty="0" err="1" smtClean="0"/>
                        <a:t>нед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Живая масса, 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Среднесуточный</a:t>
                      </a:r>
                      <a:r>
                        <a:rPr lang="ru-RU" sz="1600" baseline="0" dirty="0" smtClean="0"/>
                        <a:t> прирост, 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Затраты кормов на 1 кг прироста живой массы, кг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1,97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2,27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4,63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6,48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6,65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7,40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Откорм уток</a:t>
            </a:r>
          </a:p>
        </p:txBody>
      </p:sp>
      <p:pic>
        <p:nvPicPr>
          <p:cNvPr id="28675" name="Picture 6" descr="PHOTOROBERT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700213"/>
            <a:ext cx="6626225" cy="446722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Откорм уток в клетках</a:t>
            </a:r>
          </a:p>
        </p:txBody>
      </p:sp>
      <p:pic>
        <p:nvPicPr>
          <p:cNvPr id="29699" name="Picture 6" descr="PARCC041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484313"/>
            <a:ext cx="6985000" cy="4708525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утята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68826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333375"/>
            <a:ext cx="8820150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smtClean="0"/>
              <a:t>Создан на базе птицефабрики «</a:t>
            </a:r>
            <a:r>
              <a:rPr lang="ru-RU" sz="2800" smtClean="0"/>
              <a:t>Благоварская</a:t>
            </a:r>
            <a:r>
              <a:rPr lang="ru-RU" sz="2400" smtClean="0"/>
              <a:t>» в 1995 году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smtClean="0">
                <a:solidFill>
                  <a:srgbClr val="F7D453"/>
                </a:solidFill>
              </a:rPr>
              <a:t>Разводит: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smtClean="0"/>
              <a:t>Башкирскую цветную породу (45% стада);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smtClean="0"/>
              <a:t>Кросс Благоварский (50% стада);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smtClean="0"/>
              <a:t>Мускусные утки (5% стада).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solidFill>
                  <a:srgbClr val="F7D453"/>
                </a:solidFill>
              </a:rPr>
              <a:t>Коллекционное стадо: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smtClean="0"/>
              <a:t>Хохлатые утки;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smtClean="0"/>
              <a:t>Индийские бегуны;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smtClean="0"/>
              <a:t>Линии уток «Фаворит»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Хохлатые утки</a:t>
            </a:r>
          </a:p>
        </p:txBody>
      </p:sp>
      <p:pic>
        <p:nvPicPr>
          <p:cNvPr id="6147" name="Picture 6" descr="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557338"/>
            <a:ext cx="4972050" cy="340042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Индийские бегуны</a:t>
            </a:r>
          </a:p>
        </p:txBody>
      </p:sp>
      <p:pic>
        <p:nvPicPr>
          <p:cNvPr id="7171" name="Picture 6" descr="1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484313"/>
            <a:ext cx="4972050" cy="3286125"/>
          </a:xfrm>
          <a:noFill/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50825" y="5084763"/>
            <a:ext cx="86423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Яйценоскость: до 200 яиц;</a:t>
            </a:r>
          </a:p>
          <a:p>
            <a:pPr>
              <a:spcBef>
                <a:spcPct val="50000"/>
              </a:spcBef>
            </a:pPr>
            <a:r>
              <a:rPr lang="ru-RU"/>
              <a:t>Средняя масса яйца: 70-80 г;</a:t>
            </a:r>
          </a:p>
          <a:p>
            <a:pPr>
              <a:spcBef>
                <a:spcPct val="50000"/>
              </a:spcBef>
            </a:pPr>
            <a:r>
              <a:rPr lang="ru-RU"/>
              <a:t>Живая масса селезней - 2,0 кг, уток – 1,75 кг.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Зал племенной птицы</a:t>
            </a:r>
          </a:p>
        </p:txBody>
      </p:sp>
      <p:pic>
        <p:nvPicPr>
          <p:cNvPr id="8195" name="Picture 6" descr="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4500563" cy="3017837"/>
          </a:xfrm>
          <a:noFill/>
        </p:spPr>
      </p:pic>
      <p:pic>
        <p:nvPicPr>
          <p:cNvPr id="8196" name="Picture 7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3770313"/>
            <a:ext cx="459105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476250"/>
            <a:ext cx="6238875" cy="4206875"/>
          </a:xfrm>
          <a:noFill/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468313" y="5084763"/>
            <a:ext cx="8280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Ежедневное обновление подстилки в зале для выращивания молодняка</a:t>
            </a:r>
          </a:p>
          <a:p>
            <a:pPr>
              <a:spcBef>
                <a:spcPct val="50000"/>
              </a:spcBef>
            </a:pPr>
            <a:r>
              <a:rPr lang="ru-RU"/>
              <a:t>Одна птичница обслуживает 2-3 корпуса (40 тыс.гол.)</a:t>
            </a:r>
          </a:p>
          <a:p>
            <a:pPr>
              <a:spcBef>
                <a:spcPct val="50000"/>
              </a:spcBef>
            </a:pPr>
            <a:r>
              <a:rPr lang="ru-RU"/>
              <a:t>В летнее время производят отключение генераторов, открывают двери и окна в целях экономии газа и электроэнергии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Родительское стадо хохлатых уток</a:t>
            </a:r>
          </a:p>
        </p:txBody>
      </p:sp>
      <p:pic>
        <p:nvPicPr>
          <p:cNvPr id="10243" name="Picture 6" descr="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557338"/>
            <a:ext cx="5000625" cy="3305175"/>
          </a:xfrm>
          <a:noFill/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50825" y="5157788"/>
            <a:ext cx="849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4248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«Племзавод «Благоварский» имеет 4 селекционных корпуса по 600 голов, 1 для коллекционного стада.</a:t>
            </a:r>
          </a:p>
          <a:p>
            <a:pPr>
              <a:spcBef>
                <a:spcPct val="50000"/>
              </a:spcBef>
            </a:pPr>
            <a:r>
              <a:rPr lang="ru-RU" sz="2000"/>
              <a:t>Ежегодно племзавод реализует 3 млн. яиц и 2 млн. голов молодняка.</a:t>
            </a:r>
          </a:p>
          <a:p>
            <a:pPr>
              <a:spcBef>
                <a:spcPct val="50000"/>
              </a:spcBef>
            </a:pPr>
            <a:r>
              <a:rPr lang="ru-RU" sz="2000"/>
              <a:t>Птичник для взрослой птицы оборудуют из расчета 1 гнездо на 3-4 утки, половое соотношение 1:4.</a:t>
            </a:r>
          </a:p>
          <a:p>
            <a:pPr>
              <a:spcBef>
                <a:spcPct val="50000"/>
              </a:spcBef>
            </a:pPr>
            <a:r>
              <a:rPr lang="ru-RU" sz="2000"/>
              <a:t>Плотность посадки 2-2.5 гол. на м</a:t>
            </a:r>
            <a:r>
              <a:rPr lang="ru-RU" sz="2000" baseline="30000"/>
              <a:t>2</a:t>
            </a:r>
            <a:r>
              <a:rPr lang="ru-RU" sz="2000"/>
              <a:t>.</a:t>
            </a:r>
          </a:p>
          <a:p>
            <a:pPr>
              <a:spcBef>
                <a:spcPct val="50000"/>
              </a:spcBef>
            </a:pPr>
            <a:r>
              <a:rPr lang="ru-RU" sz="2000"/>
              <a:t>Откорм молодняка проводят до 47-49 дней, к 42 дням масса тушки достигает 3,5 кг.</a:t>
            </a:r>
          </a:p>
          <a:p>
            <a:pPr>
              <a:spcBef>
                <a:spcPct val="50000"/>
              </a:spcBef>
            </a:pPr>
            <a:r>
              <a:rPr lang="ru-RU" sz="2000"/>
              <a:t>Первые 3 недели молодняк содержат группами до 300 голов на подстилке с плотностью посадки 16 гол. на м</a:t>
            </a:r>
            <a:r>
              <a:rPr lang="ru-RU" sz="2000" baseline="30000"/>
              <a:t>2</a:t>
            </a:r>
            <a:r>
              <a:rPr lang="ru-RU" sz="2000"/>
              <a:t>.</a:t>
            </a:r>
          </a:p>
          <a:p>
            <a:pPr>
              <a:spcBef>
                <a:spcPct val="50000"/>
              </a:spcBef>
            </a:pPr>
            <a:r>
              <a:rPr lang="ru-RU" sz="2000"/>
              <a:t>С 4 недели переводят в корпуса с выгулом и плотностью посадки 6 гол. на м</a:t>
            </a:r>
            <a:r>
              <a:rPr lang="ru-RU" sz="2000" baseline="30000"/>
              <a:t>2</a:t>
            </a:r>
            <a:r>
              <a:rPr lang="ru-RU" sz="200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717</Words>
  <Application>Microsoft Office PowerPoint</Application>
  <PresentationFormat>Экран (4:3)</PresentationFormat>
  <Paragraphs>252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Tahoma</vt:lpstr>
      <vt:lpstr>Arial</vt:lpstr>
      <vt:lpstr>Wingdings</vt:lpstr>
      <vt:lpstr>Calibri</vt:lpstr>
      <vt:lpstr>Граница</vt:lpstr>
      <vt:lpstr>Содержание уток</vt:lpstr>
      <vt:lpstr>«Племзавод «Благоварский»</vt:lpstr>
      <vt:lpstr>Слайд 3</vt:lpstr>
      <vt:lpstr>Хохлатые утки</vt:lpstr>
      <vt:lpstr>Индийские бегуны</vt:lpstr>
      <vt:lpstr>Зал племенной птицы</vt:lpstr>
      <vt:lpstr>Слайд 7</vt:lpstr>
      <vt:lpstr>Родительское стадо хохлатых уток</vt:lpstr>
      <vt:lpstr>Слайд 9</vt:lpstr>
      <vt:lpstr>Племенное стадо</vt:lpstr>
      <vt:lpstr>Осмотр птицы перед  яйцекладкой 150-160 дн.</vt:lpstr>
      <vt:lpstr>Бункерные кормушки в зале коллекционного стада</vt:lpstr>
      <vt:lpstr>Слайд 13</vt:lpstr>
      <vt:lpstr>Зал для откорма молодняка</vt:lpstr>
      <vt:lpstr>Выращивание утят</vt:lpstr>
      <vt:lpstr>Температурно-влажностный режим при выращивании утят на глубокой подстилке</vt:lpstr>
      <vt:lpstr>Режим переменного освещения для пекинских утят, выращиваемых на мясо</vt:lpstr>
      <vt:lpstr>Выращивание утят</vt:lpstr>
      <vt:lpstr>Фронт кормления и поения для утят, см на одну голову</vt:lpstr>
      <vt:lpstr>Вакуумная поилка</vt:lpstr>
      <vt:lpstr>Бункерная кормушка</vt:lpstr>
      <vt:lpstr>Рецепт полнорационного комбикорма для утят пекинской породы</vt:lpstr>
      <vt:lpstr>Слайд 23</vt:lpstr>
      <vt:lpstr>Выращивание утят</vt:lpstr>
      <vt:lpstr>Затраты корма у утят пекинской породы</vt:lpstr>
      <vt:lpstr>Откорм уток</vt:lpstr>
      <vt:lpstr>Откорм уток в клетках</vt:lpstr>
      <vt:lpstr>Слайд 28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уток</dc:title>
  <dc:creator>Наталья</dc:creator>
  <cp:lastModifiedBy>Каменщикова Ольга</cp:lastModifiedBy>
  <cp:revision>67</cp:revision>
  <dcterms:created xsi:type="dcterms:W3CDTF">2010-02-28T15:34:27Z</dcterms:created>
  <dcterms:modified xsi:type="dcterms:W3CDTF">2019-12-06T04:11:25Z</dcterms:modified>
</cp:coreProperties>
</file>