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2" r:id="rId2"/>
    <p:sldId id="432" r:id="rId3"/>
    <p:sldId id="421" r:id="rId4"/>
    <p:sldId id="423" r:id="rId5"/>
    <p:sldId id="435" r:id="rId6"/>
    <p:sldId id="422" r:id="rId7"/>
    <p:sldId id="433" r:id="rId8"/>
    <p:sldId id="420" r:id="rId9"/>
    <p:sldId id="453" r:id="rId10"/>
    <p:sldId id="450" r:id="rId11"/>
    <p:sldId id="451" r:id="rId12"/>
    <p:sldId id="452" r:id="rId13"/>
    <p:sldId id="425" r:id="rId14"/>
    <p:sldId id="426" r:id="rId15"/>
    <p:sldId id="427" r:id="rId16"/>
    <p:sldId id="428" r:id="rId17"/>
    <p:sldId id="454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8" r:id="rId30"/>
    <p:sldId id="449" r:id="rId31"/>
    <p:sldId id="360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silnikova-le" initials="k" lastIdx="7" clrIdx="0"/>
  <p:cmAuthor id="1" name="Worker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C04C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4B4D3-01D1-4449-9505-1A2D03B9FA0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7DF1A2A-BC26-4311-BC03-07BC39FD2EC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Подстилочный навоз, влажностью до 85%</a:t>
          </a:r>
          <a:endParaRPr lang="ru-RU" sz="2200" b="1" dirty="0">
            <a:solidFill>
              <a:schemeClr val="tx1"/>
            </a:solidFill>
          </a:endParaRPr>
        </a:p>
      </dgm:t>
    </dgm:pt>
    <dgm:pt modelId="{5433A077-FA4E-4816-BC30-55D6F3D75D5F}" type="parTrans" cxnId="{AF562310-FF21-4AE9-A656-AD0D50F0528E}">
      <dgm:prSet/>
      <dgm:spPr/>
      <dgm:t>
        <a:bodyPr/>
        <a:lstStyle/>
        <a:p>
          <a:endParaRPr lang="ru-RU"/>
        </a:p>
      </dgm:t>
    </dgm:pt>
    <dgm:pt modelId="{697A051A-2216-499D-AE82-5A268406FE55}" type="sibTrans" cxnId="{AF562310-FF21-4AE9-A656-AD0D50F0528E}">
      <dgm:prSet/>
      <dgm:spPr/>
      <dgm:t>
        <a:bodyPr/>
        <a:lstStyle/>
        <a:p>
          <a:endParaRPr lang="ru-RU"/>
        </a:p>
      </dgm:t>
    </dgm:pt>
    <dgm:pt modelId="{7A82D603-6DCC-4AF9-944A-7692289F191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Бесподсти-лочный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навоз, влажностью 86-92%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2B90D-CEF9-4A4F-ACA5-5CC9AAD10667}" type="parTrans" cxnId="{D5416946-E366-4596-AC45-CE74DFA34926}">
      <dgm:prSet/>
      <dgm:spPr/>
      <dgm:t>
        <a:bodyPr/>
        <a:lstStyle/>
        <a:p>
          <a:endParaRPr lang="ru-RU"/>
        </a:p>
      </dgm:t>
    </dgm:pt>
    <dgm:pt modelId="{597F02AC-9924-4DB8-A9A9-131C307A34B4}" type="sibTrans" cxnId="{D5416946-E366-4596-AC45-CE74DFA34926}">
      <dgm:prSet/>
      <dgm:spPr/>
      <dgm:t>
        <a:bodyPr/>
        <a:lstStyle/>
        <a:p>
          <a:endParaRPr lang="ru-RU"/>
        </a:p>
      </dgm:t>
    </dgm:pt>
    <dgm:pt modelId="{1EC85543-9F89-4946-9D20-EAAE12BD6177}">
      <dgm:prSet phldrT="[Текст]"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Жидкий навоз, влажностью до 97%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dirty="0">
            <a:solidFill>
              <a:schemeClr val="tx1"/>
            </a:solidFill>
          </a:endParaRPr>
        </a:p>
      </dgm:t>
    </dgm:pt>
    <dgm:pt modelId="{341E90FC-5C6F-4964-8DEC-868B7C06B6A9}" type="parTrans" cxnId="{B2BEF6F8-05AC-4C9D-8143-C8276BC32085}">
      <dgm:prSet/>
      <dgm:spPr/>
      <dgm:t>
        <a:bodyPr/>
        <a:lstStyle/>
        <a:p>
          <a:endParaRPr lang="ru-RU"/>
        </a:p>
      </dgm:t>
    </dgm:pt>
    <dgm:pt modelId="{E0D703FA-11C9-4E8C-9840-EFBC9568DE93}" type="sibTrans" cxnId="{B2BEF6F8-05AC-4C9D-8143-C8276BC32085}">
      <dgm:prSet/>
      <dgm:spPr/>
      <dgm:t>
        <a:bodyPr/>
        <a:lstStyle/>
        <a:p>
          <a:endParaRPr lang="ru-RU"/>
        </a:p>
      </dgm:t>
    </dgm:pt>
    <dgm:pt modelId="{B18871A9-629A-4744-865D-BC1BA9ACF6EA}" type="pres">
      <dgm:prSet presAssocID="{0144B4D3-01D1-4449-9505-1A2D03B9FA07}" presName="Name0" presStyleCnt="0">
        <dgm:presLayoutVars>
          <dgm:dir/>
          <dgm:resizeHandles val="exact"/>
        </dgm:presLayoutVars>
      </dgm:prSet>
      <dgm:spPr/>
    </dgm:pt>
    <dgm:pt modelId="{D28758D9-5D91-49EC-AF40-0A66DB8DB2F8}" type="pres">
      <dgm:prSet presAssocID="{0144B4D3-01D1-4449-9505-1A2D03B9FA07}" presName="bkgdShp" presStyleLbl="alignAccFollowNode1" presStyleIdx="0" presStyleCnt="1"/>
      <dgm:spPr/>
    </dgm:pt>
    <dgm:pt modelId="{99008468-6F0C-4DCB-B6D1-C3A3FD3F3746}" type="pres">
      <dgm:prSet presAssocID="{0144B4D3-01D1-4449-9505-1A2D03B9FA07}" presName="linComp" presStyleCnt="0"/>
      <dgm:spPr/>
    </dgm:pt>
    <dgm:pt modelId="{1263E98C-6AAA-403E-B5F8-486F53FD128E}" type="pres">
      <dgm:prSet presAssocID="{37DF1A2A-BC26-4311-BC03-07BC39FD2EC2}" presName="compNode" presStyleCnt="0"/>
      <dgm:spPr/>
    </dgm:pt>
    <dgm:pt modelId="{FD29CD9E-64B1-4872-A159-EA1545BCCC9C}" type="pres">
      <dgm:prSet presAssocID="{37DF1A2A-BC26-4311-BC03-07BC39FD2E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2186C-7405-46F8-9911-63651EF83C75}" type="pres">
      <dgm:prSet presAssocID="{37DF1A2A-BC26-4311-BC03-07BC39FD2EC2}" presName="invisiNode" presStyleLbl="node1" presStyleIdx="0" presStyleCnt="3"/>
      <dgm:spPr/>
    </dgm:pt>
    <dgm:pt modelId="{F9B06626-D091-4AFF-ADCE-17C233B7A104}" type="pres">
      <dgm:prSet presAssocID="{37DF1A2A-BC26-4311-BC03-07BC39FD2EC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91F295-C60C-4FBB-B5E0-808B77D9AE30}" type="pres">
      <dgm:prSet presAssocID="{697A051A-2216-499D-AE82-5A268406FE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BAA4EF-992A-4564-882C-9D398310B697}" type="pres">
      <dgm:prSet presAssocID="{7A82D603-6DCC-4AF9-944A-7692289F191B}" presName="compNode" presStyleCnt="0"/>
      <dgm:spPr/>
    </dgm:pt>
    <dgm:pt modelId="{8F5F2FC9-6451-4527-AE1E-A1E859F77579}" type="pres">
      <dgm:prSet presAssocID="{7A82D603-6DCC-4AF9-944A-7692289F19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4E859-8AC4-41B9-A91E-8DD593F01E38}" type="pres">
      <dgm:prSet presAssocID="{7A82D603-6DCC-4AF9-944A-7692289F191B}" presName="invisiNode" presStyleLbl="node1" presStyleIdx="1" presStyleCnt="3"/>
      <dgm:spPr/>
    </dgm:pt>
    <dgm:pt modelId="{DFCF3501-5A5F-4AEB-BC72-ACEA9505D0EC}" type="pres">
      <dgm:prSet presAssocID="{7A82D603-6DCC-4AF9-944A-7692289F191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1D71DD6-977C-4112-923D-FD2338BF5C90}" type="pres">
      <dgm:prSet presAssocID="{597F02AC-9924-4DB8-A9A9-131C307A34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B09DAB-2217-43D9-95E8-F758429CAD3F}" type="pres">
      <dgm:prSet presAssocID="{1EC85543-9F89-4946-9D20-EAAE12BD6177}" presName="compNode" presStyleCnt="0"/>
      <dgm:spPr/>
    </dgm:pt>
    <dgm:pt modelId="{9252D3D8-9FBB-451D-A45D-E84FDA69DFA9}" type="pres">
      <dgm:prSet presAssocID="{1EC85543-9F89-4946-9D20-EAAE12BD61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83C10-D6E9-433C-BC44-78DEB90CE5F6}" type="pres">
      <dgm:prSet presAssocID="{1EC85543-9F89-4946-9D20-EAAE12BD6177}" presName="invisiNode" presStyleLbl="node1" presStyleIdx="2" presStyleCnt="3"/>
      <dgm:spPr/>
    </dgm:pt>
    <dgm:pt modelId="{D39D555A-EDE2-4C8C-B1E4-EBC9271B5892}" type="pres">
      <dgm:prSet presAssocID="{1EC85543-9F89-4946-9D20-EAAE12BD617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62B56DE-262E-4A5F-9FA7-541F1C5E28F9}" type="presOf" srcId="{1EC85543-9F89-4946-9D20-EAAE12BD6177}" destId="{9252D3D8-9FBB-451D-A45D-E84FDA69DFA9}" srcOrd="0" destOrd="0" presId="urn:microsoft.com/office/officeart/2005/8/layout/pList2"/>
    <dgm:cxn modelId="{D5416946-E366-4596-AC45-CE74DFA34926}" srcId="{0144B4D3-01D1-4449-9505-1A2D03B9FA07}" destId="{7A82D603-6DCC-4AF9-944A-7692289F191B}" srcOrd="1" destOrd="0" parTransId="{9372B90D-CEF9-4A4F-ACA5-5CC9AAD10667}" sibTransId="{597F02AC-9924-4DB8-A9A9-131C307A34B4}"/>
    <dgm:cxn modelId="{7D05901C-C4C0-4D94-82A1-EDEAFE55DA94}" type="presOf" srcId="{37DF1A2A-BC26-4311-BC03-07BC39FD2EC2}" destId="{FD29CD9E-64B1-4872-A159-EA1545BCCC9C}" srcOrd="0" destOrd="0" presId="urn:microsoft.com/office/officeart/2005/8/layout/pList2"/>
    <dgm:cxn modelId="{AF562310-FF21-4AE9-A656-AD0D50F0528E}" srcId="{0144B4D3-01D1-4449-9505-1A2D03B9FA07}" destId="{37DF1A2A-BC26-4311-BC03-07BC39FD2EC2}" srcOrd="0" destOrd="0" parTransId="{5433A077-FA4E-4816-BC30-55D6F3D75D5F}" sibTransId="{697A051A-2216-499D-AE82-5A268406FE55}"/>
    <dgm:cxn modelId="{262733B2-92D5-40C2-A129-B6D5784EFAAA}" type="presOf" srcId="{597F02AC-9924-4DB8-A9A9-131C307A34B4}" destId="{41D71DD6-977C-4112-923D-FD2338BF5C90}" srcOrd="0" destOrd="0" presId="urn:microsoft.com/office/officeart/2005/8/layout/pList2"/>
    <dgm:cxn modelId="{E9B97250-F1AC-4B96-90B2-4519A4A8EB98}" type="presOf" srcId="{7A82D603-6DCC-4AF9-944A-7692289F191B}" destId="{8F5F2FC9-6451-4527-AE1E-A1E859F77579}" srcOrd="0" destOrd="0" presId="urn:microsoft.com/office/officeart/2005/8/layout/pList2"/>
    <dgm:cxn modelId="{84D2D840-0E0E-4EF8-B8F5-3089CD710E54}" type="presOf" srcId="{0144B4D3-01D1-4449-9505-1A2D03B9FA07}" destId="{B18871A9-629A-4744-865D-BC1BA9ACF6EA}" srcOrd="0" destOrd="0" presId="urn:microsoft.com/office/officeart/2005/8/layout/pList2"/>
    <dgm:cxn modelId="{A3668AA4-D31B-4F71-8B41-A693D2A85867}" type="presOf" srcId="{697A051A-2216-499D-AE82-5A268406FE55}" destId="{2891F295-C60C-4FBB-B5E0-808B77D9AE30}" srcOrd="0" destOrd="0" presId="urn:microsoft.com/office/officeart/2005/8/layout/pList2"/>
    <dgm:cxn modelId="{B2BEF6F8-05AC-4C9D-8143-C8276BC32085}" srcId="{0144B4D3-01D1-4449-9505-1A2D03B9FA07}" destId="{1EC85543-9F89-4946-9D20-EAAE12BD6177}" srcOrd="2" destOrd="0" parTransId="{341E90FC-5C6F-4964-8DEC-868B7C06B6A9}" sibTransId="{E0D703FA-11C9-4E8C-9840-EFBC9568DE93}"/>
    <dgm:cxn modelId="{6850E314-F98B-4BCC-9CC2-140C1D18D85E}" type="presParOf" srcId="{B18871A9-629A-4744-865D-BC1BA9ACF6EA}" destId="{D28758D9-5D91-49EC-AF40-0A66DB8DB2F8}" srcOrd="0" destOrd="0" presId="urn:microsoft.com/office/officeart/2005/8/layout/pList2"/>
    <dgm:cxn modelId="{4103A868-43D3-4689-B796-7BCD02FF159B}" type="presParOf" srcId="{B18871A9-629A-4744-865D-BC1BA9ACF6EA}" destId="{99008468-6F0C-4DCB-B6D1-C3A3FD3F3746}" srcOrd="1" destOrd="0" presId="urn:microsoft.com/office/officeart/2005/8/layout/pList2"/>
    <dgm:cxn modelId="{2C90DD93-AD0C-49F2-A9A3-40757E6F070E}" type="presParOf" srcId="{99008468-6F0C-4DCB-B6D1-C3A3FD3F3746}" destId="{1263E98C-6AAA-403E-B5F8-486F53FD128E}" srcOrd="0" destOrd="0" presId="urn:microsoft.com/office/officeart/2005/8/layout/pList2"/>
    <dgm:cxn modelId="{6DEF6AC5-161F-4C7E-94E7-4D3FA4877538}" type="presParOf" srcId="{1263E98C-6AAA-403E-B5F8-486F53FD128E}" destId="{FD29CD9E-64B1-4872-A159-EA1545BCCC9C}" srcOrd="0" destOrd="0" presId="urn:microsoft.com/office/officeart/2005/8/layout/pList2"/>
    <dgm:cxn modelId="{93EC5DE7-3E2F-49A0-8727-6AE74CE3BB8A}" type="presParOf" srcId="{1263E98C-6AAA-403E-B5F8-486F53FD128E}" destId="{FA32186C-7405-46F8-9911-63651EF83C75}" srcOrd="1" destOrd="0" presId="urn:microsoft.com/office/officeart/2005/8/layout/pList2"/>
    <dgm:cxn modelId="{F147CA56-EC89-4891-95DA-A58FE7BADEB1}" type="presParOf" srcId="{1263E98C-6AAA-403E-B5F8-486F53FD128E}" destId="{F9B06626-D091-4AFF-ADCE-17C233B7A104}" srcOrd="2" destOrd="0" presId="urn:microsoft.com/office/officeart/2005/8/layout/pList2"/>
    <dgm:cxn modelId="{7EBD6B2C-8A92-4308-9D47-32F73B122A95}" type="presParOf" srcId="{99008468-6F0C-4DCB-B6D1-C3A3FD3F3746}" destId="{2891F295-C60C-4FBB-B5E0-808B77D9AE30}" srcOrd="1" destOrd="0" presId="urn:microsoft.com/office/officeart/2005/8/layout/pList2"/>
    <dgm:cxn modelId="{979E037B-09CC-476F-BE86-CF3EB3AE9775}" type="presParOf" srcId="{99008468-6F0C-4DCB-B6D1-C3A3FD3F3746}" destId="{96BAA4EF-992A-4564-882C-9D398310B697}" srcOrd="2" destOrd="0" presId="urn:microsoft.com/office/officeart/2005/8/layout/pList2"/>
    <dgm:cxn modelId="{87DA4CD6-0916-4661-9D8E-049769DB2E78}" type="presParOf" srcId="{96BAA4EF-992A-4564-882C-9D398310B697}" destId="{8F5F2FC9-6451-4527-AE1E-A1E859F77579}" srcOrd="0" destOrd="0" presId="urn:microsoft.com/office/officeart/2005/8/layout/pList2"/>
    <dgm:cxn modelId="{6EF0EB5F-C3B5-48C5-8685-B3302BB26085}" type="presParOf" srcId="{96BAA4EF-992A-4564-882C-9D398310B697}" destId="{9764E859-8AC4-41B9-A91E-8DD593F01E38}" srcOrd="1" destOrd="0" presId="urn:microsoft.com/office/officeart/2005/8/layout/pList2"/>
    <dgm:cxn modelId="{13C08DE3-BB58-40E9-8CDA-BD02CE87B213}" type="presParOf" srcId="{96BAA4EF-992A-4564-882C-9D398310B697}" destId="{DFCF3501-5A5F-4AEB-BC72-ACEA9505D0EC}" srcOrd="2" destOrd="0" presId="urn:microsoft.com/office/officeart/2005/8/layout/pList2"/>
    <dgm:cxn modelId="{4AF05948-7A5D-48DC-A826-67ADDBA5F5FA}" type="presParOf" srcId="{99008468-6F0C-4DCB-B6D1-C3A3FD3F3746}" destId="{41D71DD6-977C-4112-923D-FD2338BF5C90}" srcOrd="3" destOrd="0" presId="urn:microsoft.com/office/officeart/2005/8/layout/pList2"/>
    <dgm:cxn modelId="{A66BAA8B-3864-47D6-854F-4938C7F137B2}" type="presParOf" srcId="{99008468-6F0C-4DCB-B6D1-C3A3FD3F3746}" destId="{63B09DAB-2217-43D9-95E8-F758429CAD3F}" srcOrd="4" destOrd="0" presId="urn:microsoft.com/office/officeart/2005/8/layout/pList2"/>
    <dgm:cxn modelId="{F06578DE-CD2D-45EB-BD59-600B35B213EB}" type="presParOf" srcId="{63B09DAB-2217-43D9-95E8-F758429CAD3F}" destId="{9252D3D8-9FBB-451D-A45D-E84FDA69DFA9}" srcOrd="0" destOrd="0" presId="urn:microsoft.com/office/officeart/2005/8/layout/pList2"/>
    <dgm:cxn modelId="{817C36C3-6EB5-44F4-A3D2-FAFDDDB4708F}" type="presParOf" srcId="{63B09DAB-2217-43D9-95E8-F758429CAD3F}" destId="{A7183C10-D6E9-433C-BC44-78DEB90CE5F6}" srcOrd="1" destOrd="0" presId="urn:microsoft.com/office/officeart/2005/8/layout/pList2"/>
    <dgm:cxn modelId="{285017AC-1BB7-481C-8881-7FD01E0529DA}" type="presParOf" srcId="{63B09DAB-2217-43D9-95E8-F758429CAD3F}" destId="{D39D555A-EDE2-4C8C-B1E4-EBC9271B589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4B4D3-01D1-4449-9505-1A2D03B9FA0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7DF1A2A-BC26-4311-BC03-07BC39FD2EC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гидросмывной</a:t>
          </a:r>
          <a:endParaRPr lang="ru-RU" sz="2200" b="1" dirty="0">
            <a:solidFill>
              <a:schemeClr val="tx1"/>
            </a:solidFill>
          </a:endParaRPr>
        </a:p>
      </dgm:t>
    </dgm:pt>
    <dgm:pt modelId="{5433A077-FA4E-4816-BC30-55D6F3D75D5F}" type="parTrans" cxnId="{AF562310-FF21-4AE9-A656-AD0D50F0528E}">
      <dgm:prSet/>
      <dgm:spPr/>
      <dgm:t>
        <a:bodyPr/>
        <a:lstStyle/>
        <a:p>
          <a:endParaRPr lang="ru-RU"/>
        </a:p>
      </dgm:t>
    </dgm:pt>
    <dgm:pt modelId="{697A051A-2216-499D-AE82-5A268406FE55}" type="sibTrans" cxnId="{AF562310-FF21-4AE9-A656-AD0D50F0528E}">
      <dgm:prSet/>
      <dgm:spPr/>
      <dgm:t>
        <a:bodyPr/>
        <a:lstStyle/>
        <a:p>
          <a:endParaRPr lang="ru-RU"/>
        </a:p>
      </dgm:t>
    </dgm:pt>
    <dgm:pt modelId="{7A82D603-6DCC-4AF9-944A-7692289F191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механический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2B90D-CEF9-4A4F-ACA5-5CC9AAD10667}" type="parTrans" cxnId="{D5416946-E366-4596-AC45-CE74DFA34926}">
      <dgm:prSet/>
      <dgm:spPr/>
      <dgm:t>
        <a:bodyPr/>
        <a:lstStyle/>
        <a:p>
          <a:endParaRPr lang="ru-RU"/>
        </a:p>
      </dgm:t>
    </dgm:pt>
    <dgm:pt modelId="{597F02AC-9924-4DB8-A9A9-131C307A34B4}" type="sibTrans" cxnId="{D5416946-E366-4596-AC45-CE74DFA34926}">
      <dgm:prSet/>
      <dgm:spPr/>
      <dgm:t>
        <a:bodyPr/>
        <a:lstStyle/>
        <a:p>
          <a:endParaRPr lang="ru-RU"/>
        </a:p>
      </dgm:t>
    </dgm:pt>
    <dgm:pt modelId="{1EC85543-9F89-4946-9D20-EAAE12BD6177}">
      <dgm:prSet phldrT="[Текст]"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самотечный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dirty="0">
            <a:solidFill>
              <a:schemeClr val="tx1"/>
            </a:solidFill>
          </a:endParaRPr>
        </a:p>
      </dgm:t>
    </dgm:pt>
    <dgm:pt modelId="{341E90FC-5C6F-4964-8DEC-868B7C06B6A9}" type="parTrans" cxnId="{B2BEF6F8-05AC-4C9D-8143-C8276BC32085}">
      <dgm:prSet/>
      <dgm:spPr/>
      <dgm:t>
        <a:bodyPr/>
        <a:lstStyle/>
        <a:p>
          <a:endParaRPr lang="ru-RU"/>
        </a:p>
      </dgm:t>
    </dgm:pt>
    <dgm:pt modelId="{E0D703FA-11C9-4E8C-9840-EFBC9568DE93}" type="sibTrans" cxnId="{B2BEF6F8-05AC-4C9D-8143-C8276BC32085}">
      <dgm:prSet/>
      <dgm:spPr/>
      <dgm:t>
        <a:bodyPr/>
        <a:lstStyle/>
        <a:p>
          <a:endParaRPr lang="ru-RU"/>
        </a:p>
      </dgm:t>
    </dgm:pt>
    <dgm:pt modelId="{B18871A9-629A-4744-865D-BC1BA9ACF6EA}" type="pres">
      <dgm:prSet presAssocID="{0144B4D3-01D1-4449-9505-1A2D03B9FA07}" presName="Name0" presStyleCnt="0">
        <dgm:presLayoutVars>
          <dgm:dir/>
          <dgm:resizeHandles val="exact"/>
        </dgm:presLayoutVars>
      </dgm:prSet>
      <dgm:spPr/>
    </dgm:pt>
    <dgm:pt modelId="{D28758D9-5D91-49EC-AF40-0A66DB8DB2F8}" type="pres">
      <dgm:prSet presAssocID="{0144B4D3-01D1-4449-9505-1A2D03B9FA07}" presName="bkgdShp" presStyleLbl="alignAccFollowNode1" presStyleIdx="0" presStyleCnt="1"/>
      <dgm:spPr/>
    </dgm:pt>
    <dgm:pt modelId="{99008468-6F0C-4DCB-B6D1-C3A3FD3F3746}" type="pres">
      <dgm:prSet presAssocID="{0144B4D3-01D1-4449-9505-1A2D03B9FA07}" presName="linComp" presStyleCnt="0"/>
      <dgm:spPr/>
    </dgm:pt>
    <dgm:pt modelId="{1263E98C-6AAA-403E-B5F8-486F53FD128E}" type="pres">
      <dgm:prSet presAssocID="{37DF1A2A-BC26-4311-BC03-07BC39FD2EC2}" presName="compNode" presStyleCnt="0"/>
      <dgm:spPr/>
    </dgm:pt>
    <dgm:pt modelId="{FD29CD9E-64B1-4872-A159-EA1545BCCC9C}" type="pres">
      <dgm:prSet presAssocID="{37DF1A2A-BC26-4311-BC03-07BC39FD2E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2186C-7405-46F8-9911-63651EF83C75}" type="pres">
      <dgm:prSet presAssocID="{37DF1A2A-BC26-4311-BC03-07BC39FD2EC2}" presName="invisiNode" presStyleLbl="node1" presStyleIdx="0" presStyleCnt="3"/>
      <dgm:spPr/>
    </dgm:pt>
    <dgm:pt modelId="{F9B06626-D091-4AFF-ADCE-17C233B7A104}" type="pres">
      <dgm:prSet presAssocID="{37DF1A2A-BC26-4311-BC03-07BC39FD2EC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91F295-C60C-4FBB-B5E0-808B77D9AE30}" type="pres">
      <dgm:prSet presAssocID="{697A051A-2216-499D-AE82-5A268406FE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BAA4EF-992A-4564-882C-9D398310B697}" type="pres">
      <dgm:prSet presAssocID="{7A82D603-6DCC-4AF9-944A-7692289F191B}" presName="compNode" presStyleCnt="0"/>
      <dgm:spPr/>
    </dgm:pt>
    <dgm:pt modelId="{8F5F2FC9-6451-4527-AE1E-A1E859F77579}" type="pres">
      <dgm:prSet presAssocID="{7A82D603-6DCC-4AF9-944A-7692289F191B}" presName="node" presStyleLbl="node1" presStyleIdx="1" presStyleCnt="3" custScaleX="111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4E859-8AC4-41B9-A91E-8DD593F01E38}" type="pres">
      <dgm:prSet presAssocID="{7A82D603-6DCC-4AF9-944A-7692289F191B}" presName="invisiNode" presStyleLbl="node1" presStyleIdx="1" presStyleCnt="3"/>
      <dgm:spPr/>
    </dgm:pt>
    <dgm:pt modelId="{DFCF3501-5A5F-4AEB-BC72-ACEA9505D0EC}" type="pres">
      <dgm:prSet presAssocID="{7A82D603-6DCC-4AF9-944A-7692289F191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1D71DD6-977C-4112-923D-FD2338BF5C90}" type="pres">
      <dgm:prSet presAssocID="{597F02AC-9924-4DB8-A9A9-131C307A34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B09DAB-2217-43D9-95E8-F758429CAD3F}" type="pres">
      <dgm:prSet presAssocID="{1EC85543-9F89-4946-9D20-EAAE12BD6177}" presName="compNode" presStyleCnt="0"/>
      <dgm:spPr/>
    </dgm:pt>
    <dgm:pt modelId="{9252D3D8-9FBB-451D-A45D-E84FDA69DFA9}" type="pres">
      <dgm:prSet presAssocID="{1EC85543-9F89-4946-9D20-EAAE12BD61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83C10-D6E9-433C-BC44-78DEB90CE5F6}" type="pres">
      <dgm:prSet presAssocID="{1EC85543-9F89-4946-9D20-EAAE12BD6177}" presName="invisiNode" presStyleLbl="node1" presStyleIdx="2" presStyleCnt="3"/>
      <dgm:spPr/>
    </dgm:pt>
    <dgm:pt modelId="{D39D555A-EDE2-4C8C-B1E4-EBC9271B5892}" type="pres">
      <dgm:prSet presAssocID="{1EC85543-9F89-4946-9D20-EAAE12BD617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DD10A0F-F36E-4E88-8797-A5584E425832}" type="presOf" srcId="{37DF1A2A-BC26-4311-BC03-07BC39FD2EC2}" destId="{FD29CD9E-64B1-4872-A159-EA1545BCCC9C}" srcOrd="0" destOrd="0" presId="urn:microsoft.com/office/officeart/2005/8/layout/pList2"/>
    <dgm:cxn modelId="{AAB5D21F-9D58-47EC-BEE4-E015E83F1357}" type="presOf" srcId="{7A82D603-6DCC-4AF9-944A-7692289F191B}" destId="{8F5F2FC9-6451-4527-AE1E-A1E859F77579}" srcOrd="0" destOrd="0" presId="urn:microsoft.com/office/officeart/2005/8/layout/pList2"/>
    <dgm:cxn modelId="{D5416946-E366-4596-AC45-CE74DFA34926}" srcId="{0144B4D3-01D1-4449-9505-1A2D03B9FA07}" destId="{7A82D603-6DCC-4AF9-944A-7692289F191B}" srcOrd="1" destOrd="0" parTransId="{9372B90D-CEF9-4A4F-ACA5-5CC9AAD10667}" sibTransId="{597F02AC-9924-4DB8-A9A9-131C307A34B4}"/>
    <dgm:cxn modelId="{AF562310-FF21-4AE9-A656-AD0D50F0528E}" srcId="{0144B4D3-01D1-4449-9505-1A2D03B9FA07}" destId="{37DF1A2A-BC26-4311-BC03-07BC39FD2EC2}" srcOrd="0" destOrd="0" parTransId="{5433A077-FA4E-4816-BC30-55D6F3D75D5F}" sibTransId="{697A051A-2216-499D-AE82-5A268406FE55}"/>
    <dgm:cxn modelId="{5A811C8E-20BB-4E31-891C-9BDF4AC226C6}" type="presOf" srcId="{0144B4D3-01D1-4449-9505-1A2D03B9FA07}" destId="{B18871A9-629A-4744-865D-BC1BA9ACF6EA}" srcOrd="0" destOrd="0" presId="urn:microsoft.com/office/officeart/2005/8/layout/pList2"/>
    <dgm:cxn modelId="{45388206-E985-48E3-B852-2D95F4EAFB27}" type="presOf" srcId="{597F02AC-9924-4DB8-A9A9-131C307A34B4}" destId="{41D71DD6-977C-4112-923D-FD2338BF5C90}" srcOrd="0" destOrd="0" presId="urn:microsoft.com/office/officeart/2005/8/layout/pList2"/>
    <dgm:cxn modelId="{0938BED3-DE52-46A9-9D58-1958E3AA7065}" type="presOf" srcId="{1EC85543-9F89-4946-9D20-EAAE12BD6177}" destId="{9252D3D8-9FBB-451D-A45D-E84FDA69DFA9}" srcOrd="0" destOrd="0" presId="urn:microsoft.com/office/officeart/2005/8/layout/pList2"/>
    <dgm:cxn modelId="{365D6AAC-B7CF-40D5-ADB1-8E4E2D8344B8}" type="presOf" srcId="{697A051A-2216-499D-AE82-5A268406FE55}" destId="{2891F295-C60C-4FBB-B5E0-808B77D9AE30}" srcOrd="0" destOrd="0" presId="urn:microsoft.com/office/officeart/2005/8/layout/pList2"/>
    <dgm:cxn modelId="{B2BEF6F8-05AC-4C9D-8143-C8276BC32085}" srcId="{0144B4D3-01D1-4449-9505-1A2D03B9FA07}" destId="{1EC85543-9F89-4946-9D20-EAAE12BD6177}" srcOrd="2" destOrd="0" parTransId="{341E90FC-5C6F-4964-8DEC-868B7C06B6A9}" sibTransId="{E0D703FA-11C9-4E8C-9840-EFBC9568DE93}"/>
    <dgm:cxn modelId="{33E732C9-ADFB-4398-B8F0-66DE98D5C64F}" type="presParOf" srcId="{B18871A9-629A-4744-865D-BC1BA9ACF6EA}" destId="{D28758D9-5D91-49EC-AF40-0A66DB8DB2F8}" srcOrd="0" destOrd="0" presId="urn:microsoft.com/office/officeart/2005/8/layout/pList2"/>
    <dgm:cxn modelId="{96A5C53A-B642-4527-8D56-2C1E391BC594}" type="presParOf" srcId="{B18871A9-629A-4744-865D-BC1BA9ACF6EA}" destId="{99008468-6F0C-4DCB-B6D1-C3A3FD3F3746}" srcOrd="1" destOrd="0" presId="urn:microsoft.com/office/officeart/2005/8/layout/pList2"/>
    <dgm:cxn modelId="{0CE59A22-53E4-44A5-90F9-042CB8B3F8CA}" type="presParOf" srcId="{99008468-6F0C-4DCB-B6D1-C3A3FD3F3746}" destId="{1263E98C-6AAA-403E-B5F8-486F53FD128E}" srcOrd="0" destOrd="0" presId="urn:microsoft.com/office/officeart/2005/8/layout/pList2"/>
    <dgm:cxn modelId="{70C2106F-589A-4D16-9F94-9D2A0C906541}" type="presParOf" srcId="{1263E98C-6AAA-403E-B5F8-486F53FD128E}" destId="{FD29CD9E-64B1-4872-A159-EA1545BCCC9C}" srcOrd="0" destOrd="0" presId="urn:microsoft.com/office/officeart/2005/8/layout/pList2"/>
    <dgm:cxn modelId="{82F88604-CB53-4F4B-8A82-40AAD7436E8A}" type="presParOf" srcId="{1263E98C-6AAA-403E-B5F8-486F53FD128E}" destId="{FA32186C-7405-46F8-9911-63651EF83C75}" srcOrd="1" destOrd="0" presId="urn:microsoft.com/office/officeart/2005/8/layout/pList2"/>
    <dgm:cxn modelId="{9669CE6D-3F6E-4A84-A9F4-94975C59D20F}" type="presParOf" srcId="{1263E98C-6AAA-403E-B5F8-486F53FD128E}" destId="{F9B06626-D091-4AFF-ADCE-17C233B7A104}" srcOrd="2" destOrd="0" presId="urn:microsoft.com/office/officeart/2005/8/layout/pList2"/>
    <dgm:cxn modelId="{10A07870-348E-4638-A337-4D394448143F}" type="presParOf" srcId="{99008468-6F0C-4DCB-B6D1-C3A3FD3F3746}" destId="{2891F295-C60C-4FBB-B5E0-808B77D9AE30}" srcOrd="1" destOrd="0" presId="urn:microsoft.com/office/officeart/2005/8/layout/pList2"/>
    <dgm:cxn modelId="{28083DD5-9E5B-42D8-93B5-1F7E6643A9B2}" type="presParOf" srcId="{99008468-6F0C-4DCB-B6D1-C3A3FD3F3746}" destId="{96BAA4EF-992A-4564-882C-9D398310B697}" srcOrd="2" destOrd="0" presId="urn:microsoft.com/office/officeart/2005/8/layout/pList2"/>
    <dgm:cxn modelId="{66B010AB-4A21-4FF0-B125-610F33460117}" type="presParOf" srcId="{96BAA4EF-992A-4564-882C-9D398310B697}" destId="{8F5F2FC9-6451-4527-AE1E-A1E859F77579}" srcOrd="0" destOrd="0" presId="urn:microsoft.com/office/officeart/2005/8/layout/pList2"/>
    <dgm:cxn modelId="{C1289FA4-E5CB-4927-B23A-896BA3ABAE7D}" type="presParOf" srcId="{96BAA4EF-992A-4564-882C-9D398310B697}" destId="{9764E859-8AC4-41B9-A91E-8DD593F01E38}" srcOrd="1" destOrd="0" presId="urn:microsoft.com/office/officeart/2005/8/layout/pList2"/>
    <dgm:cxn modelId="{049161B5-8E19-4720-AF13-9149A7FDE6BE}" type="presParOf" srcId="{96BAA4EF-992A-4564-882C-9D398310B697}" destId="{DFCF3501-5A5F-4AEB-BC72-ACEA9505D0EC}" srcOrd="2" destOrd="0" presId="urn:microsoft.com/office/officeart/2005/8/layout/pList2"/>
    <dgm:cxn modelId="{0391DE36-235B-415F-9F85-D16F45B581B1}" type="presParOf" srcId="{99008468-6F0C-4DCB-B6D1-C3A3FD3F3746}" destId="{41D71DD6-977C-4112-923D-FD2338BF5C90}" srcOrd="3" destOrd="0" presId="urn:microsoft.com/office/officeart/2005/8/layout/pList2"/>
    <dgm:cxn modelId="{3B8FBD90-0315-4D29-8B6B-97CCFE530319}" type="presParOf" srcId="{99008468-6F0C-4DCB-B6D1-C3A3FD3F3746}" destId="{63B09DAB-2217-43D9-95E8-F758429CAD3F}" srcOrd="4" destOrd="0" presId="urn:microsoft.com/office/officeart/2005/8/layout/pList2"/>
    <dgm:cxn modelId="{E138E397-35B2-4446-850B-FEE64C10496F}" type="presParOf" srcId="{63B09DAB-2217-43D9-95E8-F758429CAD3F}" destId="{9252D3D8-9FBB-451D-A45D-E84FDA69DFA9}" srcOrd="0" destOrd="0" presId="urn:microsoft.com/office/officeart/2005/8/layout/pList2"/>
    <dgm:cxn modelId="{AE468619-CFAF-46F9-8B06-00D747208F63}" type="presParOf" srcId="{63B09DAB-2217-43D9-95E8-F758429CAD3F}" destId="{A7183C10-D6E9-433C-BC44-78DEB90CE5F6}" srcOrd="1" destOrd="0" presId="urn:microsoft.com/office/officeart/2005/8/layout/pList2"/>
    <dgm:cxn modelId="{DAD627E9-FF83-4715-8E6A-E6D070A72D37}" type="presParOf" srcId="{63B09DAB-2217-43D9-95E8-F758429CAD3F}" destId="{D39D555A-EDE2-4C8C-B1E4-EBC9271B589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758D9-5D91-49EC-AF40-0A66DB8DB2F8}">
      <dsp:nvSpPr>
        <dsp:cNvPr id="0" name=""/>
        <dsp:cNvSpPr/>
      </dsp:nvSpPr>
      <dsp:spPr>
        <a:xfrm>
          <a:off x="0" y="0"/>
          <a:ext cx="8214377" cy="182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06626-D091-4AFF-ADCE-17C233B7A104}">
      <dsp:nvSpPr>
        <dsp:cNvPr id="0" name=""/>
        <dsp:cNvSpPr/>
      </dsp:nvSpPr>
      <dsp:spPr>
        <a:xfrm>
          <a:off x="246431" y="243840"/>
          <a:ext cx="241297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9CD9E-64B1-4872-A159-EA1545BCCC9C}">
      <dsp:nvSpPr>
        <dsp:cNvPr id="0" name=""/>
        <dsp:cNvSpPr/>
      </dsp:nvSpPr>
      <dsp:spPr>
        <a:xfrm rot="10800000">
          <a:off x="246431" y="1828799"/>
          <a:ext cx="2412973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Подстилочный навоз, влажностью до 85%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315171" y="1828799"/>
        <a:ext cx="2275493" cy="2166460"/>
      </dsp:txXfrm>
    </dsp:sp>
    <dsp:sp modelId="{DFCF3501-5A5F-4AEB-BC72-ACEA9505D0EC}">
      <dsp:nvSpPr>
        <dsp:cNvPr id="0" name=""/>
        <dsp:cNvSpPr/>
      </dsp:nvSpPr>
      <dsp:spPr>
        <a:xfrm>
          <a:off x="2900702" y="243840"/>
          <a:ext cx="241297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F2FC9-6451-4527-AE1E-A1E859F77579}">
      <dsp:nvSpPr>
        <dsp:cNvPr id="0" name=""/>
        <dsp:cNvSpPr/>
      </dsp:nvSpPr>
      <dsp:spPr>
        <a:xfrm rot="10800000">
          <a:off x="2900702" y="1828799"/>
          <a:ext cx="2412973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Бесподсти-лочный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навоз, влажностью 86-92%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69442" y="1828799"/>
        <a:ext cx="2275493" cy="2166460"/>
      </dsp:txXfrm>
    </dsp:sp>
    <dsp:sp modelId="{D39D555A-EDE2-4C8C-B1E4-EBC9271B5892}">
      <dsp:nvSpPr>
        <dsp:cNvPr id="0" name=""/>
        <dsp:cNvSpPr/>
      </dsp:nvSpPr>
      <dsp:spPr>
        <a:xfrm>
          <a:off x="5554973" y="243840"/>
          <a:ext cx="241297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2D3D8-9FBB-451D-A45D-E84FDA69DFA9}">
      <dsp:nvSpPr>
        <dsp:cNvPr id="0" name=""/>
        <dsp:cNvSpPr/>
      </dsp:nvSpPr>
      <dsp:spPr>
        <a:xfrm rot="10800000">
          <a:off x="5554973" y="1828799"/>
          <a:ext cx="2412973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Жидкий навоз, влажностью до 97%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5623713" y="1828799"/>
        <a:ext cx="2275493" cy="2166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758D9-5D91-49EC-AF40-0A66DB8DB2F8}">
      <dsp:nvSpPr>
        <dsp:cNvPr id="0" name=""/>
        <dsp:cNvSpPr/>
      </dsp:nvSpPr>
      <dsp:spPr>
        <a:xfrm>
          <a:off x="0" y="0"/>
          <a:ext cx="8214377" cy="182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06626-D091-4AFF-ADCE-17C233B7A104}">
      <dsp:nvSpPr>
        <dsp:cNvPr id="0" name=""/>
        <dsp:cNvSpPr/>
      </dsp:nvSpPr>
      <dsp:spPr>
        <a:xfrm>
          <a:off x="249428" y="243840"/>
          <a:ext cx="2326257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9CD9E-64B1-4872-A159-EA1545BCCC9C}">
      <dsp:nvSpPr>
        <dsp:cNvPr id="0" name=""/>
        <dsp:cNvSpPr/>
      </dsp:nvSpPr>
      <dsp:spPr>
        <a:xfrm rot="10800000">
          <a:off x="249428" y="1828799"/>
          <a:ext cx="2326257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гидросмывной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318168" y="1828799"/>
        <a:ext cx="2188777" cy="2166460"/>
      </dsp:txXfrm>
    </dsp:sp>
    <dsp:sp modelId="{DFCF3501-5A5F-4AEB-BC72-ACEA9505D0EC}">
      <dsp:nvSpPr>
        <dsp:cNvPr id="0" name=""/>
        <dsp:cNvSpPr/>
      </dsp:nvSpPr>
      <dsp:spPr>
        <a:xfrm>
          <a:off x="2944060" y="243840"/>
          <a:ext cx="2326257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F2FC9-6451-4527-AE1E-A1E859F77579}">
      <dsp:nvSpPr>
        <dsp:cNvPr id="0" name=""/>
        <dsp:cNvSpPr/>
      </dsp:nvSpPr>
      <dsp:spPr>
        <a:xfrm rot="10800000">
          <a:off x="2808311" y="1828799"/>
          <a:ext cx="2597754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механический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77051" y="1828799"/>
        <a:ext cx="2460274" cy="2166460"/>
      </dsp:txXfrm>
    </dsp:sp>
    <dsp:sp modelId="{D39D555A-EDE2-4C8C-B1E4-EBC9271B5892}">
      <dsp:nvSpPr>
        <dsp:cNvPr id="0" name=""/>
        <dsp:cNvSpPr/>
      </dsp:nvSpPr>
      <dsp:spPr>
        <a:xfrm>
          <a:off x="5638692" y="243840"/>
          <a:ext cx="2326257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2D3D8-9FBB-451D-A45D-E84FDA69DFA9}">
      <dsp:nvSpPr>
        <dsp:cNvPr id="0" name=""/>
        <dsp:cNvSpPr/>
      </dsp:nvSpPr>
      <dsp:spPr>
        <a:xfrm rot="10800000">
          <a:off x="5638692" y="1828799"/>
          <a:ext cx="2326257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самотечный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5707432" y="1828799"/>
        <a:ext cx="2188777" cy="216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B0F9E-7233-480F-83F0-9370DD04272F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6C7CC-8898-4E48-8762-607443E1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5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5F8855-A6D7-454C-9624-163A066C2B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BA17A-4CEA-440C-8351-E8DF41E074A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2ADC2-B5FF-40CF-A444-3768FF8B2A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9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8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gsha.ru/science/innovations/video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kmanaev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nform.ru/izmeneniya/2018/izmenenie-2-fkko-2017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51520" y="2060574"/>
            <a:ext cx="8641655" cy="24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b="1" dirty="0" smtClean="0"/>
              <a:t>ПЕРЕРАБОТКА И ЭФФЕКТИВНОЕ ИСПОЛЬЗОВАНИЕ НАВОЗА</a:t>
            </a:r>
            <a:endParaRPr lang="ru-RU" altLang="ru-RU" sz="2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169708"/>
            <a:ext cx="7901855" cy="1579548"/>
            <a:chOff x="323528" y="0"/>
            <a:chExt cx="8477919" cy="1828911"/>
          </a:xfrm>
        </p:grpSpPr>
        <p:pic>
          <p:nvPicPr>
            <p:cNvPr id="8" name="Рисунок 7" descr="Описание: C:\Users\sataev-ef\AppData\Local\Microsoft\Windows\INetCache\Content.Word\pgtau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0"/>
              <a:ext cx="6552728" cy="1828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 descr="100a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83278"/>
              <a:ext cx="1781175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3275856" y="4365104"/>
            <a:ext cx="5472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Акманаев Эльмарт </a:t>
            </a:r>
            <a:r>
              <a:rPr lang="ru-RU" sz="2400" b="1" i="1" dirty="0" smtClean="0"/>
              <a:t>Данифович, </a:t>
            </a:r>
            <a:r>
              <a:rPr lang="ru-RU" sz="2400" i="1" dirty="0" smtClean="0"/>
              <a:t>кандидат сельскохозяйственных наук, доцент кафедры растениеводства</a:t>
            </a:r>
          </a:p>
        </p:txBody>
      </p:sp>
    </p:spTree>
    <p:extLst>
      <p:ext uri="{BB962C8B-B14F-4D97-AF65-F5344CB8AC3E}">
        <p14:creationId xmlns:p14="http://schemas.microsoft.com/office/powerpoint/2010/main" val="4964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12776"/>
            <a:ext cx="8568952" cy="5328592"/>
          </a:xfrm>
          <a:prstGeom prst="rect">
            <a:avLst/>
          </a:prstGeom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indent="-514350" algn="just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ru-RU" sz="2200" dirty="0"/>
              <a:t>Целью обработки свежего навоза является получение продукта, безопасного в ветеринарно-санитарном и гигиеническом отношениях.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ru-RU" sz="2200" dirty="0"/>
              <a:t>Природное удобрение не должно содержать вредных микроорганизмов, семян сорняков, тяжелых металлов и пестицидов свыше допустимых норм.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ru-RU" sz="2200" dirty="0"/>
              <a:t>Навозохранилища должны быть достаточно </a:t>
            </a:r>
            <a:r>
              <a:rPr lang="ru-RU" sz="2200" dirty="0" err="1"/>
              <a:t>вместимыми</a:t>
            </a:r>
            <a:r>
              <a:rPr lang="ru-RU" sz="2200" dirty="0"/>
              <a:t>, чтобы обеспечить хранение удобрения в течение необходимого времени до внесения в почву. Способы хранения должны исключать миграцию загрязняющих веществ в почву и водные объекты, а также минимизировать выбросы газов в атмосферу.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ru-RU" sz="2200" dirty="0"/>
              <a:t>В настоящее время предприятия обязаны разрабатывать и утверждать технические условия на органические удобрения на основе навоза, а также регламенты их производства и применения.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856895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3200" dirty="0">
                <a:latin typeface="+mj-lt"/>
                <a:ea typeface="+mj-ea"/>
                <a:cs typeface="+mj-cs"/>
              </a:rPr>
              <a:t>Требования к производству и хранению органического удобрения</a:t>
            </a:r>
          </a:p>
        </p:txBody>
      </p:sp>
    </p:spTree>
    <p:extLst>
      <p:ext uri="{BB962C8B-B14F-4D97-AF65-F5344CB8AC3E}">
        <p14:creationId xmlns:p14="http://schemas.microsoft.com/office/powerpoint/2010/main" val="368301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427" y="142578"/>
            <a:ext cx="861015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3200" dirty="0">
                <a:latin typeface="+mj-lt"/>
                <a:ea typeface="+mj-ea"/>
                <a:cs typeface="+mj-cs"/>
              </a:rPr>
              <a:t>Способы переработки жидких видов навоза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427" y="836713"/>
            <a:ext cx="8610157" cy="5184576"/>
          </a:xfrm>
          <a:prstGeom prst="rect">
            <a:avLst/>
          </a:prstGeom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ru-RU" sz="2200" dirty="0" smtClean="0"/>
              <a:t>Хранение </a:t>
            </a:r>
            <a:r>
              <a:rPr lang="ru-RU" sz="2200" dirty="0"/>
              <a:t>навоза разрешается только в секционных навозохранилищах (лагунах). </a:t>
            </a:r>
            <a:endParaRPr lang="ru-RU" sz="2200" dirty="0"/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ru-RU" sz="2200" b="1" dirty="0"/>
              <a:t>Дегельминтизация </a:t>
            </a:r>
            <a:r>
              <a:rPr lang="ru-RU" sz="2200" b="1" dirty="0"/>
              <a:t>жидкого</a:t>
            </a:r>
            <a:r>
              <a:rPr lang="ru-RU" sz="2200" dirty="0"/>
              <a:t> неразделенного навоза и жидкой фракции осуществляется путем выдерживания в лагунах, а также может производиться путем добавления препаратов биологического </a:t>
            </a:r>
            <a:r>
              <a:rPr lang="ru-RU" sz="2200" dirty="0" smtClean="0"/>
              <a:t>ингибирования-стимулирования. </a:t>
            </a:r>
            <a:r>
              <a:rPr lang="ru-RU" sz="2000" i="1" dirty="0" smtClean="0"/>
              <a:t>Есть </a:t>
            </a:r>
            <a:r>
              <a:rPr lang="ru-RU" sz="2000" i="1" dirty="0"/>
              <a:t>заявления, что применение биологических препаратов эффективных микроорганизмов </a:t>
            </a:r>
            <a:r>
              <a:rPr lang="ru-RU" sz="2000" i="1" dirty="0" smtClean="0"/>
              <a:t>также </a:t>
            </a:r>
            <a:r>
              <a:rPr lang="ru-RU" sz="2000" i="1" dirty="0"/>
              <a:t>обеспечивает гибель гельминтов, но в нормативных документах </a:t>
            </a:r>
            <a:r>
              <a:rPr lang="ru-RU" sz="2000" i="1" dirty="0"/>
              <a:t>этот способ </a:t>
            </a:r>
            <a:r>
              <a:rPr lang="ru-RU" sz="2000" i="1" dirty="0"/>
              <a:t>не отражен.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ru-RU" sz="2200" b="1" dirty="0"/>
              <a:t>Способ получения биогаза </a:t>
            </a:r>
            <a:r>
              <a:rPr lang="ru-RU" sz="2200" dirty="0"/>
              <a:t>в </a:t>
            </a:r>
            <a:r>
              <a:rPr lang="ru-RU" sz="2200" dirty="0" err="1"/>
              <a:t>метантенках</a:t>
            </a:r>
            <a:r>
              <a:rPr lang="ru-RU" sz="2200" dirty="0"/>
              <a:t> нельзя отнести к способу утилизации навоза, так как объем получаемого </a:t>
            </a:r>
            <a:r>
              <a:rPr lang="ru-RU" sz="2200" dirty="0" err="1"/>
              <a:t>инфлюента</a:t>
            </a:r>
            <a:r>
              <a:rPr lang="ru-RU" sz="2200" dirty="0"/>
              <a:t> незначительно уменьшается по сравнению с исходным объемом органической массы. </a:t>
            </a:r>
            <a:r>
              <a:rPr lang="ru-RU" sz="2200" dirty="0" smtClean="0"/>
              <a:t>Однако, анаэробное </a:t>
            </a:r>
            <a:r>
              <a:rPr lang="ru-RU" sz="2200" dirty="0"/>
              <a:t>сбраживание </a:t>
            </a:r>
            <a:r>
              <a:rPr lang="ru-RU" sz="2200" dirty="0" smtClean="0"/>
              <a:t>можно рассматривать как </a:t>
            </a:r>
            <a:r>
              <a:rPr lang="ru-RU" sz="2200" dirty="0"/>
              <a:t>метод подготовки свежего навоза для последующего </a:t>
            </a:r>
            <a:r>
              <a:rPr lang="ru-RU" sz="2200" dirty="0" smtClean="0"/>
              <a:t>использования.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2522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200" dirty="0"/>
              <a:t>Способы переработки твердых видов </a:t>
            </a:r>
            <a:r>
              <a:rPr lang="ru-RU" sz="3200" dirty="0" smtClean="0"/>
              <a:t>навоза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9"/>
            <a:ext cx="8352928" cy="5184575"/>
          </a:xfrm>
          <a:prstGeom prst="rect">
            <a:avLst/>
          </a:prstGeom>
          <a:solidFill>
            <a:srgbClr val="B1EDBA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61950" indent="-361950" algn="just">
              <a:spcBef>
                <a:spcPct val="20000"/>
              </a:spcBef>
            </a:pPr>
            <a:r>
              <a:rPr lang="ru-RU" sz="2200" b="1" dirty="0"/>
              <a:t>1. </a:t>
            </a:r>
            <a:r>
              <a:rPr lang="ru-RU" sz="2200" b="1" dirty="0" smtClean="0"/>
              <a:t>Биотермическое обеззараживание </a:t>
            </a:r>
            <a:r>
              <a:rPr lang="ru-RU" sz="2200" b="1" dirty="0"/>
              <a:t>в буртах или на установках ускоренного </a:t>
            </a:r>
            <a:r>
              <a:rPr lang="ru-RU" sz="2200" b="1" dirty="0" smtClean="0"/>
              <a:t>компостирования </a:t>
            </a:r>
            <a:r>
              <a:rPr lang="ru-RU" sz="2200" dirty="0" smtClean="0"/>
              <a:t>(переработка </a:t>
            </a:r>
            <a:r>
              <a:rPr lang="ru-RU" sz="2200" dirty="0"/>
              <a:t>твердых видов </a:t>
            </a:r>
            <a:r>
              <a:rPr lang="ru-RU" sz="2200" dirty="0" smtClean="0"/>
              <a:t>навоза). </a:t>
            </a:r>
            <a:r>
              <a:rPr lang="ru-RU" sz="2200" dirty="0"/>
              <a:t>Для компостирования влажность органической массы должна быть не более 75%. </a:t>
            </a:r>
            <a:endParaRPr lang="ru-RU" sz="2200" dirty="0"/>
          </a:p>
          <a:p>
            <a:pPr marL="361950" indent="-361950" algn="just">
              <a:spcBef>
                <a:spcPct val="20000"/>
              </a:spcBef>
            </a:pPr>
            <a:r>
              <a:rPr lang="ru-RU" sz="2200" b="1" dirty="0" smtClean="0"/>
              <a:t>2</a:t>
            </a:r>
            <a:r>
              <a:rPr lang="ru-RU" sz="2200" b="1" dirty="0"/>
              <a:t>. </a:t>
            </a:r>
            <a:r>
              <a:rPr lang="ru-RU" sz="2200" b="1" dirty="0"/>
              <a:t>Способ </a:t>
            </a:r>
            <a:r>
              <a:rPr lang="ru-RU" sz="2200" b="1" dirty="0" err="1"/>
              <a:t>вермикомпостирования</a:t>
            </a:r>
            <a:r>
              <a:rPr lang="ru-RU" sz="2200" dirty="0"/>
              <a:t> удорожает производство, и его применение в растениеводстве не имеет никакого смысла, так как он не повышает удобрительную ценность. Кроме того, получаемый продукт переработки навоза в санитарном отношении становится еще более опасным, так как черви могут быть носителями инфекций и </a:t>
            </a:r>
            <a:r>
              <a:rPr lang="ru-RU" sz="2200" dirty="0"/>
              <a:t>паразитов.</a:t>
            </a:r>
          </a:p>
          <a:p>
            <a:pPr marL="361950" indent="-361950" algn="just">
              <a:spcBef>
                <a:spcPct val="20000"/>
              </a:spcBef>
            </a:pPr>
            <a:r>
              <a:rPr lang="ru-RU" sz="2200" b="1" dirty="0" smtClean="0"/>
              <a:t>3</a:t>
            </a:r>
            <a:r>
              <a:rPr lang="ru-RU" sz="2200" b="1" dirty="0"/>
              <a:t>. </a:t>
            </a:r>
            <a:r>
              <a:rPr lang="ru-RU" sz="2200" b="1" dirty="0" smtClean="0"/>
              <a:t>Гранулирование. </a:t>
            </a:r>
            <a:r>
              <a:rPr lang="ru-RU" sz="2200" dirty="0" smtClean="0"/>
              <a:t>Оборудование </a:t>
            </a:r>
            <a:r>
              <a:rPr lang="ru-RU" sz="2200" dirty="0"/>
              <a:t>для получения гранул имеет смысл применять только </a:t>
            </a:r>
            <a:r>
              <a:rPr lang="ru-RU" sz="2200" dirty="0" smtClean="0"/>
              <a:t>при </a:t>
            </a:r>
            <a:r>
              <a:rPr lang="ru-RU" sz="2200" dirty="0"/>
              <a:t>условии наличия надежного рынка сбыта населению для удобрения огородных культур. </a:t>
            </a:r>
            <a:r>
              <a:rPr lang="ru-RU" sz="2200" dirty="0"/>
              <a:t>Следует отметить, что в соответствии с современным законодательством реализация </a:t>
            </a:r>
            <a:r>
              <a:rPr lang="ru-RU" sz="2200" dirty="0" err="1"/>
              <a:t>агрохимикатов</a:t>
            </a:r>
            <a:r>
              <a:rPr lang="ru-RU" sz="2200" dirty="0"/>
              <a:t> (к ним относят и навоз) сторонним покупателям требует государственной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149815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613"/>
            <a:ext cx="86423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5"/>
          <p:cNvSpPr txBox="1">
            <a:spLocks/>
          </p:cNvSpPr>
          <p:nvPr/>
        </p:nvSpPr>
        <p:spPr bwMode="auto">
          <a:xfrm>
            <a:off x="529903" y="120650"/>
            <a:ext cx="8229600" cy="57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Схема переработки и использования навоза</a:t>
            </a:r>
          </a:p>
        </p:txBody>
      </p:sp>
    </p:spTree>
    <p:extLst>
      <p:ext uri="{BB962C8B-B14F-4D97-AF65-F5344CB8AC3E}">
        <p14:creationId xmlns:p14="http://schemas.microsoft.com/office/powerpoint/2010/main" val="26100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 txBox="1">
            <a:spLocks/>
          </p:cNvSpPr>
          <p:nvPr/>
        </p:nvSpPr>
        <p:spPr bwMode="auto">
          <a:xfrm>
            <a:off x="477838" y="6350"/>
            <a:ext cx="8229600" cy="57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Получение и применение твердой фракции навоза</a:t>
            </a:r>
          </a:p>
        </p:txBody>
      </p:sp>
      <p:pic>
        <p:nvPicPr>
          <p:cNvPr id="819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703638"/>
            <a:ext cx="3916363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2" descr="C:\Documents and Settings\vzazdravnih\Рабочий стол\Презинтация\Ожидание\Gesta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61975"/>
            <a:ext cx="38703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69900"/>
            <a:ext cx="416083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966788" y="3298825"/>
            <a:ext cx="240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>
                <a:latin typeface="Arial" charset="0"/>
              </a:rPr>
              <a:t>Накопление навоза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4049713" y="3300413"/>
            <a:ext cx="4923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dirty="0">
                <a:latin typeface="Arial" charset="0"/>
              </a:rPr>
              <a:t>Разделение навоза на </a:t>
            </a:r>
            <a:r>
              <a:rPr kumimoji="0" lang="ru-RU" altLang="ru-RU" sz="1800" dirty="0" smtClean="0">
                <a:latin typeface="Arial" charset="0"/>
              </a:rPr>
              <a:t>фракции - </a:t>
            </a:r>
            <a:r>
              <a:rPr kumimoji="0" lang="ru-RU" altLang="ru-RU" sz="1800" dirty="0">
                <a:latin typeface="Arial" charset="0"/>
              </a:rPr>
              <a:t>сепарация</a:t>
            </a:r>
          </a:p>
        </p:txBody>
      </p: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944563" y="6500813"/>
            <a:ext cx="239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>
                <a:latin typeface="Arial" charset="0"/>
              </a:rPr>
              <a:t>Буртование навоза</a:t>
            </a: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5292725" y="6526213"/>
            <a:ext cx="2132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>
                <a:latin typeface="Arial" charset="0"/>
              </a:rPr>
              <a:t>Внесение навоза</a:t>
            </a:r>
          </a:p>
        </p:txBody>
      </p:sp>
      <p:pic>
        <p:nvPicPr>
          <p:cNvPr id="8202" name="Рисунок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703638"/>
            <a:ext cx="42672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8185150" y="6448425"/>
            <a:ext cx="1011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0"/>
              <a:t>Слайд 8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9913"/>
            <a:ext cx="406717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Рисунок 2" descr="Описание: DSCN1274"/>
          <p:cNvPicPr>
            <a:picLocks noChangeAspect="1" noChangeArrowheads="1"/>
          </p:cNvPicPr>
          <p:nvPr/>
        </p:nvPicPr>
        <p:blipFill>
          <a:blip r:embed="rId3"/>
          <a:srcRect b="36720"/>
          <a:stretch>
            <a:fillRect/>
          </a:stretch>
        </p:blipFill>
        <p:spPr bwMode="auto">
          <a:xfrm>
            <a:off x="4716463" y="3789363"/>
            <a:ext cx="4259262" cy="2735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3" descr="Описание: DSCN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3722" r="10408" b="31613"/>
          <a:stretch>
            <a:fillRect/>
          </a:stretch>
        </p:blipFill>
        <p:spPr bwMode="auto">
          <a:xfrm>
            <a:off x="4716463" y="577850"/>
            <a:ext cx="431006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4"/>
          <p:cNvSpPr txBox="1">
            <a:spLocks/>
          </p:cNvSpPr>
          <p:nvPr/>
        </p:nvSpPr>
        <p:spPr bwMode="auto">
          <a:xfrm>
            <a:off x="477838" y="6350"/>
            <a:ext cx="8229600" cy="57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Применение жидкой фракции навоза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527175" y="3357563"/>
            <a:ext cx="884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600" dirty="0">
                <a:latin typeface="Arial" charset="0"/>
              </a:rPr>
              <a:t>Лагуна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330700" y="3429000"/>
            <a:ext cx="484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600">
                <a:latin typeface="Arial" charset="0"/>
              </a:rPr>
              <a:t>Станция для перекачивания жидкой фракции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5754688" y="6524625"/>
            <a:ext cx="1912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600">
                <a:latin typeface="Arial" charset="0"/>
              </a:rPr>
              <a:t>Внесение навоза</a:t>
            </a:r>
          </a:p>
        </p:txBody>
      </p:sp>
      <p:pic>
        <p:nvPicPr>
          <p:cNvPr id="9226" name="Picture 7" descr="Картинки по запросу шланговая система сматывания шланг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8"/>
          <a:stretch>
            <a:fillRect/>
          </a:stretch>
        </p:blipFill>
        <p:spPr bwMode="auto">
          <a:xfrm>
            <a:off x="250825" y="3732213"/>
            <a:ext cx="40354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801688" y="6505575"/>
            <a:ext cx="30861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600">
                <a:latin typeface="Arial" charset="0"/>
              </a:rPr>
              <a:t>Транспортировщик шлангов</a:t>
            </a:r>
          </a:p>
        </p:txBody>
      </p:sp>
    </p:spTree>
    <p:extLst>
      <p:ext uri="{BB962C8B-B14F-4D97-AF65-F5344CB8AC3E}">
        <p14:creationId xmlns:p14="http://schemas.microsoft.com/office/powerpoint/2010/main" val="20798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 txBox="1">
            <a:spLocks/>
          </p:cNvSpPr>
          <p:nvPr/>
        </p:nvSpPr>
        <p:spPr bwMode="auto">
          <a:xfrm>
            <a:off x="477838" y="292100"/>
            <a:ext cx="8229600" cy="57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Получение и применение жидкой фракции навоза</a:t>
            </a:r>
          </a:p>
        </p:txBody>
      </p:sp>
      <p:pic>
        <p:nvPicPr>
          <p:cNvPr id="10243" name="Picture 2" descr="Картинки по запросу шлангов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25538"/>
            <a:ext cx="8753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5229200"/>
            <a:ext cx="2741191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/>
          </p:cNvSpPr>
          <p:nvPr/>
        </p:nvSpPr>
        <p:spPr bwMode="auto">
          <a:xfrm>
            <a:off x="477838" y="292100"/>
            <a:ext cx="8229600" cy="57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/>
              <a:t>Переработка навоза (</a:t>
            </a:r>
            <a:r>
              <a:rPr lang="ru-RU" altLang="ru-RU" dirty="0" err="1" smtClean="0"/>
              <a:t>Шадейка</a:t>
            </a:r>
            <a:r>
              <a:rPr lang="ru-RU" altLang="ru-RU" dirty="0" smtClean="0"/>
              <a:t>, Кунгурский р-он, </a:t>
            </a:r>
            <a:r>
              <a:rPr lang="ru-RU" altLang="ru-RU" dirty="0" err="1" smtClean="0"/>
              <a:t>откормочник</a:t>
            </a:r>
            <a:r>
              <a:rPr lang="ru-RU" altLang="ru-RU" dirty="0" smtClean="0"/>
              <a:t>)</a:t>
            </a:r>
            <a:endParaRPr lang="ru-RU" altLang="ru-RU" dirty="0"/>
          </a:p>
        </p:txBody>
      </p:sp>
      <p:sp>
        <p:nvSpPr>
          <p:cNvPr id="6" name="AutoShape 2" descr="https://apf.mail.ru/cgi-bin/readmsg?id=15749046670789262939;0;4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D:\Users\akmanaev-ed\Desktop\Музыка\20181130_111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3255913" cy="18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akmanaev-ed\Desktop\Музыка\20181130_112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200" y="3837558"/>
            <a:ext cx="2732433" cy="20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akmanaev-ed\Desktop\Музыка\20181130_112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96" y="3564372"/>
            <a:ext cx="4407829" cy="24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827583" y="3068180"/>
            <a:ext cx="3255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600" dirty="0" smtClean="0">
                <a:latin typeface="Arial" charset="0"/>
              </a:rPr>
              <a:t>Мясной скот</a:t>
            </a:r>
            <a:endParaRPr kumimoji="0" lang="ru-RU" altLang="ru-RU" sz="1600" dirty="0">
              <a:latin typeface="Arial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55575" y="6345379"/>
            <a:ext cx="3255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600" dirty="0" smtClean="0">
                <a:latin typeface="Arial" charset="0"/>
              </a:rPr>
              <a:t>Сепарирование</a:t>
            </a:r>
            <a:endParaRPr kumimoji="0" lang="ru-RU" altLang="ru-RU" sz="1600" dirty="0">
              <a:latin typeface="Arial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571298" y="6144339"/>
            <a:ext cx="3255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600" dirty="0" smtClean="0">
                <a:latin typeface="Arial" charset="0"/>
              </a:rPr>
              <a:t>Твердая фракция</a:t>
            </a:r>
            <a:endParaRPr kumimoji="0" lang="ru-RU" altLang="ru-RU" sz="1600" dirty="0">
              <a:latin typeface="Arial" charset="0"/>
            </a:endParaRPr>
          </a:p>
        </p:txBody>
      </p:sp>
      <p:pic>
        <p:nvPicPr>
          <p:cNvPr id="2055" name="Picture 7" descr="https://belaruspartisan.by/upload/medialibrary/dc4/dc409dc61014d76fdbb88686ca69d5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20" y="1184227"/>
            <a:ext cx="2768666" cy="18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114496" y="3070914"/>
            <a:ext cx="3255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600" dirty="0" smtClean="0">
                <a:latin typeface="Arial" charset="0"/>
              </a:rPr>
              <a:t>Лагуна</a:t>
            </a:r>
            <a:endParaRPr kumimoji="0" lang="ru-RU" altLang="ru-RU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6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285992"/>
            <a:ext cx="8501063" cy="4000508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методов утилизации куриного помета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Характеристика куриного помёта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635937"/>
              </p:ext>
            </p:extLst>
          </p:nvPr>
        </p:nvGraphicFramePr>
        <p:xfrm>
          <a:off x="142841" y="1785926"/>
          <a:ext cx="8715438" cy="3644172"/>
        </p:xfrm>
        <a:graphic>
          <a:graphicData uri="http://schemas.openxmlformats.org/drawingml/2006/table">
            <a:tbl>
              <a:tblPr/>
              <a:tblGrid>
                <a:gridCol w="2857523"/>
                <a:gridCol w="785818"/>
                <a:gridCol w="1770690"/>
                <a:gridCol w="959344"/>
                <a:gridCol w="1296144"/>
                <a:gridCol w="1045919"/>
              </a:tblGrid>
              <a:tr h="1041214">
                <a:tc rowSpan="2"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Удобрение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рН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водн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Сухое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вещество, %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Содержание, 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% на естественную влажность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800" b="1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b="1" baseline="-25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800" b="1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07">
                <a:tc>
                  <a:txBody>
                    <a:bodyPr/>
                    <a:lstStyle/>
                    <a:p>
                      <a:pPr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Сухой куриный помёт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8,8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7,9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07">
                <a:tc>
                  <a:txBody>
                    <a:bodyPr/>
                    <a:lstStyle/>
                    <a:p>
                      <a:pPr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Сырой куриный помёт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8,6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395288" y="404813"/>
            <a:ext cx="85185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ru-RU" altLang="ru-RU" sz="3000" b="0" dirty="0">
                <a:latin typeface="Arial" charset="0"/>
              </a:rPr>
              <a:t>      </a:t>
            </a:r>
            <a:r>
              <a:rPr lang="ru-RU" altLang="ru-RU" sz="3000" dirty="0">
                <a:latin typeface="Arial" charset="0"/>
              </a:rPr>
              <a:t>«…Как бы ни было велико производство минеральных удобрений в стране, навоз никогда не потеряет своего значения как одного из главнейших удобрений в сельском хозяйстве»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3000" dirty="0">
                <a:latin typeface="Arial" charset="0"/>
              </a:rPr>
              <a:t>       «Без правильной организации использования навоза не может быть налажено действительно рациональное применение и минеральных удобрений»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3000" dirty="0">
                <a:latin typeface="Arial" charset="0"/>
              </a:rPr>
              <a:t>Академик Д.Н. Прянишников</a:t>
            </a:r>
          </a:p>
        </p:txBody>
      </p:sp>
    </p:spTree>
    <p:extLst>
      <p:ext uri="{BB962C8B-B14F-4D97-AF65-F5344CB8AC3E}">
        <p14:creationId xmlns:p14="http://schemas.microsoft.com/office/powerpoint/2010/main" val="5045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8675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Характеристика полученных гранул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92C0A-7AAE-4C05-A6EF-DE57A76AEF29}" type="slidenum">
              <a:rPr lang="ru-RU" sz="2000"/>
              <a:pPr>
                <a:defRPr/>
              </a:pPr>
              <a:t>20</a:t>
            </a:fld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785926"/>
          <a:ext cx="8501124" cy="3796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40"/>
                <a:gridCol w="1257309"/>
                <a:gridCol w="1700225"/>
                <a:gridCol w="1700225"/>
                <a:gridCol w="1700225"/>
              </a:tblGrid>
              <a:tr h="13804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Обработка помета  </a:t>
                      </a:r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ru-RU" sz="2400" b="1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O*nSiO</a:t>
                      </a:r>
                      <a:r>
                        <a:rPr lang="ru-RU" sz="2400" b="1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водн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N, 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N-NH</a:t>
                      </a:r>
                      <a:r>
                        <a:rPr lang="en-US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(в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р-ре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0,05н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2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 обработки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9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9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 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9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 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69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0312"/>
              </p:ext>
            </p:extLst>
          </p:nvPr>
        </p:nvGraphicFramePr>
        <p:xfrm>
          <a:off x="251520" y="1052736"/>
          <a:ext cx="8715437" cy="53164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56319"/>
                <a:gridCol w="2904321"/>
                <a:gridCol w="2954797"/>
              </a:tblGrid>
              <a:tr h="90406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Сухой или компостированный помет,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Получаемые гранулы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Концентрация питательных веществ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медленно действующая 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01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Необходимость спецтехники для внесения в почву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требуются разбрасыватели органических удобрений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 использование машин для внесения минеральных удобрений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8,0-9,0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10,0-11,0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Агрохимическая характеристика дерново-подзолистой среднесуглинистой почвы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802"/>
          <a:ext cx="8786877" cy="3143272"/>
        </p:xfrm>
        <a:graphic>
          <a:graphicData uri="http://schemas.openxmlformats.org/drawingml/2006/table">
            <a:tbl>
              <a:tblPr/>
              <a:tblGrid>
                <a:gridCol w="1643074"/>
                <a:gridCol w="714380"/>
                <a:gridCol w="833937"/>
                <a:gridCol w="608052"/>
                <a:gridCol w="824210"/>
                <a:gridCol w="539515"/>
                <a:gridCol w="766186"/>
                <a:gridCol w="736371"/>
                <a:gridCol w="692389"/>
                <a:gridCol w="785818"/>
                <a:gridCol w="642945"/>
              </a:tblGrid>
              <a:tr h="783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15" dirty="0">
                          <a:latin typeface="Times New Roman"/>
                          <a:ea typeface="Calibri"/>
                          <a:cs typeface="Times New Roman"/>
                        </a:rPr>
                        <a:t>Горизонт, глу</a:t>
                      </a: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бина взятия образца, см.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20" dirty="0" err="1" smtClean="0">
                          <a:latin typeface="Times New Roman"/>
                          <a:ea typeface="Calibri"/>
                          <a:cs typeface="Times New Roman"/>
                        </a:rPr>
                        <a:t>Гу-мус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10" dirty="0" err="1">
                          <a:latin typeface="Times New Roman"/>
                          <a:ea typeface="Calibri"/>
                          <a:cs typeface="Times New Roman"/>
                        </a:rPr>
                        <a:t>Мг-экв</a:t>
                      </a:r>
                      <a:r>
                        <a:rPr lang="ru-RU" sz="2200" b="1" spc="-10" dirty="0">
                          <a:latin typeface="Times New Roman"/>
                          <a:ea typeface="Calibri"/>
                          <a:cs typeface="Times New Roman"/>
                        </a:rPr>
                        <a:t>/100 г. </a:t>
                      </a: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почвы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,%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latin typeface="Times New Roman"/>
                          <a:ea typeface="Calibri"/>
                          <a:cs typeface="Times New Roman"/>
                        </a:rPr>
                        <a:t>рН</a:t>
                      </a:r>
                      <a:r>
                        <a:rPr lang="en-US" sz="22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KCl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Мг/кг почвы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7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latin typeface="Times New Roman"/>
                          <a:ea typeface="Calibri"/>
                          <a:cs typeface="Times New Roman"/>
                        </a:rPr>
                        <a:t>Нг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20" dirty="0">
                          <a:latin typeface="Times New Roman"/>
                          <a:ea typeface="Calibri"/>
                          <a:cs typeface="Times New Roman"/>
                        </a:rPr>
                        <a:t>ЕКО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200" b="1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NH</a:t>
                      </a:r>
                      <a:r>
                        <a:rPr lang="ru-RU" sz="2200" b="1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22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ru-RU" sz="2200" b="1" baseline="-25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u-RU" sz="22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200" b="1" baseline="-25000">
                          <a:latin typeface="Times New Roman"/>
                          <a:ea typeface="Calibri"/>
                          <a:cs typeface="Times New Roman"/>
                        </a:rPr>
                        <a:t>пах</a:t>
                      </a: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, 0...30</a:t>
                      </a:r>
                      <a:endParaRPr lang="ru-RU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20">
                          <a:latin typeface="Times New Roman"/>
                          <a:ea typeface="Calibri"/>
                          <a:cs typeface="Times New Roman"/>
                        </a:rPr>
                        <a:t>2,31</a:t>
                      </a:r>
                      <a:endParaRPr lang="ru-RU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ru-RU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65" dirty="0">
                          <a:latin typeface="Times New Roman"/>
                          <a:ea typeface="Calibri"/>
                          <a:cs typeface="Times New Roman"/>
                        </a:rPr>
                        <a:t>18,8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35">
                          <a:latin typeface="Times New Roman"/>
                          <a:ea typeface="Calibri"/>
                          <a:cs typeface="Times New Roman"/>
                        </a:rPr>
                        <a:t>22,1</a:t>
                      </a:r>
                      <a:endParaRPr lang="ru-RU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3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5,5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35" dirty="0">
                          <a:latin typeface="Times New Roman"/>
                          <a:ea typeface="Calibri"/>
                          <a:cs typeface="Times New Roman"/>
                        </a:rPr>
                        <a:t>27,1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20" dirty="0"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pc="-50" dirty="0">
                          <a:latin typeface="Times New Roman"/>
                          <a:ea typeface="Calibri"/>
                          <a:cs typeface="Times New Roman"/>
                        </a:rPr>
                        <a:t>181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28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Влияние куриного помета и органоминеральных гранул на урожайность пера лука, г</a:t>
            </a:r>
            <a:endParaRPr lang="ru-RU" sz="2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296457"/>
              </p:ext>
            </p:extLst>
          </p:nvPr>
        </p:nvGraphicFramePr>
        <p:xfrm>
          <a:off x="142844" y="1142983"/>
          <a:ext cx="8786875" cy="4907280"/>
        </p:xfrm>
        <a:graphic>
          <a:graphicData uri="http://schemas.openxmlformats.org/drawingml/2006/table">
            <a:tbl>
              <a:tblPr/>
              <a:tblGrid>
                <a:gridCol w="4110005"/>
                <a:gridCol w="2149765"/>
                <a:gridCol w="2527105"/>
              </a:tblGrid>
              <a:tr h="807736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Вариант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Урожайность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Отклонение от контроля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Без удобрений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12,55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Сухой куриный помёт (А)</a:t>
                      </a:r>
                      <a:endParaRPr lang="ru-RU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14,15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1,60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Сырой куриный помёт (В)</a:t>
                      </a:r>
                      <a:endParaRPr lang="ru-RU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14,15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1,60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Серия А (1:2)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15,78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3,23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Серия А (1:4)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14,70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2,15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Серия В (1:2)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10,63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-1,92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Серия В (1:4)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12,55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НСР</a:t>
                      </a:r>
                      <a:r>
                        <a:rPr lang="ru-RU" sz="2800" b="1" baseline="-250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2,73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9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Влияние куриного помета и органоминеральных гранул на качество пера лука, </a:t>
            </a:r>
            <a:r>
              <a:rPr lang="ru-RU" sz="2800" b="1" dirty="0" err="1" smtClean="0"/>
              <a:t>мг%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358246" cy="4416552"/>
        </p:xfrm>
        <a:graphic>
          <a:graphicData uri="http://schemas.openxmlformats.org/drawingml/2006/table">
            <a:tbl>
              <a:tblPr/>
              <a:tblGrid>
                <a:gridCol w="4071966"/>
                <a:gridCol w="2004479"/>
                <a:gridCol w="2281801"/>
              </a:tblGrid>
              <a:tr h="0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Вариант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Витамин 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Каротин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Без удобрений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36,3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19,7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latin typeface="Times New Roman"/>
                          <a:ea typeface="Calibri"/>
                          <a:cs typeface="Times New Roman"/>
                        </a:rPr>
                        <a:t>Сухой куриный помёт (А)</a:t>
                      </a:r>
                      <a:endParaRPr lang="ru-RU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38,3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21,7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Сырой куриный помёт (В)</a:t>
                      </a:r>
                      <a:endParaRPr lang="ru-RU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32,7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24,9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Серия А (1:2)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37,6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18,5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Серия А (1:4)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34,0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22,6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Серия В (1:2)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41,5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26,5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Серия В (1:4)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32,4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14,7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НСР</a:t>
                      </a:r>
                      <a:r>
                        <a:rPr lang="ru-RU" sz="2800" b="1" baseline="-2500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2800" b="1" baseline="-25000"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 &lt; F</a:t>
                      </a:r>
                      <a:r>
                        <a:rPr lang="ru-RU" sz="2800" b="1" baseline="-25000">
                          <a:latin typeface="Times New Roman"/>
                          <a:ea typeface="Calibri"/>
                          <a:cs typeface="Times New Roman"/>
                        </a:rPr>
                        <a:t>теор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6,4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4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85818"/>
          </a:xfrm>
        </p:spPr>
        <p:txBody>
          <a:bodyPr/>
          <a:lstStyle/>
          <a:p>
            <a:r>
              <a:rPr lang="ru-RU" dirty="0" smtClean="0"/>
              <a:t>Внешний вид получаемых гранул</a:t>
            </a:r>
            <a:endParaRPr lang="ru-RU" dirty="0"/>
          </a:p>
        </p:txBody>
      </p:sp>
      <p:pic>
        <p:nvPicPr>
          <p:cNvPr id="4" name="Содержимое 3" descr="SNB10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417" r="246" b="28025"/>
          <a:stretch>
            <a:fillRect/>
          </a:stretch>
        </p:blipFill>
        <p:spPr>
          <a:xfrm>
            <a:off x="285720" y="1000108"/>
            <a:ext cx="8575810" cy="3600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9291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1 - сырой помёт + 30 % стабилизатора;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2 - сырой помёт + 40 % стабилизатора;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3 - сырой помёт + 50 % стабилизатора.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4 - смесь сухого и сырого помёта + 30 % стабилизатора;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5 - смесь сухого и сырого помёта + 40 % стабилизатора;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6 - смесь сухого и сырого помёта + 50 % стабилизатора.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NB10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607" b="10663"/>
          <a:stretch>
            <a:fillRect/>
          </a:stretch>
        </p:blipFill>
        <p:spPr>
          <a:xfrm>
            <a:off x="214282" y="571480"/>
            <a:ext cx="8729726" cy="4500000"/>
          </a:xfrm>
        </p:spPr>
      </p:pic>
    </p:spTree>
    <p:extLst>
      <p:ext uri="{BB962C8B-B14F-4D97-AF65-F5344CB8AC3E}">
        <p14:creationId xmlns:p14="http://schemas.microsoft.com/office/powerpoint/2010/main" val="35437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85225" cy="3417083"/>
          </a:xfrm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метода утилизации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конского навоза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получением органоминеральных </a:t>
            </a: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гранул</a:t>
            </a:r>
            <a:endParaRPr lang="ru-RU" alt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357188" y="1857375"/>
            <a:ext cx="80994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гранулированное органоминеральное удобрение на основе конского навоза с различным соотношением элементов питания и изучить возможность его применения под сельскохозяйственные культуры.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92685" y="404664"/>
            <a:ext cx="3633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A6D48-A570-4690-BBAC-159203067926}" type="slidenum">
              <a:rPr lang="ru-RU" sz="2000"/>
              <a:pPr>
                <a:defRPr/>
              </a:pPr>
              <a:t>28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323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001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Предлагаемое решение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642938" y="2643188"/>
            <a:ext cx="822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ru-RU" sz="3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3000" b="1" u="sng" dirty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alt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>
                <a:latin typeface="Times New Roman" pitchFamily="18" charset="0"/>
                <a:cs typeface="Times New Roman" pitchFamily="18" charset="0"/>
              </a:rPr>
              <a:t>обеззараживание и консервация питательных веществ конского 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помета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ru-RU" sz="3000" b="1" u="sng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3000" b="1" u="sng" dirty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alt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>
                <a:latin typeface="Times New Roman" pitchFamily="18" charset="0"/>
                <a:cs typeface="Times New Roman" pitchFamily="18" charset="0"/>
              </a:rPr>
              <a:t>- введение минеральных 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ru-RU" sz="3000" b="1" u="sng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3000" b="1" u="sng" dirty="0">
                <a:latin typeface="Times New Roman" pitchFamily="18" charset="0"/>
                <a:cs typeface="Times New Roman" pitchFamily="18" charset="0"/>
              </a:rPr>
              <a:t>  этап </a:t>
            </a:r>
            <a:r>
              <a:rPr lang="ru-RU" altLang="ru-RU" sz="3000" dirty="0">
                <a:latin typeface="Times New Roman" pitchFamily="18" charset="0"/>
                <a:cs typeface="Times New Roman" pitchFamily="18" charset="0"/>
              </a:rPr>
              <a:t>- грануляция и сушка 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смеси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AAE9F-1F2A-4962-8691-99646B77B6C7}" type="slidenum">
              <a:rPr lang="ru-RU" sz="2000"/>
              <a:pPr>
                <a:defRPr/>
              </a:pPr>
              <a:t>29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9336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 txBox="1">
            <a:spLocks/>
          </p:cNvSpPr>
          <p:nvPr/>
        </p:nvSpPr>
        <p:spPr bwMode="auto">
          <a:xfrm>
            <a:off x="468313" y="404813"/>
            <a:ext cx="8424862" cy="3384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8775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1800" b="0">
                <a:latin typeface="Arial" charset="0"/>
              </a:rPr>
              <a:t>В связи с интенсивным развитием животноводческих предприятий необходимо уделять должное внимание вопросам безопасного для окружающей среды, экономически эффективного использования в земледелии образующегося навоза и продуктов его переработки. Рациональное использование навоза как удобрения под сельскохозяйственные культуры, обеспечивающее сохранение почвенного плодородия при одновременном соблюдении требований защиты окружающей среды от загрязнений, имеет важное природно-хозяйственное значение. Грамотно организованная утилизация отходов очень важна для успешного ведения конкурентоспособного хозяйства, к тому же эта сфера находится под пристальным государственным контролем. </a:t>
            </a:r>
          </a:p>
          <a:p>
            <a:pPr algn="just" eaLnBrk="1" hangingPunct="1">
              <a:buFont typeface="Arial" charset="0"/>
              <a:buNone/>
            </a:pPr>
            <a:endParaRPr lang="ru-RU" altLang="ru-RU" sz="1600" b="0">
              <a:latin typeface="Arial" charset="0"/>
            </a:endParaRPr>
          </a:p>
        </p:txBody>
      </p:sp>
      <p:pic>
        <p:nvPicPr>
          <p:cNvPr id="14" name="Picture 8" descr="Картинки по запросу свиновод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8571"/>
            <a:ext cx="4382264" cy="2721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-firma.ru/sites/a-firma.ru/files/styles/medium/public/images/manure.jpg?itok=Lu7o1d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44" y="3918571"/>
            <a:ext cx="4067720" cy="271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675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 полученных органоминеральных гранул перед конским навозом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E16CA-2640-4A78-9B48-8C6A631DE2AA}" type="slidenum">
              <a:rPr lang="ru-RU" sz="2000"/>
              <a:pPr>
                <a:defRPr/>
              </a:pPr>
              <a:t>30</a:t>
            </a:fld>
            <a:endParaRPr lang="ru-RU" sz="2000" dirty="0"/>
          </a:p>
        </p:txBody>
      </p:sp>
      <p:graphicFrame>
        <p:nvGraphicFramePr>
          <p:cNvPr id="721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033097"/>
              </p:ext>
            </p:extLst>
          </p:nvPr>
        </p:nvGraphicFramePr>
        <p:xfrm>
          <a:off x="395536" y="1268760"/>
          <a:ext cx="8429625" cy="4211745"/>
        </p:xfrm>
        <a:graphic>
          <a:graphicData uri="http://schemas.openxmlformats.org/drawingml/2006/table">
            <a:tbl>
              <a:tblPr/>
              <a:tblGrid>
                <a:gridCol w="3306763"/>
                <a:gridCol w="2276475"/>
                <a:gridCol w="2846387"/>
              </a:tblGrid>
              <a:tr h="70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Конский навоз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Органоминеральные гранулы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Влажность, % не более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Органическое вещество, % не менее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N)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 не менее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% не менее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Калий (К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О), % не менее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573325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https://pgsha.ru/science/innovations/video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8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81300"/>
            <a:ext cx="7543800" cy="1431925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solidFill>
                  <a:schemeClr val="tx1"/>
                </a:solidFill>
              </a:rPr>
              <a:t>СПАСИБО ЗА ВНИМАНИЕ!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smtClean="0"/>
              <a:t>Акманаев Эльмарт Данифович, </a:t>
            </a:r>
            <a:r>
              <a:rPr lang="en-US" altLang="ru-RU" sz="3200" dirty="0" smtClean="0">
                <a:hlinkClick r:id="rId2"/>
              </a:rPr>
              <a:t>akmanaev@mail.ru</a:t>
            </a:r>
            <a:r>
              <a:rPr lang="ru-RU" altLang="ru-RU" sz="3200" dirty="0" smtClean="0"/>
              <a:t>,  +7(342)2179549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8020" y="86230"/>
            <a:ext cx="8477919" cy="1828911"/>
            <a:chOff x="323528" y="0"/>
            <a:chExt cx="8477919" cy="1828911"/>
          </a:xfrm>
        </p:grpSpPr>
        <p:pic>
          <p:nvPicPr>
            <p:cNvPr id="4" name="Рисунок 3" descr="Описание: C:\Users\sataev-ef\AppData\Local\Microsoft\Windows\INetCache\Content.Word\pgtau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0"/>
              <a:ext cx="6552728" cy="1828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" descr="100a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83278"/>
              <a:ext cx="1781175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8547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8969" r="23657" b="15227"/>
          <a:stretch>
            <a:fillRect/>
          </a:stretch>
        </p:blipFill>
        <p:spPr bwMode="auto">
          <a:xfrm>
            <a:off x="690563" y="928688"/>
            <a:ext cx="8181975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149350" y="258763"/>
            <a:ext cx="7723188" cy="369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dirty="0">
                <a:latin typeface="Arial" charset="0"/>
              </a:rPr>
              <a:t>Федеральный классификационный каталог отходов</a:t>
            </a:r>
            <a:r>
              <a:rPr kumimoji="0" lang="ru-RU" altLang="ru-RU" sz="1800" b="0" dirty="0">
                <a:latin typeface="Arial" charset="0"/>
              </a:rPr>
              <a:t> (ФККО 2017) 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277938" y="620713"/>
            <a:ext cx="775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400" b="0">
                <a:latin typeface="Arial" charset="0"/>
              </a:rPr>
              <a:t>утвержден Приказом Росприроднадзора от 22.05.2017 N 242 (вст. в силу </a:t>
            </a:r>
            <a:r>
              <a:rPr kumimoji="0" lang="ru-RU" altLang="ru-RU" sz="1400">
                <a:latin typeface="Arial" charset="0"/>
                <a:hlinkClick r:id="rId3"/>
              </a:rPr>
              <a:t>05.02.2018</a:t>
            </a:r>
            <a:r>
              <a:rPr kumimoji="0" lang="ru-RU" altLang="ru-RU" sz="1400" b="0">
                <a:latin typeface="Arial" charset="0"/>
              </a:rPr>
              <a:t>).</a:t>
            </a:r>
          </a:p>
        </p:txBody>
      </p:sp>
      <p:sp>
        <p:nvSpPr>
          <p:cNvPr id="2" name="Овал 1"/>
          <p:cNvSpPr/>
          <p:nvPr/>
        </p:nvSpPr>
        <p:spPr>
          <a:xfrm>
            <a:off x="1692275" y="2060575"/>
            <a:ext cx="358775" cy="215900"/>
          </a:xfrm>
          <a:prstGeom prst="ellipse">
            <a:avLst/>
          </a:prstGeom>
          <a:solidFill>
            <a:srgbClr val="FF0000">
              <a:alpha val="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92275" y="2293938"/>
            <a:ext cx="358775" cy="217487"/>
          </a:xfrm>
          <a:prstGeom prst="ellipse">
            <a:avLst/>
          </a:prstGeom>
          <a:solidFill>
            <a:srgbClr val="FF0000">
              <a:alpha val="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92275" y="5732463"/>
            <a:ext cx="358775" cy="217487"/>
          </a:xfrm>
          <a:prstGeom prst="ellipse">
            <a:avLst/>
          </a:prstGeom>
          <a:solidFill>
            <a:srgbClr val="FF0000">
              <a:alpha val="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92275" y="5949950"/>
            <a:ext cx="358775" cy="215900"/>
          </a:xfrm>
          <a:prstGeom prst="ellipse">
            <a:avLst/>
          </a:prstGeom>
          <a:solidFill>
            <a:srgbClr val="FF0000">
              <a:alpha val="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43273" y="1052736"/>
            <a:ext cx="8170837" cy="5435377"/>
          </a:xfrm>
          <a:prstGeom prst="rect">
            <a:avLst/>
          </a:prstGeom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3200" dirty="0"/>
              <a:t>Навоз и помет после их обезвреживания в соответствии с санитарными правилами могут быть реализованы в качестве продукции при </a:t>
            </a:r>
            <a:r>
              <a:rPr lang="ru-RU" altLang="ru-RU" sz="3200" dirty="0" smtClean="0"/>
              <a:t>наличии </a:t>
            </a:r>
            <a:r>
              <a:rPr lang="ru-RU" altLang="ru-RU" sz="3200" dirty="0"/>
              <a:t>уставной, проектной, технологической и иной </a:t>
            </a:r>
            <a:r>
              <a:rPr lang="ru-RU" altLang="ru-RU" sz="3200" dirty="0" smtClean="0"/>
              <a:t>документации, позволяющей </a:t>
            </a:r>
            <a:r>
              <a:rPr lang="ru-RU" altLang="ru-RU" sz="3200" dirty="0"/>
              <a:t>относить навоз (помет) к продукции, которую </a:t>
            </a:r>
            <a:r>
              <a:rPr lang="ru-RU" altLang="ru-RU" sz="3200" dirty="0" smtClean="0"/>
              <a:t>сами используете </a:t>
            </a:r>
            <a:r>
              <a:rPr lang="ru-RU" altLang="ru-RU" sz="3200" dirty="0"/>
              <a:t>или реализуете другим.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274" y="260648"/>
            <a:ext cx="817083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dirty="0" smtClean="0">
                <a:latin typeface="+mj-lt"/>
                <a:ea typeface="+mj-ea"/>
                <a:cs typeface="+mj-cs"/>
              </a:rPr>
              <a:t>ИЗ ОТХОДОВ В ПРОДУКТЫ!</a:t>
            </a:r>
            <a:endParaRPr lang="ru-RU" altLang="ru-R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75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2"/>
          <p:cNvSpPr txBox="1">
            <a:spLocks/>
          </p:cNvSpPr>
          <p:nvPr/>
        </p:nvSpPr>
        <p:spPr bwMode="auto">
          <a:xfrm>
            <a:off x="323850" y="1124744"/>
            <a:ext cx="84963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42900" indent="-342900" algn="just">
              <a:spcBef>
                <a:spcPct val="20000"/>
              </a:spcBef>
              <a:buFont typeface="Wingdings" pitchFamily="2" charset="2"/>
              <a:buNone/>
              <a:defRPr kumimoji="1" sz="3000" b="0"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dirty="0"/>
              <a:t>В Российской Федерации во всех категориях хозяйств насчитывается: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dirty="0" smtClean="0"/>
              <a:t>КРС </a:t>
            </a:r>
            <a:r>
              <a:rPr lang="ru-RU" altLang="ru-RU" dirty="0"/>
              <a:t>– около 20 млн. </a:t>
            </a:r>
            <a:r>
              <a:rPr lang="ru-RU" altLang="ru-RU" dirty="0"/>
              <a:t>голов,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dirty="0"/>
              <a:t>свиней – более 17 млн.,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dirty="0"/>
              <a:t>овец –  21 млн.,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dirty="0"/>
              <a:t>птицы – около 450 млн. </a:t>
            </a:r>
          </a:p>
          <a:p>
            <a:pPr marL="0" indent="0"/>
            <a:endParaRPr lang="ru-RU" altLang="ru-RU" sz="2800" dirty="0" smtClean="0"/>
          </a:p>
          <a:p>
            <a:pPr marL="0" indent="0"/>
            <a:r>
              <a:rPr lang="ru-RU" altLang="ru-RU" sz="2800" dirty="0" smtClean="0"/>
              <a:t>Объем </a:t>
            </a:r>
            <a:r>
              <a:rPr lang="ru-RU" altLang="ru-RU" sz="2800" dirty="0"/>
              <a:t>отходов животноводческих предприятий и птицефабрик в виде навоза, помета и сточных вод составляет около 700 млн. </a:t>
            </a:r>
            <a:r>
              <a:rPr lang="ru-RU" altLang="ru-RU" sz="2800" dirty="0"/>
              <a:t>м</a:t>
            </a:r>
            <a:r>
              <a:rPr lang="ru-RU" altLang="ru-RU" sz="2800" baseline="30000" dirty="0"/>
              <a:t>3</a:t>
            </a:r>
            <a:r>
              <a:rPr lang="ru-RU" altLang="ru-RU" sz="2800" dirty="0"/>
              <a:t> в год. При этом только часть используется на удобрение.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3274" y="260648"/>
            <a:ext cx="817083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dirty="0" smtClean="0">
                <a:latin typeface="+mj-lt"/>
                <a:ea typeface="+mj-ea"/>
                <a:cs typeface="+mj-cs"/>
              </a:rPr>
              <a:t>ПОГОЛОВЬЕ И ОБЪЕМ ОТХОДОВ</a:t>
            </a:r>
            <a:endParaRPr lang="ru-RU" altLang="ru-R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3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 smtClean="0"/>
              <a:t>ОСНОВНЫЕ ОТХОДЫ ЖИВОТНОВОДСТВА</a:t>
            </a:r>
            <a:endParaRPr lang="ru-RU" alt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72279073"/>
              </p:ext>
            </p:extLst>
          </p:nvPr>
        </p:nvGraphicFramePr>
        <p:xfrm>
          <a:off x="467544" y="1988840"/>
          <a:ext cx="82143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95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200" dirty="0"/>
              <a:t>Правильная переработка отходов жизнедеятельности сельскохозяйственных животных заключается в следующих этапах</a:t>
            </a:r>
            <a:r>
              <a:rPr lang="ru-RU" sz="3200" dirty="0"/>
              <a:t>:</a:t>
            </a:r>
            <a:endParaRPr lang="ru-RU" altLang="ru-RU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solidFill>
            <a:srgbClr val="B1EDBA"/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Сбор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Хранение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Утилизация (использование)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5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/>
              <a:t>Способы удаления навоза из животноводческих </a:t>
            </a:r>
            <a:r>
              <a:rPr lang="ru-RU" sz="3200" dirty="0" smtClean="0"/>
              <a:t>помещений</a:t>
            </a:r>
            <a:endParaRPr lang="ru-RU" alt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85831123"/>
              </p:ext>
            </p:extLst>
          </p:nvPr>
        </p:nvGraphicFramePr>
        <p:xfrm>
          <a:off x="467544" y="1988840"/>
          <a:ext cx="82143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64649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6251</TotalTime>
  <Words>1114</Words>
  <Application>Microsoft Office PowerPoint</Application>
  <PresentationFormat>Экран (4:3)</PresentationFormat>
  <Paragraphs>254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ОТХОДЫ ЖИВОТНОВОДСТВА</vt:lpstr>
      <vt:lpstr>Правильная переработка отходов жизнедеятельности сельскохозяйственных животных заключается в следующих этапах:</vt:lpstr>
      <vt:lpstr>Способы удаления навоза из животноводческих помещений</vt:lpstr>
      <vt:lpstr>Презентация PowerPoint</vt:lpstr>
      <vt:lpstr>Презентация PowerPoint</vt:lpstr>
      <vt:lpstr>Способы переработки твердых видов навоза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куриного помёта</vt:lpstr>
      <vt:lpstr>Характеристика полученных гранул</vt:lpstr>
      <vt:lpstr>Презентация PowerPoint</vt:lpstr>
      <vt:lpstr>Агрохимическая характеристика дерново-подзолистой среднесуглинистой почвы</vt:lpstr>
      <vt:lpstr>Влияние куриного помета и органоминеральных гранул на урожайность пера лука, г</vt:lpstr>
      <vt:lpstr>Влияние куриного помета и органоминеральных гранул на качество пера лука, мг%</vt:lpstr>
      <vt:lpstr>Внешний вид получаемых гранул</vt:lpstr>
      <vt:lpstr>4 - смесь сухого и сырого помёта + 30 % стабилизатора; 5 - смесь сухого и сырого помёта + 40 % стабилизатора; 6 - смесь сухого и сырого помёта + 50 % стабилизатора. </vt:lpstr>
      <vt:lpstr>Презентация PowerPoint</vt:lpstr>
      <vt:lpstr>Презентация PowerPoint</vt:lpstr>
      <vt:lpstr>Предлагаемое решение</vt:lpstr>
      <vt:lpstr>Преимущества полученных органоминеральных гранул перед конским навозом</vt:lpstr>
      <vt:lpstr>СПАСИБО ЗА ВНИМАНИЕ!  Акманаев Эльмарт Данифович, akmanaev@mail.ru,  +7(342)2179549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Worker</dc:creator>
  <cp:lastModifiedBy>Акманаев Эльмарт Данифович</cp:lastModifiedBy>
  <cp:revision>214</cp:revision>
  <cp:lastPrinted>2019-11-11T05:07:28Z</cp:lastPrinted>
  <dcterms:created xsi:type="dcterms:W3CDTF">2018-02-08T10:00:20Z</dcterms:created>
  <dcterms:modified xsi:type="dcterms:W3CDTF">2019-11-28T02:05:59Z</dcterms:modified>
</cp:coreProperties>
</file>