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312" r:id="rId2"/>
    <p:sldId id="420" r:id="rId3"/>
    <p:sldId id="421" r:id="rId4"/>
    <p:sldId id="422" r:id="rId5"/>
    <p:sldId id="423" r:id="rId6"/>
    <p:sldId id="424" r:id="rId7"/>
    <p:sldId id="426" r:id="rId8"/>
    <p:sldId id="427" r:id="rId9"/>
    <p:sldId id="428" r:id="rId10"/>
    <p:sldId id="429" r:id="rId11"/>
    <p:sldId id="430" r:id="rId12"/>
    <p:sldId id="431" r:id="rId13"/>
    <p:sldId id="433" r:id="rId14"/>
    <p:sldId id="434" r:id="rId15"/>
    <p:sldId id="499" r:id="rId16"/>
    <p:sldId id="498" r:id="rId17"/>
    <p:sldId id="497" r:id="rId18"/>
    <p:sldId id="436" r:id="rId19"/>
    <p:sldId id="500" r:id="rId20"/>
    <p:sldId id="502" r:id="rId21"/>
    <p:sldId id="435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6" r:id="rId39"/>
    <p:sldId id="457" r:id="rId40"/>
    <p:sldId id="503" r:id="rId41"/>
    <p:sldId id="459" r:id="rId42"/>
    <p:sldId id="461" r:id="rId43"/>
    <p:sldId id="462" r:id="rId44"/>
    <p:sldId id="463" r:id="rId45"/>
    <p:sldId id="464" r:id="rId46"/>
    <p:sldId id="465" r:id="rId47"/>
    <p:sldId id="466" r:id="rId48"/>
    <p:sldId id="468" r:id="rId49"/>
    <p:sldId id="469" r:id="rId50"/>
    <p:sldId id="470" r:id="rId51"/>
    <p:sldId id="471" r:id="rId52"/>
    <p:sldId id="473" r:id="rId53"/>
    <p:sldId id="474" r:id="rId54"/>
    <p:sldId id="475" r:id="rId55"/>
    <p:sldId id="477" r:id="rId56"/>
    <p:sldId id="478" r:id="rId57"/>
    <p:sldId id="504" r:id="rId58"/>
    <p:sldId id="505" r:id="rId59"/>
    <p:sldId id="479" r:id="rId60"/>
    <p:sldId id="488" r:id="rId61"/>
    <p:sldId id="489" r:id="rId62"/>
    <p:sldId id="490" r:id="rId63"/>
    <p:sldId id="491" r:id="rId64"/>
    <p:sldId id="493" r:id="rId65"/>
    <p:sldId id="494" r:id="rId66"/>
    <p:sldId id="495" r:id="rId67"/>
    <p:sldId id="513" r:id="rId68"/>
    <p:sldId id="496" r:id="rId69"/>
    <p:sldId id="506" r:id="rId70"/>
    <p:sldId id="507" r:id="rId71"/>
    <p:sldId id="508" r:id="rId72"/>
    <p:sldId id="509" r:id="rId73"/>
    <p:sldId id="510" r:id="rId74"/>
    <p:sldId id="511" r:id="rId75"/>
    <p:sldId id="512" r:id="rId76"/>
    <p:sldId id="360" r:id="rId7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silnikova-le" initials="k" lastIdx="7" clrIdx="0"/>
  <p:cmAuthor id="1" name="Worker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04C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B0F9E-7233-480F-83F0-9370DD04272F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C7CC-8898-4E48-8762-607443E1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5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9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8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kmanaev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51520" y="2060574"/>
            <a:ext cx="8641655" cy="24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b="1" dirty="0" smtClean="0"/>
              <a:t>УЛУЧШЕНИЕ СЕНОКОСОВ И ПАСТБИЩ</a:t>
            </a:r>
            <a:endParaRPr lang="ru-RU" altLang="ru-RU" sz="2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69708"/>
            <a:ext cx="7901855" cy="1579548"/>
            <a:chOff x="323528" y="0"/>
            <a:chExt cx="8477919" cy="1828911"/>
          </a:xfrm>
        </p:grpSpPr>
        <p:pic>
          <p:nvPicPr>
            <p:cNvPr id="8" name="Рисунок 7" descr="Описание: C:\Users\sataev-ef\AppData\Local\Microsoft\Windows\INetCache\Content.Word\pgtau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0"/>
              <a:ext cx="6552728" cy="1828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100a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83278"/>
              <a:ext cx="178117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275856" y="4365104"/>
            <a:ext cx="547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Акманаев Эльмарт </a:t>
            </a:r>
            <a:r>
              <a:rPr lang="ru-RU" sz="2400" b="1" i="1" dirty="0" smtClean="0"/>
              <a:t>Данифович, </a:t>
            </a:r>
            <a:r>
              <a:rPr lang="ru-RU" sz="2400" i="1" dirty="0" smtClean="0"/>
              <a:t>кандидат сельскохозяйственных наук, доцент кафедры растениеводства</a:t>
            </a:r>
          </a:p>
        </p:txBody>
      </p:sp>
    </p:spTree>
    <p:extLst>
      <p:ext uri="{BB962C8B-B14F-4D97-AF65-F5344CB8AC3E}">
        <p14:creationId xmlns:p14="http://schemas.microsoft.com/office/powerpoint/2010/main" val="4964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Вспашка кустарниково-болотным плугом</a:t>
            </a:r>
          </a:p>
        </p:txBody>
      </p:sp>
      <p:pic>
        <p:nvPicPr>
          <p:cNvPr id="12291" name="Picture 3" descr="вспашка кустарниково-болотным плуг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35163"/>
            <a:ext cx="6480175" cy="4400550"/>
          </a:xfrm>
          <a:noFill/>
        </p:spPr>
      </p:pic>
    </p:spTree>
    <p:extLst>
      <p:ext uri="{BB962C8B-B14F-4D97-AF65-F5344CB8AC3E}">
        <p14:creationId xmlns:p14="http://schemas.microsoft.com/office/powerpoint/2010/main" val="32004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Вспашка кустарниково-болотным плугом</a:t>
            </a:r>
          </a:p>
        </p:txBody>
      </p:sp>
      <p:pic>
        <p:nvPicPr>
          <p:cNvPr id="13315" name="Picture 3" descr="вспашка кустарниково-болотным плугом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52600"/>
            <a:ext cx="6624637" cy="4778375"/>
          </a:xfrm>
          <a:noFill/>
        </p:spPr>
      </p:pic>
    </p:spTree>
    <p:extLst>
      <p:ext uri="{BB962C8B-B14F-4D97-AF65-F5344CB8AC3E}">
        <p14:creationId xmlns:p14="http://schemas.microsoft.com/office/powerpoint/2010/main" val="7829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Специально уничтожение кочек проводят только при малой </a:t>
            </a:r>
            <a:r>
              <a:rPr lang="ru-RU" altLang="ru-RU" sz="3200" dirty="0" err="1"/>
              <a:t>закочкаренности</a:t>
            </a:r>
            <a:r>
              <a:rPr lang="ru-RU" altLang="ru-RU" sz="3200" dirty="0"/>
              <a:t> путем: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257800"/>
          </a:xfrm>
          <a:solidFill>
            <a:srgbClr val="A6DBF8"/>
          </a:solidFill>
        </p:spPr>
        <p:txBody>
          <a:bodyPr/>
          <a:lstStyle/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1. </a:t>
            </a:r>
            <a:r>
              <a:rPr lang="ru-RU" altLang="ru-RU" dirty="0" err="1" smtClean="0"/>
              <a:t>Дискования</a:t>
            </a:r>
            <a:r>
              <a:rPr lang="ru-RU" altLang="ru-RU" dirty="0" smtClean="0"/>
              <a:t> – дисковыми боронами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2. Фрезерования – фрезами, фрезерными кочкорезами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3. Зубовыми и рельсовыми боронами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Кочки бывают: 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1. Растительные  - </a:t>
            </a:r>
            <a:r>
              <a:rPr lang="ru-RU" altLang="ru-RU" dirty="0" err="1" smtClean="0"/>
              <a:t>щучковые</a:t>
            </a:r>
            <a:r>
              <a:rPr lang="ru-RU" altLang="ru-RU" dirty="0" smtClean="0"/>
              <a:t>, осоковые, скотобойные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2. Земляные – кротовые, муравьиные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3. </a:t>
            </a:r>
            <a:r>
              <a:rPr lang="ru-RU" altLang="ru-RU" dirty="0" err="1" smtClean="0"/>
              <a:t>Пневые</a:t>
            </a:r>
            <a:r>
              <a:rPr lang="ru-RU" altLang="ru-RU" dirty="0" smtClean="0"/>
              <a:t> и валунные</a:t>
            </a:r>
          </a:p>
        </p:txBody>
      </p:sp>
    </p:spTree>
    <p:extLst>
      <p:ext uri="{BB962C8B-B14F-4D97-AF65-F5344CB8AC3E}">
        <p14:creationId xmlns:p14="http://schemas.microsoft.com/office/powerpoint/2010/main" val="17361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1130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На пастбищах и сенокосах убирают только поверхностные и полускрытые камни: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  <a:solidFill>
            <a:srgbClr val="B1EDBA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/>
              <a:t>1. Вручную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2. Уборщиками камней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3. Корчевателями-собирателями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4. Камнеуборочными машинами</a:t>
            </a:r>
          </a:p>
        </p:txBody>
      </p:sp>
    </p:spTree>
    <p:extLst>
      <p:ext uri="{BB962C8B-B14F-4D97-AF65-F5344CB8AC3E}">
        <p14:creationId xmlns:p14="http://schemas.microsoft.com/office/powerpoint/2010/main" val="22745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Первичная обработка почвы может включать: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1. Вспашку различными плугами (культурными, кустарниково-болотными, болотными, ярусными)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2. </a:t>
            </a:r>
            <a:r>
              <a:rPr lang="ru-RU" altLang="ru-RU" dirty="0" err="1" smtClean="0"/>
              <a:t>Дискование</a:t>
            </a:r>
            <a:r>
              <a:rPr lang="ru-RU" altLang="ru-RU" dirty="0" smtClean="0"/>
              <a:t> - дисковыми боронами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3. Фрезерование - фрезами</a:t>
            </a:r>
          </a:p>
        </p:txBody>
      </p:sp>
    </p:spTree>
    <p:extLst>
      <p:ext uri="{BB962C8B-B14F-4D97-AF65-F5344CB8AC3E}">
        <p14:creationId xmlns:p14="http://schemas.microsoft.com/office/powerpoint/2010/main" val="33222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smashprom.ru.images.1c-bitrix-cdn.ru/upload/resize_cache/iblock/99e/1000_800_1/99e5da2200891109b54071291e40fc30.jpg?1554100346150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02" y="1052736"/>
            <a:ext cx="7200800" cy="47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/>
              <a:t>Плуг кустарниково-болотный </a:t>
            </a:r>
            <a:r>
              <a:rPr lang="ru-RU" sz="4000" dirty="0" smtClean="0"/>
              <a:t>ПБН-50.КЛ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870" y="5849612"/>
            <a:ext cx="864096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+mj-lt"/>
                <a:ea typeface="+mj-ea"/>
                <a:cs typeface="+mj-cs"/>
              </a:rPr>
              <a:t>http://lesmashprom.ru/products/lesnye-plugi/plug-kustarnikovo-bolotnyy-pbn/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668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949280"/>
            <a:ext cx="8568952" cy="6451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+mj-lt"/>
                <a:ea typeface="+mj-ea"/>
                <a:cs typeface="+mj-cs"/>
              </a:rPr>
              <a:t>https://www.youtube.com/watch?v=ZpSLIJyWddM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021" y="404664"/>
            <a:ext cx="849345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П</a:t>
            </a:r>
            <a:r>
              <a:rPr lang="de-DE" sz="4000" dirty="0" err="1" smtClean="0">
                <a:latin typeface="+mj-lt"/>
                <a:ea typeface="+mj-ea"/>
                <a:cs typeface="+mj-cs"/>
              </a:rPr>
              <a:t>луг</a:t>
            </a:r>
            <a:r>
              <a:rPr lang="de-DE" sz="4000" dirty="0" smtClean="0">
                <a:latin typeface="+mj-lt"/>
                <a:ea typeface="+mj-ea"/>
                <a:cs typeface="+mj-cs"/>
              </a:rPr>
              <a:t> LEMKEN</a:t>
            </a:r>
            <a:endParaRPr lang="de-DE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AutoShape 2" descr="Картинки по запросу Плуг LEMKEN Diamant 7+1 L120 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Картинки по запросу Плуг LEMKEN Diamant 7+1 L120 5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D:\Users\akmanaev-ed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0" y="1112550"/>
            <a:ext cx="8344772" cy="46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7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000" dirty="0"/>
              <a:t>Плуг ПЛН 3-35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40760" cy="45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/>
              <a:t>Борона дисковая тяжелая БДТ-3,0</a:t>
            </a:r>
          </a:p>
        </p:txBody>
      </p:sp>
      <p:pic>
        <p:nvPicPr>
          <p:cNvPr id="1026" name="Picture 2" descr="Картинки по запросу бдт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429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zas.su/images/stories/virtuemart/product/%D1%84%D1%80%D0%BD-2%D0%BA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4659"/>
            <a:ext cx="7957909" cy="531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ru-RU" sz="4000" dirty="0" err="1">
                <a:latin typeface="+mj-lt"/>
                <a:ea typeface="+mj-ea"/>
                <a:cs typeface="+mj-cs"/>
              </a:rPr>
              <a:t>Почвофреза</a:t>
            </a:r>
            <a:r>
              <a:rPr lang="ru-RU" sz="4000" dirty="0">
                <a:latin typeface="+mj-lt"/>
                <a:ea typeface="+mj-ea"/>
                <a:cs typeface="+mj-cs"/>
              </a:rPr>
              <a:t> навесная усиленная ФРН-2К</a:t>
            </a:r>
          </a:p>
        </p:txBody>
      </p:sp>
    </p:spTree>
    <p:extLst>
      <p:ext uri="{BB962C8B-B14F-4D97-AF65-F5344CB8AC3E}">
        <p14:creationId xmlns:p14="http://schemas.microsoft.com/office/powerpoint/2010/main" val="99419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Поверхностное улучшение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altLang="ru-RU" dirty="0"/>
              <a:t>Заключается в проведении комплекса мероприятий на существующем травостое или при сохранении его большей части</a:t>
            </a:r>
          </a:p>
          <a:p>
            <a:r>
              <a:rPr lang="ru-RU" altLang="ru-RU" dirty="0" smtClean="0"/>
              <a:t>Проводится:</a:t>
            </a:r>
          </a:p>
          <a:p>
            <a:pPr marL="0" indent="0">
              <a:buNone/>
            </a:pPr>
            <a:r>
              <a:rPr lang="ru-RU" altLang="ru-RU" dirty="0" smtClean="0"/>
              <a:t>при </a:t>
            </a:r>
            <a:r>
              <a:rPr lang="ru-RU" altLang="ru-RU" dirty="0"/>
              <a:t>наличии в составе травостоев ценных кормовых </a:t>
            </a:r>
            <a:r>
              <a:rPr lang="ru-RU" altLang="ru-RU" dirty="0" smtClean="0"/>
              <a:t>трав</a:t>
            </a:r>
            <a:r>
              <a:rPr lang="en-US" altLang="ru-RU" dirty="0" smtClean="0"/>
              <a:t> &gt;</a:t>
            </a:r>
            <a:r>
              <a:rPr lang="ru-RU" altLang="ru-RU" dirty="0" smtClean="0"/>
              <a:t>30-40%;</a:t>
            </a:r>
          </a:p>
          <a:p>
            <a:pPr marL="0" indent="0">
              <a:buNone/>
            </a:pPr>
            <a:r>
              <a:rPr lang="ru-RU" altLang="ru-RU" dirty="0" smtClean="0"/>
              <a:t>при </a:t>
            </a:r>
            <a:r>
              <a:rPr lang="ru-RU" altLang="ru-RU" dirty="0" err="1"/>
              <a:t>закустаренности</a:t>
            </a:r>
            <a:r>
              <a:rPr lang="ru-RU" altLang="ru-RU" dirty="0"/>
              <a:t>, </a:t>
            </a:r>
            <a:r>
              <a:rPr lang="ru-RU" altLang="ru-RU" dirty="0" err="1"/>
              <a:t>закочкаренности</a:t>
            </a:r>
            <a:r>
              <a:rPr lang="ru-RU" altLang="ru-RU" dirty="0"/>
              <a:t> </a:t>
            </a:r>
            <a:endParaRPr lang="en-US" altLang="ru-RU" dirty="0" smtClean="0"/>
          </a:p>
          <a:p>
            <a:pPr marL="0" indent="0">
              <a:buNone/>
            </a:pPr>
            <a:r>
              <a:rPr lang="en-US" altLang="ru-RU" dirty="0" smtClean="0"/>
              <a:t>&lt;</a:t>
            </a:r>
            <a:r>
              <a:rPr lang="ru-RU" altLang="ru-RU" dirty="0" smtClean="0"/>
              <a:t>25-30</a:t>
            </a:r>
            <a:r>
              <a:rPr lang="ru-RU" altLang="ru-RU" dirty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335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фреза ФБН-1,5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D:\Users\akmanaev-ed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80720" cy="47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4096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ru-RU" sz="4000" dirty="0"/>
              <a:t>Фреза болотная навесная </a:t>
            </a:r>
            <a:r>
              <a:rPr lang="ru-RU" sz="4000" dirty="0" smtClean="0"/>
              <a:t>ФБН-1,2 (1,5)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030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При выборе способа первичной обработки почвы учитывают: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  <a:ln>
            <a:solidFill>
              <a:srgbClr val="B1EDBA"/>
            </a:solidFill>
            <a:miter lim="800000"/>
            <a:headEnd/>
            <a:tailEnd/>
          </a:ln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Тип почвы (торфяная, глинистая и др.)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Глубину гумусового горизонта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Наличие кочек, древесной растительности, камней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4. Засоренность корневищными и корнеотпрысковыми травами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5. Рельеф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239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Планировку поверхности проводят с целью: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  <a:solidFill>
            <a:srgbClr val="A6DBF8"/>
          </a:solidFill>
        </p:spPr>
        <p:txBody>
          <a:bodyPr/>
          <a:lstStyle/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 smtClean="0"/>
              <a:t>1. Создания однородного водного режима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/>
              <a:t>2. </a:t>
            </a:r>
            <a:r>
              <a:rPr lang="ru-RU" altLang="ru-RU" dirty="0" smtClean="0"/>
              <a:t>Эффективного </a:t>
            </a:r>
            <a:r>
              <a:rPr lang="ru-RU" altLang="ru-RU" dirty="0"/>
              <a:t>использования сельскохозяйственной </a:t>
            </a:r>
            <a:r>
              <a:rPr lang="ru-RU" altLang="ru-RU" dirty="0" smtClean="0"/>
              <a:t>техники</a:t>
            </a:r>
            <a:endParaRPr lang="ru-RU" altLang="ru-RU" dirty="0"/>
          </a:p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/>
              <a:t>3</a:t>
            </a:r>
            <a:r>
              <a:rPr lang="ru-RU" altLang="ru-RU" dirty="0" smtClean="0"/>
              <a:t>. Применения </a:t>
            </a:r>
            <a:r>
              <a:rPr lang="ru-RU" altLang="ru-RU" dirty="0"/>
              <a:t>приемов орошения и </a:t>
            </a:r>
            <a:r>
              <a:rPr lang="ru-RU" altLang="ru-RU" dirty="0" smtClean="0"/>
              <a:t>осушения</a:t>
            </a:r>
            <a:endParaRPr lang="ru-RU" altLang="ru-RU" dirty="0"/>
          </a:p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endParaRPr lang="ru-RU" altLang="ru-RU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 smtClean="0"/>
              <a:t>Применяют </a:t>
            </a:r>
            <a:r>
              <a:rPr lang="ru-RU" altLang="ru-RU" dirty="0"/>
              <a:t>планировщики, бульдозеры, грейдеры, скреперы, рельсовые бороны, выравниватели почвы.</a:t>
            </a:r>
          </a:p>
        </p:txBody>
      </p:sp>
    </p:spTree>
    <p:extLst>
      <p:ext uri="{BB962C8B-B14F-4D97-AF65-F5344CB8AC3E}">
        <p14:creationId xmlns:p14="http://schemas.microsoft.com/office/powerpoint/2010/main" val="22344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err="1" smtClean="0"/>
              <a:t>Торфование</a:t>
            </a:r>
            <a:r>
              <a:rPr lang="ru-RU" altLang="ru-RU" sz="4000" dirty="0" smtClean="0"/>
              <a:t>, </a:t>
            </a:r>
            <a:r>
              <a:rPr lang="ru-RU" altLang="ru-RU" sz="4000" dirty="0" err="1" smtClean="0"/>
              <a:t>пескование</a:t>
            </a:r>
            <a:r>
              <a:rPr lang="ru-RU" altLang="ru-RU" sz="4000" dirty="0" smtClean="0"/>
              <a:t>, </a:t>
            </a:r>
            <a:r>
              <a:rPr lang="ru-RU" altLang="ru-RU" sz="4000" dirty="0" err="1" smtClean="0"/>
              <a:t>глинование</a:t>
            </a:r>
            <a:r>
              <a:rPr lang="ru-RU" altLang="ru-RU" sz="4000" dirty="0" smtClean="0"/>
              <a:t> применяют для: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eaLnBrk="1" hangingPunct="1"/>
            <a:r>
              <a:rPr lang="ru-RU" altLang="ru-RU" smtClean="0"/>
              <a:t>Улучшения водно-физических свойств почв</a:t>
            </a:r>
          </a:p>
        </p:txBody>
      </p:sp>
    </p:spTree>
    <p:extLst>
      <p:ext uri="{BB962C8B-B14F-4D97-AF65-F5344CB8AC3E}">
        <p14:creationId xmlns:p14="http://schemas.microsoft.com/office/powerpoint/2010/main" val="14908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424936" cy="1498178"/>
          </a:xfrm>
          <a:solidFill>
            <a:srgbClr val="A6DBF8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 dirty="0"/>
              <a:t>При улучшении водно-воздушного режима почв возможно проведение следующих мероприятий: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25184" cy="4536206"/>
          </a:xfrm>
          <a:solidFill>
            <a:srgbClr val="B1EDBA"/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Боронование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</a:t>
            </a:r>
            <a:r>
              <a:rPr lang="ru-RU" altLang="ru-RU" dirty="0" err="1" smtClean="0"/>
              <a:t>Кротование</a:t>
            </a:r>
            <a:endParaRPr lang="ru-RU" altLang="ru-RU" dirty="0" smtClean="0"/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</a:t>
            </a:r>
            <a:r>
              <a:rPr lang="ru-RU" altLang="ru-RU" dirty="0" err="1" smtClean="0"/>
              <a:t>Щелевание</a:t>
            </a:r>
            <a:endParaRPr lang="ru-RU" altLang="ru-RU" dirty="0" smtClean="0"/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4. Омоложение путем проведения </a:t>
            </a:r>
            <a:r>
              <a:rPr lang="ru-RU" altLang="ru-RU" dirty="0" err="1" smtClean="0"/>
              <a:t>дискования</a:t>
            </a:r>
            <a:r>
              <a:rPr lang="ru-RU" altLang="ru-RU" dirty="0" smtClean="0"/>
              <a:t>, фрезерования или мелкой безотвальной вспашки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5. Осушение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6. Орошение</a:t>
            </a:r>
          </a:p>
        </p:txBody>
      </p:sp>
    </p:spTree>
    <p:extLst>
      <p:ext uri="{BB962C8B-B14F-4D97-AF65-F5344CB8AC3E}">
        <p14:creationId xmlns:p14="http://schemas.microsoft.com/office/powerpoint/2010/main" val="27726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/>
              <a:t>Боронование эффективно:</a:t>
            </a:r>
            <a:br>
              <a:rPr lang="ru-RU" altLang="ru-RU" sz="4000"/>
            </a:br>
            <a:endParaRPr lang="ru-RU" altLang="ru-RU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442913" indent="-442913">
              <a:buFontTx/>
              <a:buNone/>
            </a:pPr>
            <a:r>
              <a:rPr lang="ru-RU" altLang="ru-RU" dirty="0"/>
              <a:t>1. На пойменных лугах для разрушения </a:t>
            </a:r>
            <a:r>
              <a:rPr lang="ru-RU" altLang="ru-RU" dirty="0" err="1" smtClean="0"/>
              <a:t>наилка</a:t>
            </a:r>
            <a:endParaRPr lang="ru-RU" altLang="ru-RU" dirty="0"/>
          </a:p>
          <a:p>
            <a:pPr marL="442913" indent="-442913">
              <a:buFontTx/>
              <a:buNone/>
            </a:pPr>
            <a:r>
              <a:rPr lang="ru-RU" altLang="ru-RU" dirty="0"/>
              <a:t>2. Для удаления </a:t>
            </a:r>
            <a:r>
              <a:rPr lang="ru-RU" altLang="ru-RU" dirty="0" smtClean="0"/>
              <a:t>старики</a:t>
            </a:r>
            <a:endParaRPr lang="ru-RU" altLang="ru-RU" dirty="0"/>
          </a:p>
          <a:p>
            <a:pPr marL="442913" indent="-442913">
              <a:buFontTx/>
              <a:buNone/>
            </a:pPr>
            <a:r>
              <a:rPr lang="ru-RU" altLang="ru-RU" dirty="0"/>
              <a:t>3. На плотных почвах с корневищными </a:t>
            </a:r>
            <a:r>
              <a:rPr lang="ru-RU" altLang="ru-RU" dirty="0" smtClean="0"/>
              <a:t>травами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28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/>
              <a:t>Кротование и щелевание проводится для: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 smtClean="0"/>
              <a:t>отвода </a:t>
            </a:r>
            <a:r>
              <a:rPr lang="ru-RU" altLang="ru-RU" dirty="0"/>
              <a:t>излишней воды и для увеличения запаса влаги в почве. Выполняется </a:t>
            </a:r>
            <a:r>
              <a:rPr lang="ru-RU" altLang="ru-RU" dirty="0" err="1"/>
              <a:t>кротователями</a:t>
            </a:r>
            <a:r>
              <a:rPr lang="ru-RU" altLang="ru-RU" dirty="0"/>
              <a:t> и </a:t>
            </a:r>
            <a:r>
              <a:rPr lang="ru-RU" altLang="ru-RU" dirty="0" err="1"/>
              <a:t>щелевателями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3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A6DBF8"/>
          </a:solidFill>
        </p:spPr>
        <p:txBody>
          <a:bodyPr/>
          <a:lstStyle/>
          <a:p>
            <a:pPr eaLnBrk="1" hangingPunct="1"/>
            <a:r>
              <a:rPr lang="ru-RU" altLang="ru-RU" sz="3200" smtClean="0"/>
              <a:t>Омоложение на травостоях с преобладанием корневищных и рыхлокустовых трав способствует: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455988"/>
          </a:xfrm>
          <a:solidFill>
            <a:srgbClr val="B1EDBA"/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Увеличению густоты травостоев за счет появления новых растений из отрезков корневищ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Рыхлению уплотненного верхнего слоя почвы</a:t>
            </a:r>
          </a:p>
        </p:txBody>
      </p:sp>
    </p:spTree>
    <p:extLst>
      <p:ext uri="{BB962C8B-B14F-4D97-AF65-F5344CB8AC3E}">
        <p14:creationId xmlns:p14="http://schemas.microsoft.com/office/powerpoint/2010/main" val="18738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Осушение проводят: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marL="441325" indent="-441325" eaLnBrk="1" hangingPunct="1">
              <a:buNone/>
            </a:pPr>
            <a:r>
              <a:rPr lang="ru-RU" altLang="ru-RU" dirty="0" smtClean="0"/>
              <a:t>1. </a:t>
            </a:r>
            <a:r>
              <a:rPr lang="ru-RU" altLang="ru-RU" sz="2800" dirty="0" smtClean="0"/>
              <a:t>При близком залегании грунтовых вод (ближе 40 см от поверхности почвы)</a:t>
            </a:r>
          </a:p>
          <a:p>
            <a:pPr marL="441325" indent="-441325" eaLnBrk="1" hangingPunct="1">
              <a:buNone/>
            </a:pPr>
            <a:r>
              <a:rPr lang="ru-RU" altLang="ru-RU" sz="2800" dirty="0" smtClean="0"/>
              <a:t>2. При поступлении избыточных вод с окружающей территории</a:t>
            </a:r>
          </a:p>
          <a:p>
            <a:pPr marL="441325" indent="-441325" eaLnBrk="1" hangingPunct="1">
              <a:buNone/>
            </a:pPr>
            <a:r>
              <a:rPr lang="ru-RU" altLang="ru-RU" sz="2800" dirty="0" smtClean="0"/>
              <a:t>3. При наличии близко к поверхности почвы водоупорного горизонта</a:t>
            </a:r>
          </a:p>
          <a:p>
            <a:pPr marL="0" indent="0" eaLnBrk="1" hangingPunct="1">
              <a:buNone/>
            </a:pPr>
            <a:endParaRPr lang="ru-RU" altLang="ru-RU" sz="2800" dirty="0" smtClean="0"/>
          </a:p>
          <a:p>
            <a:pPr marL="0" indent="0" eaLnBrk="1" hangingPunct="1">
              <a:buNone/>
            </a:pPr>
            <a:r>
              <a:rPr lang="ru-RU" altLang="ru-RU" sz="2800" dirty="0" smtClean="0"/>
              <a:t>Оптимальный уровень грунтовых вод </a:t>
            </a:r>
          </a:p>
          <a:p>
            <a:pPr marL="0" indent="0" eaLnBrk="1" hangingPunct="1">
              <a:buNone/>
            </a:pPr>
            <a:r>
              <a:rPr lang="ru-RU" altLang="ru-RU" sz="2800" dirty="0" smtClean="0"/>
              <a:t>для многолетних трав 60-80 см. </a:t>
            </a:r>
          </a:p>
        </p:txBody>
      </p:sp>
    </p:spTree>
    <p:extLst>
      <p:ext uri="{BB962C8B-B14F-4D97-AF65-F5344CB8AC3E}">
        <p14:creationId xmlns:p14="http://schemas.microsoft.com/office/powerpoint/2010/main" val="24234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Существует две системы осушения: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441325" indent="-441325">
              <a:buNone/>
            </a:pPr>
            <a:r>
              <a:rPr lang="ru-RU" altLang="ru-RU" dirty="0"/>
              <a:t>1. Открытыми </a:t>
            </a:r>
            <a:r>
              <a:rPr lang="ru-RU" altLang="ru-RU" dirty="0" smtClean="0"/>
              <a:t>каналами</a:t>
            </a:r>
            <a:endParaRPr lang="ru-RU" altLang="ru-RU" dirty="0"/>
          </a:p>
          <a:p>
            <a:pPr marL="441325" indent="-441325">
              <a:buNone/>
            </a:pPr>
            <a:r>
              <a:rPr lang="ru-RU" altLang="ru-RU" dirty="0"/>
              <a:t>2. Закрытым дренажем. Закрытый дренаж может быть гончарный, пластмассовый, дощатый, каменный, </a:t>
            </a:r>
            <a:r>
              <a:rPr lang="ru-RU" altLang="ru-RU" dirty="0" smtClean="0"/>
              <a:t>фашинный</a:t>
            </a:r>
            <a:endParaRPr lang="ru-RU" altLang="ru-RU" dirty="0"/>
          </a:p>
          <a:p>
            <a:pPr marL="441325" indent="-441325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Открытыми каналами чаще осушают сенокосы, а закрытым дренажем </a:t>
            </a:r>
            <a:r>
              <a:rPr lang="ru-RU" altLang="ru-RU" dirty="0" smtClean="0"/>
              <a:t>- пастбища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4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Коренное улучшение проводится: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Путем полного уничтожения старого природного травостоя механическим или химическим способом и созданием вместо него нового травостоя.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Коренное улучшение бывает: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1. Ускоренное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2. С возделыванием предварительных однолетних культур </a:t>
            </a:r>
          </a:p>
        </p:txBody>
      </p:sp>
    </p:spTree>
    <p:extLst>
      <p:ext uri="{BB962C8B-B14F-4D97-AF65-F5344CB8AC3E}">
        <p14:creationId xmlns:p14="http://schemas.microsoft.com/office/powerpoint/2010/main" val="1967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Экскаватор-каналокопатель ЭТР-153</a:t>
            </a:r>
          </a:p>
        </p:txBody>
      </p:sp>
      <p:pic>
        <p:nvPicPr>
          <p:cNvPr id="30723" name="Picture 3" descr="экскаватор-каналокопатель ЭТР-1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57425"/>
            <a:ext cx="7632700" cy="3702050"/>
          </a:xfrm>
          <a:noFill/>
        </p:spPr>
      </p:pic>
    </p:spTree>
    <p:extLst>
      <p:ext uri="{BB962C8B-B14F-4D97-AF65-F5344CB8AC3E}">
        <p14:creationId xmlns:p14="http://schemas.microsoft.com/office/powerpoint/2010/main" val="9802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Экскаватор-дреноукладчик ЭТЦ-2010</a:t>
            </a:r>
          </a:p>
        </p:txBody>
      </p:sp>
      <p:pic>
        <p:nvPicPr>
          <p:cNvPr id="31747" name="Picture 3" descr="экскаватор-дреноукладчик ЭТЦ-2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54213"/>
            <a:ext cx="7993063" cy="4203700"/>
          </a:xfrm>
          <a:noFill/>
        </p:spPr>
      </p:pic>
    </p:spTree>
    <p:extLst>
      <p:ext uri="{BB962C8B-B14F-4D97-AF65-F5344CB8AC3E}">
        <p14:creationId xmlns:p14="http://schemas.microsoft.com/office/powerpoint/2010/main" val="16516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Дреноукладчик</a:t>
            </a:r>
          </a:p>
        </p:txBody>
      </p:sp>
      <p:pic>
        <p:nvPicPr>
          <p:cNvPr id="32771" name="Picture 3" descr="дреноукладчик МД-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7848600" cy="4613275"/>
          </a:xfrm>
          <a:noFill/>
        </p:spPr>
      </p:pic>
    </p:spTree>
    <p:extLst>
      <p:ext uri="{BB962C8B-B14F-4D97-AF65-F5344CB8AC3E}">
        <p14:creationId xmlns:p14="http://schemas.microsoft.com/office/powerpoint/2010/main" val="30770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Экскаватор-каналокопатель ЭТР-208</a:t>
            </a:r>
          </a:p>
        </p:txBody>
      </p:sp>
      <p:pic>
        <p:nvPicPr>
          <p:cNvPr id="33795" name="Picture 3" descr="экскаватор-каналокопатель ЭТР-2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39913"/>
            <a:ext cx="7705725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126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Прорывка осушительного канала </a:t>
            </a:r>
          </a:p>
        </p:txBody>
      </p:sp>
      <p:pic>
        <p:nvPicPr>
          <p:cNvPr id="34819" name="Picture 3" descr="Прорывка осушительного канала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898650"/>
            <a:ext cx="6265862" cy="4540250"/>
          </a:xfrm>
          <a:noFill/>
        </p:spPr>
      </p:pic>
    </p:spTree>
    <p:extLst>
      <p:ext uri="{BB962C8B-B14F-4D97-AF65-F5344CB8AC3E}">
        <p14:creationId xmlns:p14="http://schemas.microsoft.com/office/powerpoint/2010/main" val="37873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Осушительный канал на пастбище</a:t>
            </a:r>
          </a:p>
        </p:txBody>
      </p:sp>
      <p:pic>
        <p:nvPicPr>
          <p:cNvPr id="35843" name="Picture 3" descr="Сеяный луг на осушенном низинном торфяник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12938"/>
            <a:ext cx="6553200" cy="4603750"/>
          </a:xfrm>
          <a:noFill/>
        </p:spPr>
      </p:pic>
    </p:spTree>
    <p:extLst>
      <p:ext uri="{BB962C8B-B14F-4D97-AF65-F5344CB8AC3E}">
        <p14:creationId xmlns:p14="http://schemas.microsoft.com/office/powerpoint/2010/main" val="2251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Осушительный канал в пойме реки</a:t>
            </a:r>
          </a:p>
        </p:txBody>
      </p:sp>
      <p:pic>
        <p:nvPicPr>
          <p:cNvPr id="36867" name="Picture 3" descr="Осушительный канал в пойме Навл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014538"/>
            <a:ext cx="6119812" cy="4298950"/>
          </a:xfrm>
          <a:noFill/>
        </p:spPr>
      </p:pic>
    </p:spTree>
    <p:extLst>
      <p:ext uri="{BB962C8B-B14F-4D97-AF65-F5344CB8AC3E}">
        <p14:creationId xmlns:p14="http://schemas.microsoft.com/office/powerpoint/2010/main" val="1488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Машина для окашивания склонов каналов</a:t>
            </a:r>
          </a:p>
        </p:txBody>
      </p:sp>
      <p:pic>
        <p:nvPicPr>
          <p:cNvPr id="37891" name="Picture 3" descr="машина для окашивания дна каналов КМ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16113"/>
            <a:ext cx="6696075" cy="4554537"/>
          </a:xfrm>
          <a:noFill/>
        </p:spPr>
      </p:pic>
    </p:spTree>
    <p:extLst>
      <p:ext uri="{BB962C8B-B14F-4D97-AF65-F5344CB8AC3E}">
        <p14:creationId xmlns:p14="http://schemas.microsoft.com/office/powerpoint/2010/main" val="2081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Способы орошения лугов: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dirty="0"/>
              <a:t>1. Лиманное </a:t>
            </a:r>
          </a:p>
          <a:p>
            <a:r>
              <a:rPr lang="ru-RU" altLang="ru-RU" dirty="0"/>
              <a:t>2. Дождевание</a:t>
            </a:r>
          </a:p>
          <a:p>
            <a:r>
              <a:rPr lang="ru-RU" altLang="ru-RU" dirty="0"/>
              <a:t>3. Подпочвенное – путем шлюзования осушительных систем.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eaLnBrk="1" hangingPunct="1"/>
            <a:r>
              <a:rPr lang="ru-RU" altLang="ru-RU" dirty="0" smtClean="0"/>
              <a:t>Поливная норма (</a:t>
            </a:r>
            <a:r>
              <a:rPr lang="en-US" altLang="ru-RU" dirty="0" smtClean="0"/>
              <a:t>m</a:t>
            </a:r>
            <a:r>
              <a:rPr lang="ru-RU" altLang="ru-RU" dirty="0" smtClean="0"/>
              <a:t>) – количество воды в м</a:t>
            </a:r>
            <a:r>
              <a:rPr lang="ru-RU" altLang="ru-RU" baseline="30000" dirty="0" smtClean="0"/>
              <a:t>3</a:t>
            </a:r>
            <a:r>
              <a:rPr lang="ru-RU" altLang="ru-RU" dirty="0" smtClean="0"/>
              <a:t>, подаваемое за один полив на 1га. </a:t>
            </a:r>
          </a:p>
          <a:p>
            <a:pPr marL="0" indent="361950" eaLnBrk="1" hangingPunct="1">
              <a:buNone/>
            </a:pPr>
            <a:r>
              <a:rPr lang="ru-RU" altLang="ru-RU" dirty="0" smtClean="0"/>
              <a:t>В лесной зоне она обычно составляет </a:t>
            </a:r>
          </a:p>
          <a:p>
            <a:pPr marL="0" indent="361950" eaLnBrk="1" hangingPunct="1">
              <a:buNone/>
            </a:pPr>
            <a:r>
              <a:rPr lang="ru-RU" altLang="ru-RU" dirty="0" smtClean="0"/>
              <a:t>300-400 м</a:t>
            </a:r>
            <a:r>
              <a:rPr lang="ru-RU" altLang="ru-RU" baseline="30000" dirty="0" smtClean="0"/>
              <a:t>3</a:t>
            </a:r>
            <a:r>
              <a:rPr lang="ru-RU" altLang="ru-RU" dirty="0" smtClean="0"/>
              <a:t>/га</a:t>
            </a:r>
          </a:p>
          <a:p>
            <a:pPr marL="0" indent="361950" eaLnBrk="1" hangingPunct="1"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dirty="0" smtClean="0"/>
              <a:t>Оросительная норма (</a:t>
            </a:r>
            <a:r>
              <a:rPr lang="en-US" altLang="ru-RU" dirty="0" smtClean="0"/>
              <a:t>M</a:t>
            </a:r>
            <a:r>
              <a:rPr lang="ru-RU" altLang="ru-RU" dirty="0" smtClean="0"/>
              <a:t>) – количество воды (м</a:t>
            </a:r>
            <a:r>
              <a:rPr lang="ru-RU" altLang="ru-RU" baseline="30000" dirty="0" smtClean="0"/>
              <a:t>3</a:t>
            </a:r>
            <a:r>
              <a:rPr lang="ru-RU" altLang="ru-RU" dirty="0" smtClean="0"/>
              <a:t>), подаваемое на 1 га площади за вегетационный период или за все поливы.</a:t>
            </a:r>
          </a:p>
        </p:txBody>
      </p:sp>
    </p:spTree>
    <p:extLst>
      <p:ext uri="{BB962C8B-B14F-4D97-AF65-F5344CB8AC3E}">
        <p14:creationId xmlns:p14="http://schemas.microsoft.com/office/powerpoint/2010/main" val="41889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49860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3200"/>
              <a:t>При поверхностном и коренном улучшении могут проводиться следующие группы мероприятий: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  <a:solidFill>
            <a:srgbClr val="B1EDBA"/>
          </a:solidFill>
        </p:spPr>
        <p:txBody>
          <a:bodyPr/>
          <a:lstStyle/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1. </a:t>
            </a:r>
            <a:r>
              <a:rPr lang="ru-RU" altLang="ru-RU" dirty="0" err="1" smtClean="0"/>
              <a:t>Культуртехнические</a:t>
            </a:r>
            <a:r>
              <a:rPr lang="ru-RU" altLang="ru-RU" dirty="0" smtClean="0"/>
              <a:t> работы, направленные на увеличение полезной площади кормового угодья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2. По улучшению водно-воздушного режима почв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3. По улучшению пищевого режима почв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4. По улучшению ботанического состава травостоев</a:t>
            </a:r>
          </a:p>
        </p:txBody>
      </p:sp>
    </p:spTree>
    <p:extLst>
      <p:ext uri="{BB962C8B-B14F-4D97-AF65-F5344CB8AC3E}">
        <p14:creationId xmlns:p14="http://schemas.microsoft.com/office/powerpoint/2010/main" val="19485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Станция насосная СНП-50 (80)</a:t>
            </a:r>
          </a:p>
        </p:txBody>
      </p:sp>
      <p:pic>
        <p:nvPicPr>
          <p:cNvPr id="56323" name="Picture 3" descr="СНП-50 (80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60575"/>
            <a:ext cx="7416800" cy="4243388"/>
          </a:xfrm>
          <a:noFill/>
        </p:spPr>
      </p:pic>
    </p:spTree>
    <p:extLst>
      <p:ext uri="{BB962C8B-B14F-4D97-AF65-F5344CB8AC3E}">
        <p14:creationId xmlns:p14="http://schemas.microsoft.com/office/powerpoint/2010/main" val="4568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Полив трав</a:t>
            </a:r>
          </a:p>
        </p:txBody>
      </p:sp>
      <p:pic>
        <p:nvPicPr>
          <p:cNvPr id="43011" name="Picture 3" descr="полив ДДН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24638" cy="4500562"/>
          </a:xfrm>
          <a:noFill/>
        </p:spPr>
      </p:pic>
    </p:spTree>
    <p:extLst>
      <p:ext uri="{BB962C8B-B14F-4D97-AF65-F5344CB8AC3E}">
        <p14:creationId xmlns:p14="http://schemas.microsoft.com/office/powerpoint/2010/main" val="14959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Полив трав</a:t>
            </a:r>
          </a:p>
        </p:txBody>
      </p:sp>
      <p:pic>
        <p:nvPicPr>
          <p:cNvPr id="45059" name="Picture 3" descr="полив трав шлейф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01850"/>
            <a:ext cx="8135938" cy="4051300"/>
          </a:xfrm>
          <a:noFill/>
        </p:spPr>
      </p:pic>
    </p:spTree>
    <p:extLst>
      <p:ext uri="{BB962C8B-B14F-4D97-AF65-F5344CB8AC3E}">
        <p14:creationId xmlns:p14="http://schemas.microsoft.com/office/powerpoint/2010/main" val="15964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/>
          <a:lstStyle/>
          <a:p>
            <a:pPr eaLnBrk="1" hangingPunct="1"/>
            <a:r>
              <a:rPr lang="ru-RU" altLang="ru-RU" sz="2800" dirty="0" smtClean="0"/>
              <a:t>Улучшение пищевого режима почв сенокосов и пастбищ может включать: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/>
              <a:t>1. Внесение минеральных удобрений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2. Внесение органических удобрений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3. Внесение микроудобрений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4. Известкование</a:t>
            </a:r>
          </a:p>
        </p:txBody>
      </p:sp>
    </p:spTree>
    <p:extLst>
      <p:ext uri="{BB962C8B-B14F-4D97-AF65-F5344CB8AC3E}">
        <p14:creationId xmlns:p14="http://schemas.microsoft.com/office/powerpoint/2010/main" val="30904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Минеральные удобрения: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Азотные</a:t>
            </a:r>
            <a:r>
              <a:rPr lang="ru-RU" altLang="ru-RU" sz="2800" dirty="0" smtClean="0"/>
              <a:t> (аммиачная селитра, мочевина) – необходимо вносить на всех злаковых и злаково-разнотравных травостоях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dirty="0" smtClean="0"/>
              <a:t>Годовая доза от 45 до 240 кг/га </a:t>
            </a:r>
            <a:r>
              <a:rPr lang="ru-RU" altLang="ru-RU" sz="2800" dirty="0" err="1" smtClean="0"/>
              <a:t>д.в</a:t>
            </a:r>
            <a:r>
              <a:rPr lang="ru-RU" altLang="ru-RU" sz="2800" dirty="0" smtClean="0"/>
              <a:t>. </a:t>
            </a:r>
            <a:r>
              <a:rPr lang="en-US" altLang="ru-RU" sz="2800" dirty="0" smtClean="0"/>
              <a:t>N</a:t>
            </a:r>
            <a:r>
              <a:rPr lang="ru-RU" altLang="ru-RU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Фосфорные</a:t>
            </a:r>
            <a:r>
              <a:rPr lang="ru-RU" altLang="ru-RU" sz="2800" dirty="0" smtClean="0"/>
              <a:t> (суперфосфат) и </a:t>
            </a:r>
            <a:r>
              <a:rPr lang="ru-RU" altLang="ru-RU" sz="2800" b="1" dirty="0" smtClean="0"/>
              <a:t>калийные </a:t>
            </a:r>
            <a:r>
              <a:rPr lang="ru-RU" altLang="ru-RU" sz="2800" dirty="0" smtClean="0"/>
              <a:t>(хлористый калий, калийная соль) необходимо вносить на всех травостоях при содержании в почве менее 150 мг/кг почвы фосфора и калия.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dirty="0" smtClean="0"/>
              <a:t>Годовые дозы фосфорных и калийных удобрений от 30 до 180 кг/га </a:t>
            </a:r>
            <a:r>
              <a:rPr lang="ru-RU" altLang="ru-RU" sz="2800" dirty="0" err="1" smtClean="0"/>
              <a:t>д.в</a:t>
            </a:r>
            <a:r>
              <a:rPr lang="ru-RU" altLang="ru-RU" sz="2800" dirty="0" smtClean="0"/>
              <a:t>. Р</a:t>
            </a:r>
            <a:r>
              <a:rPr lang="ru-RU" altLang="ru-RU" sz="2800" baseline="-25000" dirty="0" smtClean="0"/>
              <a:t>2</a:t>
            </a:r>
            <a:r>
              <a:rPr lang="ru-RU" altLang="ru-RU" sz="2800" dirty="0" smtClean="0"/>
              <a:t>О</a:t>
            </a:r>
            <a:r>
              <a:rPr lang="ru-RU" altLang="ru-RU" sz="2800" baseline="-25000" dirty="0" smtClean="0"/>
              <a:t>5</a:t>
            </a:r>
            <a:r>
              <a:rPr lang="ru-RU" altLang="ru-RU" sz="2800" dirty="0" smtClean="0"/>
              <a:t> или К</a:t>
            </a:r>
            <a:r>
              <a:rPr lang="ru-RU" altLang="ru-RU" sz="2800" baseline="-25000" dirty="0" smtClean="0"/>
              <a:t>2</a:t>
            </a:r>
            <a:r>
              <a:rPr lang="ru-RU" altLang="ru-RU" sz="2800" dirty="0" smtClean="0"/>
              <a:t>О.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8310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Органические удобрения: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FontTx/>
              <a:buNone/>
            </a:pPr>
            <a:r>
              <a:rPr lang="ru-RU" altLang="ru-RU" dirty="0"/>
              <a:t>Подстилочный навоз, </a:t>
            </a:r>
            <a:r>
              <a:rPr lang="ru-RU" altLang="ru-RU" dirty="0" err="1"/>
              <a:t>торфо</a:t>
            </a:r>
            <a:r>
              <a:rPr lang="ru-RU" altLang="ru-RU" dirty="0"/>
              <a:t>-навозные компосты вносят при коренном улучшении и </a:t>
            </a:r>
            <a:r>
              <a:rPr lang="ru-RU" altLang="ru-RU" dirty="0" err="1"/>
              <a:t>перезалужении</a:t>
            </a:r>
            <a:r>
              <a:rPr lang="ru-RU" altLang="ru-RU" dirty="0"/>
              <a:t> сенокосов и пастбищ, если в почве мало гумуса – менее 1,5 %. </a:t>
            </a:r>
            <a:r>
              <a:rPr lang="ru-RU" altLang="ru-RU" dirty="0" smtClean="0"/>
              <a:t>Дозы </a:t>
            </a:r>
            <a:r>
              <a:rPr lang="ru-RU" altLang="ru-RU" dirty="0"/>
              <a:t>от 20 до 60 </a:t>
            </a:r>
            <a:r>
              <a:rPr lang="ru-RU" altLang="ru-RU" dirty="0" smtClean="0"/>
              <a:t>т/га</a:t>
            </a: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r>
              <a:rPr lang="ru-RU" altLang="ru-RU" dirty="0" smtClean="0"/>
              <a:t>Жидкий </a:t>
            </a:r>
            <a:r>
              <a:rPr lang="ru-RU" altLang="ru-RU" dirty="0" err="1"/>
              <a:t>бесподстилочный</a:t>
            </a:r>
            <a:r>
              <a:rPr lang="ru-RU" altLang="ru-RU" dirty="0"/>
              <a:t> навоз вносят в качестве подкормок в течение вегетации в дозах 150-300 т/га. </a:t>
            </a:r>
          </a:p>
        </p:txBody>
      </p:sp>
    </p:spTree>
    <p:extLst>
      <p:ext uri="{BB962C8B-B14F-4D97-AF65-F5344CB8AC3E}">
        <p14:creationId xmlns:p14="http://schemas.microsoft.com/office/powerpoint/2010/main" val="3054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Разбрасыватель органических удобрений</a:t>
            </a:r>
          </a:p>
        </p:txBody>
      </p:sp>
      <p:pic>
        <p:nvPicPr>
          <p:cNvPr id="49155" name="Picture 3" descr="разбрасыватель органических удобрени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025" y="1868488"/>
            <a:ext cx="7731125" cy="4567237"/>
          </a:xfrm>
          <a:noFill/>
        </p:spPr>
      </p:pic>
    </p:spTree>
    <p:extLst>
      <p:ext uri="{BB962C8B-B14F-4D97-AF65-F5344CB8AC3E}">
        <p14:creationId xmlns:p14="http://schemas.microsoft.com/office/powerpoint/2010/main" val="3779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Разбрасыватель жидких удобрений МЖТ-Ф-5</a:t>
            </a:r>
          </a:p>
        </p:txBody>
      </p:sp>
      <p:pic>
        <p:nvPicPr>
          <p:cNvPr id="9218" name="Picture 2" descr="D:\Users\akmanaev-ed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3990"/>
            <a:ext cx="6624736" cy="45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Внесение жидкого навоза на лугах</a:t>
            </a:r>
          </a:p>
        </p:txBody>
      </p:sp>
      <p:pic>
        <p:nvPicPr>
          <p:cNvPr id="52227" name="Picture 3" descr="внесение жидкого навоза разбрызгивание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68463"/>
            <a:ext cx="7272337" cy="4784725"/>
          </a:xfrm>
          <a:noFill/>
        </p:spPr>
      </p:pic>
    </p:spTree>
    <p:extLst>
      <p:ext uri="{BB962C8B-B14F-4D97-AF65-F5344CB8AC3E}">
        <p14:creationId xmlns:p14="http://schemas.microsoft.com/office/powerpoint/2010/main" val="16147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Внесение жидкого навоза на лугах</a:t>
            </a:r>
          </a:p>
        </p:txBody>
      </p:sp>
      <p:pic>
        <p:nvPicPr>
          <p:cNvPr id="53251" name="Picture 3" descr="внесение жидкого навоза на луг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33550"/>
            <a:ext cx="7127875" cy="4751388"/>
          </a:xfrm>
          <a:noFill/>
        </p:spPr>
      </p:pic>
    </p:spTree>
    <p:extLst>
      <p:ext uri="{BB962C8B-B14F-4D97-AF65-F5344CB8AC3E}">
        <p14:creationId xmlns:p14="http://schemas.microsoft.com/office/powerpoint/2010/main" val="735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К культуртехническим работам относятся: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6DBF8"/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Удаление (уничтожение) древесно-кустарниковой растительности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Уничтожение кочек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Уборка камней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4. Планировка поверхности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5. Первичная обработка почвы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6. </a:t>
            </a:r>
            <a:r>
              <a:rPr lang="ru-RU" altLang="ru-RU" dirty="0" err="1" smtClean="0"/>
              <a:t>Торфование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пескование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глинование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45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Внесение жидкого навоза на лугах</a:t>
            </a:r>
          </a:p>
        </p:txBody>
      </p:sp>
      <p:pic>
        <p:nvPicPr>
          <p:cNvPr id="54275" name="Picture 3" descr="внесение жидкого навоза на лугах Герма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65263"/>
            <a:ext cx="5976938" cy="5083175"/>
          </a:xfrm>
          <a:noFill/>
        </p:spPr>
      </p:pic>
    </p:spTree>
    <p:extLst>
      <p:ext uri="{BB962C8B-B14F-4D97-AF65-F5344CB8AC3E}">
        <p14:creationId xmlns:p14="http://schemas.microsoft.com/office/powerpoint/2010/main" val="5389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Внутрипочвенное внесение жидкого навоза</a:t>
            </a:r>
          </a:p>
        </p:txBody>
      </p:sp>
      <p:pic>
        <p:nvPicPr>
          <p:cNvPr id="55299" name="Picture 3" descr="внутрипочвенное внесение жидкого навоза на луг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60575"/>
            <a:ext cx="6767513" cy="4378325"/>
          </a:xfrm>
          <a:noFill/>
        </p:spPr>
      </p:pic>
    </p:spTree>
    <p:extLst>
      <p:ext uri="{BB962C8B-B14F-4D97-AF65-F5344CB8AC3E}">
        <p14:creationId xmlns:p14="http://schemas.microsoft.com/office/powerpoint/2010/main" val="15831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Из микроудобрений возможно применение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Медных удобрений – на торфяных </a:t>
            </a:r>
            <a:r>
              <a:rPr lang="ru-RU" altLang="ru-RU" dirty="0" smtClean="0"/>
              <a:t>почвах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2. Молибденовых и борных – на бобовых </a:t>
            </a:r>
            <a:r>
              <a:rPr lang="ru-RU" altLang="ru-RU" dirty="0" smtClean="0"/>
              <a:t>травах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51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98600"/>
          </a:xfrm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Известкование – внесение известковых материалов с целью снижения кислотности почвы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525963"/>
          </a:xfrm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Оптимальная рН </a:t>
            </a:r>
            <a:r>
              <a:rPr lang="ru-RU" altLang="ru-RU" dirty="0" err="1"/>
              <a:t>сол</a:t>
            </a:r>
            <a:r>
              <a:rPr lang="ru-RU" altLang="ru-RU" dirty="0"/>
              <a:t>. </a:t>
            </a:r>
            <a:r>
              <a:rPr lang="ru-RU" altLang="ru-RU" dirty="0" smtClean="0"/>
              <a:t>для: </a:t>
            </a:r>
          </a:p>
          <a:p>
            <a:r>
              <a:rPr lang="ru-RU" altLang="ru-RU" dirty="0" smtClean="0"/>
              <a:t>бобовых </a:t>
            </a:r>
            <a:r>
              <a:rPr lang="ru-RU" altLang="ru-RU" dirty="0"/>
              <a:t>трав 6,0-6,5, </a:t>
            </a:r>
            <a:endParaRPr lang="ru-RU" altLang="ru-RU" dirty="0" smtClean="0"/>
          </a:p>
          <a:p>
            <a:r>
              <a:rPr lang="ru-RU" altLang="ru-RU" dirty="0" smtClean="0"/>
              <a:t>для </a:t>
            </a:r>
            <a:r>
              <a:rPr lang="ru-RU" altLang="ru-RU" dirty="0"/>
              <a:t>злаковых – 5,5-6,0.</a:t>
            </a:r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r>
              <a:rPr lang="ru-RU" altLang="ru-RU" dirty="0" smtClean="0"/>
              <a:t>При </a:t>
            </a:r>
            <a:r>
              <a:rPr lang="ru-RU" altLang="ru-RU" dirty="0"/>
              <a:t>создании злаковых и бобово-злаковых травостоев подлежат известкованию все луга с рН </a:t>
            </a:r>
            <a:r>
              <a:rPr lang="ru-RU" altLang="ru-RU" dirty="0" err="1"/>
              <a:t>сол</a:t>
            </a:r>
            <a:r>
              <a:rPr lang="ru-RU" altLang="ru-RU" dirty="0"/>
              <a:t>. ниже 5,0.</a:t>
            </a:r>
          </a:p>
        </p:txBody>
      </p:sp>
    </p:spTree>
    <p:extLst>
      <p:ext uri="{BB962C8B-B14F-4D97-AF65-F5344CB8AC3E}">
        <p14:creationId xmlns:p14="http://schemas.microsoft.com/office/powerpoint/2010/main" val="5045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В качестве известковых материалов применяют: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Молотый известняк (известь) – </a:t>
            </a:r>
            <a:r>
              <a:rPr lang="ru-RU" altLang="ru-RU" dirty="0" smtClean="0"/>
              <a:t>СаСО</a:t>
            </a:r>
            <a:r>
              <a:rPr lang="ru-RU" altLang="ru-RU" baseline="-25000" dirty="0" smtClean="0"/>
              <a:t>3</a:t>
            </a:r>
            <a:endParaRPr lang="ru-RU" altLang="ru-RU" dirty="0"/>
          </a:p>
          <a:p>
            <a:pPr marL="361950" indent="-361950">
              <a:buFontTx/>
              <a:buNone/>
            </a:pPr>
            <a:r>
              <a:rPr lang="ru-RU" altLang="ru-RU" dirty="0"/>
              <a:t>2. Реже применяют  гашенную известь – </a:t>
            </a:r>
            <a:r>
              <a:rPr lang="ru-RU" altLang="ru-RU" dirty="0" err="1"/>
              <a:t>Са</a:t>
            </a:r>
            <a:r>
              <a:rPr lang="ru-RU" altLang="ru-RU" dirty="0"/>
              <a:t>(ОН)</a:t>
            </a:r>
            <a:r>
              <a:rPr lang="ru-RU" altLang="ru-RU" baseline="-25000" dirty="0"/>
              <a:t>2</a:t>
            </a:r>
            <a:r>
              <a:rPr lang="ru-RU" altLang="ru-RU" dirty="0"/>
              <a:t>, сланцевую </a:t>
            </a:r>
            <a:r>
              <a:rPr lang="ru-RU" altLang="ru-RU" dirty="0" smtClean="0"/>
              <a:t>золу</a:t>
            </a: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/>
          </a:p>
          <a:p>
            <a:pPr marL="0" indent="0">
              <a:buFontTx/>
              <a:buNone/>
            </a:pPr>
            <a:r>
              <a:rPr lang="ru-RU" altLang="ru-RU" dirty="0"/>
              <a:t>Применяют известковые материалы чаще всего при коренном улучшении под вспашку</a:t>
            </a:r>
          </a:p>
          <a:p>
            <a:pPr marL="0" indent="0"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16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Улучшение ботанического состава травостоев может осуществляться: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</a:t>
            </a:r>
            <a:r>
              <a:rPr lang="ru-RU" altLang="ru-RU" dirty="0" smtClean="0"/>
              <a:t>Подсевом трав</a:t>
            </a:r>
            <a:endParaRPr lang="ru-RU" altLang="ru-RU" dirty="0"/>
          </a:p>
          <a:p>
            <a:pPr marL="0" indent="0">
              <a:buFontTx/>
              <a:buNone/>
            </a:pPr>
            <a:r>
              <a:rPr lang="ru-RU" altLang="ru-RU" dirty="0"/>
              <a:t>2. </a:t>
            </a:r>
            <a:r>
              <a:rPr lang="ru-RU" altLang="ru-RU" dirty="0" smtClean="0"/>
              <a:t>Проведением </a:t>
            </a:r>
            <a:r>
              <a:rPr lang="ru-RU" altLang="ru-RU" dirty="0"/>
              <a:t>мероприятий по борьбе сорной </a:t>
            </a:r>
            <a:r>
              <a:rPr lang="ru-RU" altLang="ru-RU" dirty="0" smtClean="0"/>
              <a:t>растительностью</a:t>
            </a: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7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Подсев трав – это посев трав в существующий травостой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Причины плохой приживаемости трав при подсеве:</a:t>
            </a:r>
          </a:p>
          <a:p>
            <a:pPr marL="441325" indent="-441325">
              <a:buFontTx/>
              <a:buNone/>
            </a:pPr>
            <a:r>
              <a:rPr lang="ru-RU" altLang="ru-RU" dirty="0"/>
              <a:t>1. Конкуренция старого </a:t>
            </a:r>
            <a:r>
              <a:rPr lang="ru-RU" altLang="ru-RU" dirty="0" smtClean="0"/>
              <a:t>травостоя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2. Повреждение всходов подсеянных трав вредителями и </a:t>
            </a:r>
            <a:r>
              <a:rPr lang="ru-RU" altLang="ru-RU" dirty="0" smtClean="0"/>
              <a:t>болезнями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3. Заделка семян трав на недостаточную глубину из-за трудности разрезания плотной </a:t>
            </a:r>
            <a:r>
              <a:rPr lang="ru-RU" altLang="ru-RU" dirty="0" smtClean="0"/>
              <a:t>дернины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10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E890~1\AppData\Local\Temp\СФС-2 (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5"/>
            <a:ext cx="5904656" cy="442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528" y="260648"/>
            <a:ext cx="8496944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dirty="0">
                <a:latin typeface="+mj-lt"/>
                <a:ea typeface="+mj-ea"/>
                <a:cs typeface="+mj-cs"/>
              </a:rPr>
              <a:t>Сеялка </a:t>
            </a:r>
            <a:r>
              <a:rPr lang="ru-RU" altLang="ru-RU" sz="4000" dirty="0" smtClean="0">
                <a:latin typeface="+mj-lt"/>
                <a:ea typeface="+mj-ea"/>
                <a:cs typeface="+mj-cs"/>
              </a:rPr>
              <a:t>фермерская селекционная СФС-2</a:t>
            </a:r>
            <a:endParaRPr lang="ru-RU" alt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3528" y="5732551"/>
            <a:ext cx="8715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Предназначена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полосного посева семян зерновых, бобовых, рапса, мелкосеменных культур, семян трав по различным фонам предпосевной обработки почвы с одновременным внесением гранулированных минеральных удобрений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1316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/>
              <a:t>Сеялка </a:t>
            </a:r>
            <a:r>
              <a:rPr lang="ru-RU" altLang="ru-RU" sz="4000" dirty="0" err="1" smtClean="0"/>
              <a:t>зернотукотравяная</a:t>
            </a:r>
            <a:r>
              <a:rPr lang="ru-RU" altLang="ru-RU" sz="4000" dirty="0" smtClean="0"/>
              <a:t> СЗТ-3,6</a:t>
            </a:r>
          </a:p>
        </p:txBody>
      </p:sp>
      <p:pic>
        <p:nvPicPr>
          <p:cNvPr id="8194" name="Picture 2" descr="D:\Users\akmanaev-ed\Desktop\Без названия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b="7066"/>
          <a:stretch/>
        </p:blipFill>
        <p:spPr bwMode="auto">
          <a:xfrm>
            <a:off x="961849" y="1268760"/>
            <a:ext cx="7272808" cy="522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Подсев трав</a:t>
            </a:r>
          </a:p>
        </p:txBody>
      </p:sp>
      <p:pic>
        <p:nvPicPr>
          <p:cNvPr id="63491" name="Picture 3" descr="подсев трав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014538"/>
            <a:ext cx="6192838" cy="4144962"/>
          </a:xfrm>
          <a:noFill/>
        </p:spPr>
      </p:pic>
    </p:spTree>
    <p:extLst>
      <p:ext uri="{BB962C8B-B14F-4D97-AF65-F5344CB8AC3E}">
        <p14:creationId xmlns:p14="http://schemas.microsoft.com/office/powerpoint/2010/main" val="20101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Древесно-кустарниковую растительность уничтожают следующими способами: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1. Срезание кусторезами, бульдозерами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2. Корчевание корчевателями, корчевателями-собирателями, корчевальными боронами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3. Запашка кустарника кустарниково-болотными плугами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4. Фрезерование кустарника фрезерными машинами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5. Химико-механический метод с помощью арборицидов </a:t>
            </a:r>
          </a:p>
        </p:txBody>
      </p:sp>
    </p:spTree>
    <p:extLst>
      <p:ext uri="{BB962C8B-B14F-4D97-AF65-F5344CB8AC3E}">
        <p14:creationId xmlns:p14="http://schemas.microsoft.com/office/powerpoint/2010/main" val="13442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/>
          <a:lstStyle/>
          <a:p>
            <a:pPr eaLnBrk="1" hangingPunct="1"/>
            <a:r>
              <a:rPr lang="ru-RU" altLang="ru-RU" smtClean="0"/>
              <a:t>Травы могут высеваться: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smtClean="0"/>
              <a:t>1. В одновидовых (чистых) посевах;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smtClean="0"/>
              <a:t>2. В составе травосмесей, которые на 15-20% более продуктивны, чем одновидовые посевы</a:t>
            </a:r>
          </a:p>
        </p:txBody>
      </p:sp>
    </p:spTree>
    <p:extLst>
      <p:ext uri="{BB962C8B-B14F-4D97-AF65-F5344CB8AC3E}">
        <p14:creationId xmlns:p14="http://schemas.microsoft.com/office/powerpoint/2010/main" val="35416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1EDBA"/>
          </a:solidFill>
        </p:spPr>
        <p:txBody>
          <a:bodyPr/>
          <a:lstStyle/>
          <a:p>
            <a:pPr eaLnBrk="1" hangingPunct="1"/>
            <a:r>
              <a:rPr lang="ru-RU" altLang="ru-RU" sz="3200" smtClean="0"/>
              <a:t>При подборе травосмесей учитывают: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solidFill>
            <a:srgbClr val="A6DBF8"/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Экологические условия местообитания (тип почвы, уровень грунтовых вод и др.)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Способ использования травостоев (пастбищный, сенокосный, сенокосно-пастбищный)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Долголетие создаваемого травостоя</a:t>
            </a:r>
          </a:p>
        </p:txBody>
      </p:sp>
    </p:spTree>
    <p:extLst>
      <p:ext uri="{BB962C8B-B14F-4D97-AF65-F5344CB8AC3E}">
        <p14:creationId xmlns:p14="http://schemas.microsoft.com/office/powerpoint/2010/main" val="35374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Подготовка почвы под посев трав включает: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Первичную обработку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Предпосевную обработку – боронование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</a:t>
            </a:r>
            <a:r>
              <a:rPr lang="ru-RU" altLang="ru-RU" dirty="0" err="1" smtClean="0"/>
              <a:t>Допосевное</a:t>
            </a:r>
            <a:r>
              <a:rPr lang="ru-RU" altLang="ru-RU" dirty="0" smtClean="0"/>
              <a:t> прикатывание</a:t>
            </a:r>
          </a:p>
        </p:txBody>
      </p:sp>
    </p:spTree>
    <p:extLst>
      <p:ext uri="{BB962C8B-B14F-4D97-AF65-F5344CB8AC3E}">
        <p14:creationId xmlns:p14="http://schemas.microsoft.com/office/powerpoint/2010/main" val="826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1EDBA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Подготовка семян к посеву может включать: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68875"/>
          </a:xfrm>
          <a:solidFill>
            <a:srgbClr val="A6DBF8"/>
          </a:solidFill>
        </p:spPr>
        <p:txBody>
          <a:bodyPr/>
          <a:lstStyle/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1. Скарификацию – при наличии твердых семян у бобовых трав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2. Обработку </a:t>
            </a:r>
            <a:r>
              <a:rPr lang="ru-RU" altLang="ru-RU" sz="2800" dirty="0" err="1" smtClean="0"/>
              <a:t>ризоторфином</a:t>
            </a:r>
            <a:r>
              <a:rPr lang="ru-RU" altLang="ru-RU" sz="2800" dirty="0" smtClean="0"/>
              <a:t> – для люцерны и козлятника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3. Обработку на </a:t>
            </a:r>
            <a:r>
              <a:rPr lang="ru-RU" altLang="ru-RU" sz="2800" dirty="0" err="1" smtClean="0"/>
              <a:t>клеверотерках</a:t>
            </a:r>
            <a:r>
              <a:rPr lang="ru-RU" altLang="ru-RU" sz="2800" dirty="0" smtClean="0"/>
              <a:t> и овощных терках  - для малосыпучих семян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4. Протравливание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5. Смешивание с разбавителями – малосыпучих и сильно текучих семян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6. Обработку микроэлементами (бором и молибденом) – семян бобовых трав.</a:t>
            </a:r>
          </a:p>
        </p:txBody>
      </p:sp>
    </p:spTree>
    <p:extLst>
      <p:ext uri="{BB962C8B-B14F-4D97-AF65-F5344CB8AC3E}">
        <p14:creationId xmlns:p14="http://schemas.microsoft.com/office/powerpoint/2010/main" val="12253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1EDBA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Способы посева по размещению семян: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  <a:solidFill>
            <a:srgbClr val="A6DBF8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1. Рядовой – междурядья – 15 см;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2. </a:t>
            </a:r>
            <a:r>
              <a:rPr lang="ru-RU" altLang="ru-RU" dirty="0" smtClean="0"/>
              <a:t>Узкорядный </a:t>
            </a:r>
            <a:r>
              <a:rPr lang="ru-RU" altLang="ru-RU" dirty="0"/>
              <a:t>– междурядья -7,5см;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3. </a:t>
            </a:r>
            <a:r>
              <a:rPr lang="ru-RU" altLang="ru-RU" dirty="0" smtClean="0"/>
              <a:t>Черезрядный </a:t>
            </a:r>
            <a:r>
              <a:rPr lang="ru-RU" altLang="ru-RU" dirty="0"/>
              <a:t>– междурядья 30 см;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4. </a:t>
            </a:r>
            <a:r>
              <a:rPr lang="ru-RU" altLang="ru-RU" dirty="0" smtClean="0"/>
              <a:t>Широкорядный </a:t>
            </a:r>
            <a:r>
              <a:rPr lang="ru-RU" altLang="ru-RU" dirty="0"/>
              <a:t>– от 45 до 90 </a:t>
            </a:r>
            <a:r>
              <a:rPr lang="ru-RU" altLang="ru-RU" dirty="0" smtClean="0"/>
              <a:t>см</a:t>
            </a:r>
            <a:endParaRPr lang="ru-RU" altLang="ru-RU" dirty="0"/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5. </a:t>
            </a:r>
            <a:r>
              <a:rPr lang="ru-RU" altLang="ru-RU" dirty="0" smtClean="0"/>
              <a:t>Разбросной </a:t>
            </a:r>
            <a:r>
              <a:rPr lang="ru-RU" altLang="ru-RU" dirty="0"/>
              <a:t>и </a:t>
            </a:r>
            <a:r>
              <a:rPr lang="ru-RU" altLang="ru-RU" dirty="0" err="1"/>
              <a:t>разбросно</a:t>
            </a:r>
            <a:r>
              <a:rPr lang="ru-RU" altLang="ru-RU" dirty="0"/>
              <a:t>-рядовой. </a:t>
            </a:r>
          </a:p>
          <a:p>
            <a:pPr marL="442913" indent="-442913" eaLnBrk="1" hangingPunct="1">
              <a:buFontTx/>
              <a:buNone/>
              <a:defRPr/>
            </a:pPr>
            <a:endParaRPr lang="ru-RU" altLang="ru-RU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ru-RU" altLang="ru-RU" dirty="0" smtClean="0"/>
              <a:t>Чаще </a:t>
            </a:r>
            <a:r>
              <a:rPr lang="ru-RU" altLang="ru-RU" dirty="0"/>
              <a:t>всего травы высевают рядовым способом зерно-травяной сеялкой СЗТ-3,6. </a:t>
            </a:r>
          </a:p>
        </p:txBody>
      </p:sp>
    </p:spTree>
    <p:extLst>
      <p:ext uri="{BB962C8B-B14F-4D97-AF65-F5344CB8AC3E}">
        <p14:creationId xmlns:p14="http://schemas.microsoft.com/office/powerpoint/2010/main" val="24656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1EDB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000"/>
              <a:t>Сроки  посева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6DBF8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dirty="0"/>
              <a:t>Оптимальный – ранневесенний:</a:t>
            </a:r>
          </a:p>
          <a:p>
            <a:r>
              <a:rPr lang="ru-RU" altLang="ru-RU" dirty="0"/>
              <a:t>Возможный: </a:t>
            </a:r>
          </a:p>
          <a:p>
            <a:pPr marL="361950" indent="-361950">
              <a:buFontTx/>
              <a:buNone/>
            </a:pPr>
            <a:r>
              <a:rPr lang="ru-RU" altLang="ru-RU" dirty="0"/>
              <a:t>а) для многолетних бобовых трав - с ранней весны и до середины июля (в Предуралье)</a:t>
            </a:r>
          </a:p>
          <a:p>
            <a:pPr marL="361950" indent="-361950">
              <a:buFontTx/>
              <a:buNone/>
            </a:pPr>
            <a:r>
              <a:rPr lang="ru-RU" altLang="ru-RU" dirty="0"/>
              <a:t>б) для многолетних трав – с ранней весны и до начала сентября (до оптимальных сроков посева озимых зерновых культур)</a:t>
            </a:r>
          </a:p>
        </p:txBody>
      </p:sp>
    </p:spTree>
    <p:extLst>
      <p:ext uri="{BB962C8B-B14F-4D97-AF65-F5344CB8AC3E}">
        <p14:creationId xmlns:p14="http://schemas.microsoft.com/office/powerpoint/2010/main" val="18005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  <a:solidFill>
            <a:srgbClr val="A6DBF8"/>
          </a:solidFill>
        </p:spPr>
        <p:txBody>
          <a:bodyPr/>
          <a:lstStyle/>
          <a:p>
            <a:pPr eaLnBrk="1" hangingPunct="1"/>
            <a:r>
              <a:rPr lang="ru-RU" altLang="ru-RU" sz="3600" dirty="0" smtClean="0"/>
              <a:t>Глубина заделки семян трав зависит от: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solidFill>
            <a:srgbClr val="B1EDBA"/>
          </a:solidFill>
        </p:spPr>
        <p:txBody>
          <a:bodyPr/>
          <a:lstStyle/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1. Гранулометрического состава почвы – супесчаная, суглинистая, торфяная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2. Размера семян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3. Влажности почвы</a:t>
            </a:r>
          </a:p>
          <a:p>
            <a:pPr marL="442913" indent="-442913" eaLnBrk="1" hangingPunct="1">
              <a:buFontTx/>
              <a:buNone/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dirty="0" smtClean="0"/>
              <a:t>Мелкие семена заделывают на глубину 0,5-1 см, средние – 1-2 см, крупные – 2-3 см. </a:t>
            </a:r>
          </a:p>
        </p:txBody>
      </p:sp>
    </p:spTree>
    <p:extLst>
      <p:ext uri="{BB962C8B-B14F-4D97-AF65-F5344CB8AC3E}">
        <p14:creationId xmlns:p14="http://schemas.microsoft.com/office/powerpoint/2010/main" val="50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36484"/>
              </p:ext>
            </p:extLst>
          </p:nvPr>
        </p:nvGraphicFramePr>
        <p:xfrm>
          <a:off x="323528" y="1340768"/>
          <a:ext cx="8496941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6945"/>
                <a:gridCol w="793621"/>
                <a:gridCol w="793621"/>
                <a:gridCol w="793621"/>
                <a:gridCol w="730738"/>
                <a:gridCol w="584589"/>
                <a:gridCol w="718841"/>
                <a:gridCol w="718841"/>
                <a:gridCol w="718841"/>
                <a:gridCol w="718841"/>
                <a:gridCol w="438442"/>
              </a:tblGrid>
              <a:tr h="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Виды травосмеси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Клевер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Тимофеевка луговая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Овсяница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Костр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безостый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Лисохвост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лугов.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Мятл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лугов.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Прочие травы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луго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-вой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гибридный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ползу-чий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луговая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красная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Суходольные луга с дерново-подзолистой почвой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сенокосно-пастбищная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8-10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10-12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8-10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8-12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65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пастбищная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ежа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Низинные луга на дерново-луговых обильно-увлажненных почвах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сенокосно-пастбищная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8-10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пастбищная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ежа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8-10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3" y="94074"/>
            <a:ext cx="8640960" cy="646331"/>
          </a:xfrm>
          <a:prstGeom prst="rect">
            <a:avLst/>
          </a:prstGeom>
          <a:solidFill>
            <a:srgbClr val="A6DBF8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ru-RU" altLang="ru-RU" sz="3600" dirty="0">
                <a:latin typeface="+mj-lt"/>
                <a:ea typeface="+mj-ea"/>
                <a:cs typeface="+mj-cs"/>
              </a:rPr>
              <a:t>Травосмеси для Северного Предуралья, кг/га</a:t>
            </a:r>
          </a:p>
        </p:txBody>
      </p:sp>
    </p:spTree>
    <p:extLst>
      <p:ext uri="{BB962C8B-B14F-4D97-AF65-F5344CB8AC3E}">
        <p14:creationId xmlns:p14="http://schemas.microsoft.com/office/powerpoint/2010/main" val="17972440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3600"/>
              <a:t>После посева обязательным является послепосевное прикатывание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6DBF8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Оно обеспечивает тесный контакт семян с почвой и способствует поступлению влаги из нижних горизонтов почвы.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Допосевное прикатывание обеспечивает уплотнение и выравнивание почвы, что создает условия для равномерной и неглубокой заделки семян в почву. </a:t>
            </a:r>
          </a:p>
        </p:txBody>
      </p:sp>
    </p:spTree>
    <p:extLst>
      <p:ext uri="{BB962C8B-B14F-4D97-AF65-F5344CB8AC3E}">
        <p14:creationId xmlns:p14="http://schemas.microsoft.com/office/powerpoint/2010/main" val="14044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Прикатывание луга</a:t>
            </a:r>
          </a:p>
        </p:txBody>
      </p:sp>
      <p:pic>
        <p:nvPicPr>
          <p:cNvPr id="69635" name="Picture 3" descr="прикатывание луг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49463"/>
            <a:ext cx="6121400" cy="4337050"/>
          </a:xfrm>
          <a:noFill/>
        </p:spPr>
      </p:pic>
    </p:spTree>
    <p:extLst>
      <p:ext uri="{BB962C8B-B14F-4D97-AF65-F5344CB8AC3E}">
        <p14:creationId xmlns:p14="http://schemas.microsoft.com/office/powerpoint/2010/main" val="13549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Машина для сводки леса на торфяных почвах </a:t>
            </a:r>
          </a:p>
        </p:txBody>
      </p:sp>
      <p:pic>
        <p:nvPicPr>
          <p:cNvPr id="9219" name="Picture 3" descr="машина для сводки леса на торфяных массивах МТП-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54188"/>
            <a:ext cx="6985000" cy="4711700"/>
          </a:xfrm>
          <a:noFill/>
        </p:spPr>
      </p:pic>
    </p:spTree>
    <p:extLst>
      <p:ext uri="{BB962C8B-B14F-4D97-AF65-F5344CB8AC3E}">
        <p14:creationId xmlns:p14="http://schemas.microsoft.com/office/powerpoint/2010/main" val="28532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Меры борьбы с сорными травами на </a:t>
            </a:r>
            <a:r>
              <a:rPr lang="ru-RU" altLang="ru-RU" sz="2800" dirty="0" smtClean="0"/>
              <a:t>кормовых </a:t>
            </a:r>
            <a:r>
              <a:rPr lang="ru-RU" altLang="ru-RU" sz="2800" dirty="0"/>
              <a:t>угодьях: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Профилактические</a:t>
            </a:r>
          </a:p>
          <a:p>
            <a:pPr marL="0" indent="0">
              <a:buFontTx/>
              <a:buNone/>
            </a:pPr>
            <a:r>
              <a:rPr lang="ru-RU" altLang="ru-RU" dirty="0"/>
              <a:t>2. Косвенные </a:t>
            </a:r>
          </a:p>
          <a:p>
            <a:pPr marL="0" indent="0">
              <a:buFontTx/>
              <a:buNone/>
            </a:pPr>
            <a:r>
              <a:rPr lang="ru-RU" altLang="ru-RU" dirty="0"/>
              <a:t>3. Истребительные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5714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Сорные травы на лугах делятся на: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361950" indent="-361950">
              <a:buFontTx/>
              <a:buNone/>
            </a:pPr>
            <a:r>
              <a:rPr lang="ru-RU" altLang="ru-RU" dirty="0"/>
              <a:t>1. Безусловные сорняки – это ядовитые, вредные, паразиты, полупаразиты, </a:t>
            </a:r>
            <a:r>
              <a:rPr lang="ru-RU" altLang="ru-RU" dirty="0" err="1"/>
              <a:t>непоедаемые</a:t>
            </a:r>
            <a:r>
              <a:rPr lang="ru-RU" altLang="ru-RU" dirty="0"/>
              <a:t> и плохо поедаемые.</a:t>
            </a:r>
          </a:p>
          <a:p>
            <a:pPr marL="361950" indent="-361950">
              <a:buFontTx/>
              <a:buNone/>
            </a:pPr>
            <a:r>
              <a:rPr lang="ru-RU" altLang="ru-RU" dirty="0"/>
              <a:t>2. Условные сорняки </a:t>
            </a:r>
            <a:r>
              <a:rPr lang="ru-RU" altLang="ru-RU" dirty="0" smtClean="0"/>
              <a:t>– поедаемые</a:t>
            </a:r>
            <a:r>
              <a:rPr lang="ru-RU" altLang="ru-RU" dirty="0"/>
              <a:t>, но имеющие невысокую урожайность и питательность.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434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Профилактические меры борьбы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FontTx/>
              <a:buNone/>
            </a:pPr>
            <a:r>
              <a:rPr lang="ru-RU" altLang="ru-RU" dirty="0"/>
              <a:t>Состоят в предотвращении заноса семян сорных трав на кормовые угодья (применение перепревшего навоза, использование при посеве чистых от сорняков семян трав, </a:t>
            </a:r>
            <a:r>
              <a:rPr lang="ru-RU" altLang="ru-RU" dirty="0" err="1"/>
              <a:t>обкашивание</a:t>
            </a:r>
            <a:r>
              <a:rPr lang="ru-RU" altLang="ru-RU" dirty="0"/>
              <a:t> сорных трав вдоль дорог, скотопрогонов и др. мест)</a:t>
            </a:r>
          </a:p>
        </p:txBody>
      </p:sp>
    </p:spTree>
    <p:extLst>
      <p:ext uri="{BB962C8B-B14F-4D97-AF65-F5344CB8AC3E}">
        <p14:creationId xmlns:p14="http://schemas.microsoft.com/office/powerpoint/2010/main" val="15138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Косвенные меры состоят в: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FontTx/>
              <a:buNone/>
            </a:pPr>
            <a:r>
              <a:rPr lang="ru-RU" altLang="ru-RU" dirty="0"/>
              <a:t>создании благоприятных условий для роста ценных кормовых трав путем внесения удобрений, рационального использования сенокосов и пастбищ.</a:t>
            </a:r>
          </a:p>
        </p:txBody>
      </p:sp>
    </p:spTree>
    <p:extLst>
      <p:ext uri="{BB962C8B-B14F-4D97-AF65-F5344CB8AC3E}">
        <p14:creationId xmlns:p14="http://schemas.microsoft.com/office/powerpoint/2010/main" val="4737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DB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Истребительные меры борьбы: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441325" indent="-441325">
              <a:buFontTx/>
              <a:buNone/>
            </a:pPr>
            <a:r>
              <a:rPr lang="ru-RU" altLang="ru-RU" dirty="0" smtClean="0"/>
              <a:t>1. Механические </a:t>
            </a:r>
            <a:r>
              <a:rPr lang="ru-RU" altLang="ru-RU" dirty="0"/>
              <a:t>– выдергивание, </a:t>
            </a:r>
            <a:r>
              <a:rPr lang="ru-RU" altLang="ru-RU" dirty="0" err="1"/>
              <a:t>выпалывание</a:t>
            </a:r>
            <a:r>
              <a:rPr lang="ru-RU" altLang="ru-RU" dirty="0"/>
              <a:t>, </a:t>
            </a:r>
            <a:r>
              <a:rPr lang="ru-RU" altLang="ru-RU" dirty="0" smtClean="0"/>
              <a:t>подкашивание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2. Химические – применение гербицидов. Химический способ позволяет быстро избавиться от сорных трав, но он дорогой.</a:t>
            </a:r>
          </a:p>
          <a:p>
            <a:pPr marL="0" indent="0" algn="just">
              <a:buFontTx/>
              <a:buNone/>
            </a:pPr>
            <a:endParaRPr lang="ru-RU" altLang="ru-RU" sz="2400" dirty="0" smtClean="0"/>
          </a:p>
          <a:p>
            <a:pPr marL="0" indent="0" algn="just">
              <a:buFontTx/>
              <a:buNone/>
            </a:pPr>
            <a:r>
              <a:rPr lang="ru-RU" altLang="ru-RU" sz="2400" dirty="0" smtClean="0"/>
              <a:t>На </a:t>
            </a:r>
            <a:r>
              <a:rPr lang="ru-RU" altLang="ru-RU" sz="2400" dirty="0"/>
              <a:t>сенокосах и пастбищах разрешены к применению гербициды: 2М-Х, </a:t>
            </a:r>
            <a:r>
              <a:rPr lang="ru-RU" altLang="ru-RU" sz="2400" dirty="0" smtClean="0"/>
              <a:t>группы </a:t>
            </a:r>
            <a:r>
              <a:rPr lang="ru-RU" altLang="ru-RU" sz="2400" dirty="0"/>
              <a:t>2,4Д. </a:t>
            </a:r>
          </a:p>
          <a:p>
            <a:pPr marL="0" indent="0" algn="just">
              <a:buFontTx/>
              <a:buNone/>
            </a:pPr>
            <a:r>
              <a:rPr lang="ru-RU" altLang="ru-RU" sz="2400" dirty="0"/>
              <a:t>Травы можно использовать на корм только через 45 дней после внесения гербицидов.</a:t>
            </a:r>
          </a:p>
        </p:txBody>
      </p:sp>
    </p:spTree>
    <p:extLst>
      <p:ext uri="{BB962C8B-B14F-4D97-AF65-F5344CB8AC3E}">
        <p14:creationId xmlns:p14="http://schemas.microsoft.com/office/powerpoint/2010/main" val="32286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Борьба с сорняками на лугах</a:t>
            </a:r>
          </a:p>
        </p:txBody>
      </p:sp>
      <p:pic>
        <p:nvPicPr>
          <p:cNvPr id="70659" name="Picture 3" descr="борьба с сорнякам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7920880" cy="4993755"/>
          </a:xfrm>
          <a:noFill/>
        </p:spPr>
      </p:pic>
    </p:spTree>
    <p:extLst>
      <p:ext uri="{BB962C8B-B14F-4D97-AF65-F5344CB8AC3E}">
        <p14:creationId xmlns:p14="http://schemas.microsoft.com/office/powerpoint/2010/main" val="12939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81300"/>
            <a:ext cx="7543800" cy="1431925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solidFill>
                  <a:schemeClr val="tx1"/>
                </a:solidFill>
              </a:rPr>
              <a:t>СПАСИБО ЗА ВНИМАНИЕ!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>Акманаев Эльмарт Данифович, </a:t>
            </a:r>
            <a:r>
              <a:rPr lang="en-US" altLang="ru-RU" sz="3200" dirty="0" smtClean="0">
                <a:hlinkClick r:id="rId2"/>
              </a:rPr>
              <a:t>akmanaev@mail.ru</a:t>
            </a:r>
            <a:r>
              <a:rPr lang="ru-RU" altLang="ru-RU" sz="3200" dirty="0" smtClean="0"/>
              <a:t>,  +7(342)2179549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8020" y="86230"/>
            <a:ext cx="8477919" cy="1828911"/>
            <a:chOff x="323528" y="0"/>
            <a:chExt cx="8477919" cy="1828911"/>
          </a:xfrm>
        </p:grpSpPr>
        <p:pic>
          <p:nvPicPr>
            <p:cNvPr id="4" name="Рисунок 3" descr="Описание: C:\Users\sataev-ef\AppData\Local\Microsoft\Windows\INetCache\Content.Word\pgtau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0"/>
              <a:ext cx="6552728" cy="1828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" descr="100a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83278"/>
              <a:ext cx="178117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54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Корчеватель-собиратель МП-2В</a:t>
            </a:r>
          </a:p>
        </p:txBody>
      </p:sp>
      <p:pic>
        <p:nvPicPr>
          <p:cNvPr id="10243" name="Picture 3" descr="корчеватель-собиратель МП-2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8208962" cy="4873625"/>
          </a:xfrm>
          <a:noFill/>
        </p:spPr>
      </p:pic>
    </p:spTree>
    <p:extLst>
      <p:ext uri="{BB962C8B-B14F-4D97-AF65-F5344CB8AC3E}">
        <p14:creationId xmlns:p14="http://schemas.microsoft.com/office/powerpoint/2010/main" val="21999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Машина для глубокого фрезерования</a:t>
            </a:r>
          </a:p>
        </p:txBody>
      </p:sp>
      <p:pic>
        <p:nvPicPr>
          <p:cNvPr id="11267" name="Picture 3" descr="машина для глубокого фрезерования закустаренных земель МТП-44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16125"/>
            <a:ext cx="8496300" cy="4041775"/>
          </a:xfrm>
          <a:noFill/>
        </p:spPr>
      </p:pic>
    </p:spTree>
    <p:extLst>
      <p:ext uri="{BB962C8B-B14F-4D97-AF65-F5344CB8AC3E}">
        <p14:creationId xmlns:p14="http://schemas.microsoft.com/office/powerpoint/2010/main" val="31214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1820</Words>
  <Application>Microsoft Office PowerPoint</Application>
  <PresentationFormat>Экран (4:3)</PresentationFormat>
  <Paragraphs>351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1_Тема Office</vt:lpstr>
      <vt:lpstr>Презентация PowerPoint</vt:lpstr>
      <vt:lpstr>Поверхностное улучшение </vt:lpstr>
      <vt:lpstr>Коренное улучшение проводится:</vt:lpstr>
      <vt:lpstr>При поверхностном и коренном улучшении могут проводиться следующие группы мероприятий:</vt:lpstr>
      <vt:lpstr>К культуртехническим работам относятся:</vt:lpstr>
      <vt:lpstr>Древесно-кустарниковую растительность уничтожают следующими способами:</vt:lpstr>
      <vt:lpstr>Машина для сводки леса на торфяных почвах </vt:lpstr>
      <vt:lpstr>Корчеватель-собиратель МП-2В</vt:lpstr>
      <vt:lpstr>Машина для глубокого фрезерования</vt:lpstr>
      <vt:lpstr>Вспашка кустарниково-болотным плугом</vt:lpstr>
      <vt:lpstr>Вспашка кустарниково-болотным плугом</vt:lpstr>
      <vt:lpstr>Специально уничтожение кочек проводят только при малой закочкаренности путем:</vt:lpstr>
      <vt:lpstr>На пастбищах и сенокосах убирают только поверхностные и полускрытые камни:</vt:lpstr>
      <vt:lpstr>Первичная обработка почвы может включать:</vt:lpstr>
      <vt:lpstr>Плуг кустарниково-болотный ПБН-50.КЛ</vt:lpstr>
      <vt:lpstr>Презентация PowerPoint</vt:lpstr>
      <vt:lpstr>Плуг ПЛН 3-35</vt:lpstr>
      <vt:lpstr>Борона дисковая тяжелая БДТ-3,0</vt:lpstr>
      <vt:lpstr>Презентация PowerPoint</vt:lpstr>
      <vt:lpstr>Презентация PowerPoint</vt:lpstr>
      <vt:lpstr>При выборе способа первичной обработки почвы учитывают:</vt:lpstr>
      <vt:lpstr>Планировку поверхности проводят с целью:</vt:lpstr>
      <vt:lpstr>Торфование, пескование, глинование применяют для:</vt:lpstr>
      <vt:lpstr>При улучшении водно-воздушного режима почв возможно проведение следующих мероприятий:</vt:lpstr>
      <vt:lpstr>Боронование эффективно: </vt:lpstr>
      <vt:lpstr>Кротование и щелевание проводится для:</vt:lpstr>
      <vt:lpstr>Омоложение на травостоях с преобладанием корневищных и рыхлокустовых трав способствует:</vt:lpstr>
      <vt:lpstr>Осушение проводят:</vt:lpstr>
      <vt:lpstr>Существует две системы осушения:</vt:lpstr>
      <vt:lpstr>Экскаватор-каналокопатель ЭТР-153</vt:lpstr>
      <vt:lpstr>Экскаватор-дреноукладчик ЭТЦ-2010</vt:lpstr>
      <vt:lpstr>Дреноукладчик</vt:lpstr>
      <vt:lpstr>Экскаватор-каналокопатель ЭТР-208</vt:lpstr>
      <vt:lpstr>Прорывка осушительного канала </vt:lpstr>
      <vt:lpstr>Осушительный канал на пастбище</vt:lpstr>
      <vt:lpstr>Осушительный канал в пойме реки</vt:lpstr>
      <vt:lpstr>Машина для окашивания склонов каналов</vt:lpstr>
      <vt:lpstr>Способы орошения лугов:</vt:lpstr>
      <vt:lpstr>Презентация PowerPoint</vt:lpstr>
      <vt:lpstr>Станция насосная СНП-50 (80)</vt:lpstr>
      <vt:lpstr>Полив трав</vt:lpstr>
      <vt:lpstr>Полив трав</vt:lpstr>
      <vt:lpstr>Улучшение пищевого режима почв сенокосов и пастбищ может включать:</vt:lpstr>
      <vt:lpstr>Минеральные удобрения:</vt:lpstr>
      <vt:lpstr>Органические удобрения:</vt:lpstr>
      <vt:lpstr>Разбрасыватель органических удобрений</vt:lpstr>
      <vt:lpstr>Разбрасыватель жидких удобрений МЖТ-Ф-5</vt:lpstr>
      <vt:lpstr>Внесение жидкого навоза на лугах</vt:lpstr>
      <vt:lpstr>Внесение жидкого навоза на лугах</vt:lpstr>
      <vt:lpstr>Внесение жидкого навоза на лугах</vt:lpstr>
      <vt:lpstr>Внутрипочвенное внесение жидкого навоза</vt:lpstr>
      <vt:lpstr>Из микроудобрений возможно применение</vt:lpstr>
      <vt:lpstr>Известкование – внесение известковых материалов с целью снижения кислотности почвы</vt:lpstr>
      <vt:lpstr>В качестве известковых материалов применяют:</vt:lpstr>
      <vt:lpstr>Улучшение ботанического состава травостоев может осуществляться:</vt:lpstr>
      <vt:lpstr>Подсев трав – это посев трав в существующий травостой</vt:lpstr>
      <vt:lpstr>Презентация PowerPoint</vt:lpstr>
      <vt:lpstr>Сеялка зернотукотравяная СЗТ-3,6</vt:lpstr>
      <vt:lpstr>Подсев трав</vt:lpstr>
      <vt:lpstr>Травы могут высеваться:</vt:lpstr>
      <vt:lpstr>При подборе травосмесей учитывают:</vt:lpstr>
      <vt:lpstr>Подготовка почвы под посев трав включает:</vt:lpstr>
      <vt:lpstr>Подготовка семян к посеву может включать:</vt:lpstr>
      <vt:lpstr>Способы посева по размещению семян:</vt:lpstr>
      <vt:lpstr>Сроки  посева</vt:lpstr>
      <vt:lpstr>Глубина заделки семян трав зависит от:</vt:lpstr>
      <vt:lpstr>Презентация PowerPoint</vt:lpstr>
      <vt:lpstr>После посева обязательным является послепосевное прикатывание </vt:lpstr>
      <vt:lpstr>Прикатывание луга</vt:lpstr>
      <vt:lpstr>Меры борьбы с сорными травами на кормовых угодьях:</vt:lpstr>
      <vt:lpstr>Сорные травы на лугах делятся на:</vt:lpstr>
      <vt:lpstr>Профилактические меры борьбы</vt:lpstr>
      <vt:lpstr>Косвенные меры состоят в:</vt:lpstr>
      <vt:lpstr>Истребительные меры борьбы:</vt:lpstr>
      <vt:lpstr>Борьба с сорняками на лугах</vt:lpstr>
      <vt:lpstr>СПАСИБО ЗА ВНИМАНИЕ!  Акманаев Эльмарт Данифович, akmanaev@mail.ru,  +7(342)2179549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Worker</dc:creator>
  <cp:lastModifiedBy>Акманаев Эльмарт Данифович</cp:lastModifiedBy>
  <cp:revision>203</cp:revision>
  <cp:lastPrinted>2019-11-11T05:07:28Z</cp:lastPrinted>
  <dcterms:created xsi:type="dcterms:W3CDTF">2018-02-08T10:00:20Z</dcterms:created>
  <dcterms:modified xsi:type="dcterms:W3CDTF">2019-11-28T02:57:44Z</dcterms:modified>
</cp:coreProperties>
</file>