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2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6248068833671935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Точки вывоза (в т.ч. бесконтейнерный сбор) по состоянию на 25 апреля 2019 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2.099609285306225E-2"/>
                  <c:y val="-4.9630648970887002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Точки вывоза (в т.ч. бесконтейнерный сбор) по состоянию на 25 апреля 2019 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16026</c:v>
                </c:pt>
              </c:numCache>
            </c:numRef>
          </c:val>
        </c:ser>
        <c:dLbls/>
        <c:shape val="box"/>
        <c:axId val="114888064"/>
        <c:axId val="114901376"/>
        <c:axId val="0"/>
      </c:bar3DChart>
      <c:catAx>
        <c:axId val="114888064"/>
        <c:scaling>
          <c:orientation val="minMax"/>
        </c:scaling>
        <c:axPos val="b"/>
        <c:tickLblPos val="nextTo"/>
        <c:txPr>
          <a:bodyPr/>
          <a:lstStyle/>
          <a:p>
            <a:pPr>
              <a:defRPr u="sng"/>
            </a:pPr>
            <a:endParaRPr lang="ru-RU"/>
          </a:p>
        </c:txPr>
        <c:crossAx val="114901376"/>
        <c:crosses val="autoZero"/>
        <c:auto val="1"/>
        <c:lblAlgn val="ctr"/>
        <c:lblOffset val="100"/>
      </c:catAx>
      <c:valAx>
        <c:axId val="114901376"/>
        <c:scaling>
          <c:orientation val="minMax"/>
        </c:scaling>
        <c:axPos val="l"/>
        <c:majorGridlines/>
        <c:numFmt formatCode="General" sourceLinked="1"/>
        <c:tickLblPos val="nextTo"/>
        <c:crossAx val="1148880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4273786377654629E-2"/>
          <c:y val="9.5120431573686728E-2"/>
          <c:w val="0.51892087087386463"/>
          <c:h val="0.772478591206341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6691473529648524E-2"/>
                  <c:y val="-0.16880923195097533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8.2006732565831006E-2"/>
                  <c:y val="3.1934492831850694E-2"/>
                </c:manualLayout>
              </c:layout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контейнерные площадки (население)</c:v>
                </c:pt>
                <c:pt idx="1">
                  <c:v>Контейнерные площадки (юр.лица)</c:v>
                </c:pt>
                <c:pt idx="2">
                  <c:v>Точки вывоза бесконтейнерным способом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6933</c:v>
                </c:pt>
                <c:pt idx="1">
                  <c:v>4307</c:v>
                </c:pt>
                <c:pt idx="2">
                  <c:v>4786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872338420423616"/>
          <c:y val="0"/>
          <c:w val="0.3127661579576384"/>
          <c:h val="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0.21743</cdr:x>
      <cdr:y>0</cdr:y>
    </cdr:from>
    <cdr:to>
      <cdr:x>0.636</cdr:x>
      <cdr:y>0.10924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5906" y="-2"/>
          <a:ext cx="2456121" cy="297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Структура точек вывоза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411A8-FF4A-4D4C-9F21-0BA235AA9F8F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95C54-B145-48C0-9D3A-7957D90E8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76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Транспортирование твердых коммунальных отходов в соответствии с территориальной схемой осуществляется на 13 объектов размещения отходов.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Действующих объектов на территории края всего 18, из них в территориальную схему включены 13 объектов.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DF50-F448-4446-868F-4D0C9D9674C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19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Новая система обращения с твердыми коммунальными отходами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767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60" y="116632"/>
            <a:ext cx="7467600" cy="1143000"/>
          </a:xfrm>
        </p:spPr>
        <p:txBody>
          <a:bodyPr/>
          <a:lstStyle/>
          <a:p>
            <a:r>
              <a:rPr lang="ru-RU" dirty="0"/>
              <a:t>Основная концепция формирования комплексной системы обращения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787208" cy="384502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создание современной инфраструктуры, обеспечивающей безопасное обращение с ТКО, </a:t>
            </a:r>
          </a:p>
          <a:p>
            <a:r>
              <a:rPr lang="ru-RU" dirty="0"/>
              <a:t>создание условий для вторичной переработки запрещенных к захоронению отходов производства и потребления, </a:t>
            </a:r>
          </a:p>
          <a:p>
            <a:r>
              <a:rPr lang="ru-RU" dirty="0"/>
              <a:t>ликвидацию свалок и рекультивацию территорий, на которых они размещены, </a:t>
            </a:r>
          </a:p>
          <a:p>
            <a:r>
              <a:rPr lang="ru-RU" dirty="0"/>
              <a:t>создание и эффективное функционирование общественного контроля за деятельностью регионального оператора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5756" y="5229200"/>
            <a:ext cx="7220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рамках реализации приоритетного федерального проекта «Формирование комфортной городской среды» предусмотрено обустройство контейнерных площадок  для ТКО, с финансированием за счет средств бюджета Пермского </a:t>
            </a:r>
            <a:r>
              <a:rPr lang="ru-RU" dirty="0" smtClean="0"/>
              <a:t>края.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838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0223799"/>
              </p:ext>
            </p:extLst>
          </p:nvPr>
        </p:nvGraphicFramePr>
        <p:xfrm>
          <a:off x="323529" y="188639"/>
          <a:ext cx="8640958" cy="6552729"/>
        </p:xfrm>
        <a:graphic>
          <a:graphicData uri="http://schemas.openxmlformats.org/drawingml/2006/table">
            <a:tbl>
              <a:tblPr firstRow="1" firstCol="1" bandRow="1"/>
              <a:tblGrid>
                <a:gridCol w="2879930"/>
                <a:gridCol w="2880514"/>
                <a:gridCol w="2880514"/>
              </a:tblGrid>
              <a:tr h="728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Территориальное размещение контейнерной площадки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Визуализация*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Предварительная стоимость с установкой, руб.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размещения на территории ЦПР г. Перми и значимых общественных пространствах</a:t>
                      </a: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 3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евроконтейнера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1.1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куб.м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.) –299 723,00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 5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евроконтейнеров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1,1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куб.м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 – 489 493,00 </a:t>
                      </a: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размещения на иных дворовых и общественных территориях края</a:t>
                      </a: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 2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евроконтейнера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1,1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куб.м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 или 3 металлических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контейнерна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(0,75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куб.м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.) и отсек для КГМ – </a:t>
                      </a:r>
                      <a:b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85 175,00</a:t>
                      </a: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размещения на территориях, являющихся спальными районами, окраинами города и небольших населенных пунктах</a:t>
                      </a: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 2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евроконтейнера</a:t>
                      </a: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1,1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куб.м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 или 3 металлических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контейнерна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(0,75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куб.м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.) и отсек для КГМ – 70 500,00</a:t>
                      </a: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размещения на территориях, являющихся спальными районами, окраинами города и небольших населенных пунктах</a:t>
                      </a: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 1 бункер 6-8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куб.м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и отсек для КГМ – 90 000,00</a:t>
                      </a:r>
                    </a:p>
                  </a:txBody>
                  <a:tcPr marL="54545" marR="54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2" name="Рисунок 3" descr="для центра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820" y="975160"/>
            <a:ext cx="1736229" cy="13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5" descr="евр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26" y="2394666"/>
            <a:ext cx="1888578" cy="142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3806" y="3933056"/>
            <a:ext cx="2032595" cy="12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6" descr="http://img.rnx.ru/gallery/35177-0-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2665" y="5338011"/>
            <a:ext cx="1970161" cy="131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691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Правовая регламентация полномочий Пермского края </a:t>
            </a:r>
            <a:br>
              <a:rPr lang="ru-RU" dirty="0"/>
            </a:br>
            <a:r>
              <a:rPr lang="ru-RU" dirty="0"/>
              <a:t>в сфере обращения с </a:t>
            </a:r>
            <a:r>
              <a:rPr lang="ru-RU" dirty="0" smtClean="0"/>
              <a:t>ТКО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Федеральный закон от 24.06.1998 г. № 89-ФЗ «Об отходах производства и потребления»</a:t>
            </a:r>
          </a:p>
          <a:p>
            <a:r>
              <a:rPr lang="ru-RU" dirty="0"/>
              <a:t>Постановление Правительства РФ от 22.09.2018 № 1130:</a:t>
            </a:r>
            <a:br>
              <a:rPr lang="ru-RU" dirty="0"/>
            </a:br>
            <a:r>
              <a:rPr lang="ru-RU" dirty="0"/>
              <a:t>«О разработке, общественном обсуждении, утверждении, корректировке территориальных схем в области обращения с отходами производства и потребления, в том числе с твердыми коммунальными отходами, а также о требованиях к составу и содержанию таких схем»</a:t>
            </a:r>
            <a:br>
              <a:rPr lang="ru-RU" dirty="0"/>
            </a:br>
            <a:r>
              <a:rPr lang="ru-RU" dirty="0"/>
              <a:t>Закон Пермского края от 04.07.2018 г. № 256-ПК «О реализации отдельных полномочий в области обращения с твердыми коммунальными отходами </a:t>
            </a:r>
            <a:br>
              <a:rPr lang="ru-RU" dirty="0"/>
            </a:br>
            <a:r>
              <a:rPr lang="ru-RU" dirty="0"/>
              <a:t>на территории Пермского края» </a:t>
            </a:r>
          </a:p>
          <a:p>
            <a:r>
              <a:rPr lang="ru-RU" dirty="0"/>
              <a:t>Исполнительный орган государственной власти Пермского края в области обращения с отходами: Министерство ЖКХ и благоустройства ПК </a:t>
            </a:r>
            <a:br>
              <a:rPr lang="ru-RU" dirty="0"/>
            </a:br>
            <a:r>
              <a:rPr lang="ru-RU" dirty="0"/>
              <a:t>(до образования министерства – РСТ ПК)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50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Правовая регламентация полномочий Пермского края </a:t>
            </a:r>
            <a:br>
              <a:rPr lang="ru-RU" dirty="0"/>
            </a:br>
            <a:r>
              <a:rPr lang="ru-RU" dirty="0"/>
              <a:t>в сфере обращения с ТКО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Региональная программа в области обращения с отходами, </a:t>
            </a:r>
            <a:r>
              <a:rPr lang="ru-RU" dirty="0" smtClean="0"/>
              <a:t>в </a:t>
            </a:r>
            <a:r>
              <a:rPr lang="ru-RU" dirty="0"/>
              <a:t>том числе с ТКО, на территории Пермского края на период 2018 – </a:t>
            </a:r>
            <a:r>
              <a:rPr lang="ru-RU" dirty="0" smtClean="0"/>
              <a:t>2028 </a:t>
            </a:r>
            <a:r>
              <a:rPr lang="ru-RU" dirty="0"/>
              <a:t>гг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Постановление Правительства ПК от </a:t>
            </a:r>
            <a:r>
              <a:rPr lang="ru-RU" dirty="0" smtClean="0"/>
              <a:t>08.06.2018 </a:t>
            </a:r>
            <a:r>
              <a:rPr lang="ru-RU" dirty="0"/>
              <a:t>г. № 308-п) </a:t>
            </a:r>
          </a:p>
          <a:p>
            <a:r>
              <a:rPr lang="ru-RU" dirty="0"/>
              <a:t>Об утверждении Территориальной  схемы обращения с отходами, в том числе с твердыми коммунальными отходами, на территории Пермского края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Приказ министерства ЖКХ </a:t>
            </a:r>
            <a:r>
              <a:rPr lang="ru-RU" dirty="0" smtClean="0"/>
              <a:t>№ СЭД-35-01-12-503 </a:t>
            </a:r>
            <a:r>
              <a:rPr lang="ru-RU" dirty="0"/>
              <a:t>от 09.12.2016)</a:t>
            </a:r>
          </a:p>
          <a:p>
            <a:r>
              <a:rPr lang="ru-RU" dirty="0"/>
              <a:t> Правила осуществления деятельности регионального оператора по обращению с </a:t>
            </a:r>
            <a:r>
              <a:rPr lang="ru-RU" dirty="0" smtClean="0"/>
              <a:t>ТКО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Постановление Правительства ПК от 08.06.2018 </a:t>
            </a:r>
            <a:r>
              <a:rPr lang="ru-RU" dirty="0" smtClean="0"/>
              <a:t>г. № </a:t>
            </a:r>
            <a:r>
              <a:rPr lang="ru-RU" dirty="0"/>
              <a:t>307-п)</a:t>
            </a:r>
          </a:p>
          <a:p>
            <a:r>
              <a:rPr lang="ru-RU" dirty="0" smtClean="0"/>
              <a:t>Порядок </a:t>
            </a:r>
            <a:r>
              <a:rPr lang="ru-RU" dirty="0"/>
              <a:t>накопления ТКО (в том числе их раздельного накопления) на территории Пермского </a:t>
            </a:r>
            <a:r>
              <a:rPr lang="ru-RU" dirty="0" smtClean="0"/>
              <a:t>края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Постановление Правительства ПК от 08.06.2018 </a:t>
            </a:r>
            <a:r>
              <a:rPr lang="ru-RU" dirty="0" smtClean="0"/>
              <a:t>г. № </a:t>
            </a:r>
            <a:r>
              <a:rPr lang="ru-RU" dirty="0"/>
              <a:t>309-п)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374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Деятельность уполномоченного исполнительного органа государственной власти Пермского края в области обращения с отходами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Проведен конкурсный отбор регионального оператора по обращению с ТКО  (Пермское краевое государственное унитарное предприятие «</a:t>
            </a:r>
            <a:r>
              <a:rPr lang="ru-RU" dirty="0" err="1"/>
              <a:t>Теплоэнерго</a:t>
            </a:r>
            <a:r>
              <a:rPr lang="ru-RU" dirty="0"/>
              <a:t>») и заключено соглашение (от </a:t>
            </a:r>
            <a:r>
              <a:rPr lang="ru-RU" dirty="0" smtClean="0"/>
              <a:t>02.11.2018 </a:t>
            </a:r>
            <a:r>
              <a:rPr lang="ru-RU" dirty="0"/>
              <a:t>г. № СЭД-46-01-11-1)</a:t>
            </a:r>
          </a:p>
          <a:p>
            <a:pPr marL="0" indent="0">
              <a:buNone/>
            </a:pPr>
            <a:r>
              <a:rPr lang="ru-RU" dirty="0" smtClean="0"/>
              <a:t>Региональный оператор </a:t>
            </a:r>
            <a:r>
              <a:rPr lang="ru-RU" dirty="0"/>
              <a:t>осуществляет деятельность:</a:t>
            </a:r>
          </a:p>
          <a:p>
            <a:r>
              <a:rPr lang="ru-RU" dirty="0"/>
              <a:t>по сбору, </a:t>
            </a:r>
          </a:p>
          <a:p>
            <a:r>
              <a:rPr lang="ru-RU" dirty="0"/>
              <a:t>транспортированию, </a:t>
            </a:r>
          </a:p>
          <a:p>
            <a:r>
              <a:rPr lang="ru-RU" dirty="0"/>
              <a:t>обработке, обезвреживанию, утилизации, захоронению ТКО</a:t>
            </a:r>
          </a:p>
          <a:p>
            <a:r>
              <a:rPr lang="ru-RU" dirty="0"/>
              <a:t>Утверждены расчетные единицы и категории объектов, на которых образуются отходы и в отношении которых могут устанавливаться нормативы накопления ТКО (приказ РСТ Пермского края от </a:t>
            </a:r>
            <a:r>
              <a:rPr lang="ru-RU" dirty="0" smtClean="0"/>
              <a:t>20.07. 2018 </a:t>
            </a:r>
            <a:r>
              <a:rPr lang="ru-RU" dirty="0"/>
              <a:t>г. № СЭД-46-04-02-96) </a:t>
            </a:r>
          </a:p>
          <a:p>
            <a:r>
              <a:rPr lang="ru-RU" dirty="0"/>
              <a:t>системой сбора и вывоза ТКО охвачено порядка </a:t>
            </a:r>
            <a:r>
              <a:rPr lang="ru-RU" dirty="0" smtClean="0"/>
              <a:t>более 1500 </a:t>
            </a:r>
            <a:r>
              <a:rPr lang="ru-RU" dirty="0"/>
              <a:t>населенных пунктов </a:t>
            </a:r>
          </a:p>
          <a:p>
            <a:r>
              <a:rPr lang="ru-RU" dirty="0" smtClean="0"/>
              <a:t>ранее </a:t>
            </a:r>
            <a:r>
              <a:rPr lang="ru-RU" dirty="0"/>
              <a:t>было 458 населенных </a:t>
            </a:r>
            <a:r>
              <a:rPr lang="ru-RU" dirty="0" smtClean="0"/>
              <a:t>пунктов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664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Деятельность уполномоченного исполнительного органа государственной власти Пермского края в области обращения с отходами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Установлены нормативы накопления ТКО на территории Пермского края применительно к различным категориям объектов (приказ РСТ Пермского края от 20 июля 2018 г. № СЭД-46-04-02-97).</a:t>
            </a:r>
          </a:p>
          <a:p>
            <a:endParaRPr lang="ru-RU" dirty="0"/>
          </a:p>
          <a:p>
            <a:r>
              <a:rPr lang="ru-RU" dirty="0"/>
              <a:t>Для граждан, проживающих в МКД норматив - 10,6 кг/</a:t>
            </a:r>
            <a:r>
              <a:rPr lang="ru-RU" dirty="0" err="1"/>
              <a:t>кв.м</a:t>
            </a:r>
            <a:r>
              <a:rPr lang="ru-RU" dirty="0"/>
              <a:t> жилой площади в год </a:t>
            </a:r>
          </a:p>
          <a:p>
            <a:r>
              <a:rPr lang="ru-RU" dirty="0"/>
              <a:t>Для граждан, проживающих в ИЖД, норматив - 224,0 кг/чел. в год</a:t>
            </a:r>
          </a:p>
          <a:p>
            <a:endParaRPr lang="ru-RU" dirty="0"/>
          </a:p>
          <a:p>
            <a:r>
              <a:rPr lang="ru-RU" dirty="0"/>
              <a:t>Увеличено количество точек вывоза с 6 тыс. до </a:t>
            </a:r>
            <a:r>
              <a:rPr lang="ru-RU" dirty="0" smtClean="0"/>
              <a:t>18 </a:t>
            </a:r>
            <a:r>
              <a:rPr lang="ru-RU" dirty="0"/>
              <a:t>тыс. ед.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72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46556600"/>
              </p:ext>
            </p:extLst>
          </p:nvPr>
        </p:nvGraphicFramePr>
        <p:xfrm>
          <a:off x="179512" y="32859"/>
          <a:ext cx="5443870" cy="354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66390697"/>
              </p:ext>
            </p:extLst>
          </p:nvPr>
        </p:nvGraphicFramePr>
        <p:xfrm>
          <a:off x="3491880" y="3356992"/>
          <a:ext cx="5436096" cy="317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8392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узел 5"/>
          <p:cNvSpPr/>
          <p:nvPr/>
        </p:nvSpPr>
        <p:spPr>
          <a:xfrm>
            <a:off x="3840515" y="4187625"/>
            <a:ext cx="105033" cy="1318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842499" y="3190114"/>
            <a:ext cx="148282" cy="1812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2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7972"/>
            <a:ext cx="4250706" cy="671339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5" name="Блок-схема: узел 34"/>
          <p:cNvSpPr/>
          <p:nvPr/>
        </p:nvSpPr>
        <p:spPr>
          <a:xfrm>
            <a:off x="2299381" y="6210389"/>
            <a:ext cx="117389" cy="1400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Блок-схема: узел 35"/>
          <p:cNvSpPr/>
          <p:nvPr/>
        </p:nvSpPr>
        <p:spPr>
          <a:xfrm>
            <a:off x="2738893" y="6136248"/>
            <a:ext cx="105032" cy="1482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Блок-схема: узел 36"/>
          <p:cNvSpPr/>
          <p:nvPr/>
        </p:nvSpPr>
        <p:spPr>
          <a:xfrm>
            <a:off x="1701240" y="4316419"/>
            <a:ext cx="105033" cy="1318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Блок-схема: узел 43"/>
          <p:cNvSpPr/>
          <p:nvPr/>
        </p:nvSpPr>
        <p:spPr>
          <a:xfrm>
            <a:off x="2441540" y="4842908"/>
            <a:ext cx="108122" cy="1482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Блок-схема: узел 44"/>
          <p:cNvSpPr/>
          <p:nvPr/>
        </p:nvSpPr>
        <p:spPr>
          <a:xfrm>
            <a:off x="1703224" y="3318907"/>
            <a:ext cx="148282" cy="1812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2732715" y="2867776"/>
            <a:ext cx="117389" cy="1647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2486334" y="4068550"/>
            <a:ext cx="117389" cy="1647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Блок-схема: узел 47"/>
          <p:cNvSpPr/>
          <p:nvPr/>
        </p:nvSpPr>
        <p:spPr>
          <a:xfrm>
            <a:off x="2136501" y="4290972"/>
            <a:ext cx="117389" cy="1647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2938900" y="4126215"/>
            <a:ext cx="117389" cy="1647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3391467" y="4068549"/>
            <a:ext cx="117389" cy="1647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Блок-схема: узел 51"/>
          <p:cNvSpPr/>
          <p:nvPr/>
        </p:nvSpPr>
        <p:spPr>
          <a:xfrm>
            <a:off x="3040843" y="3679203"/>
            <a:ext cx="117389" cy="1647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Блок-схема: узел 52"/>
          <p:cNvSpPr/>
          <p:nvPr/>
        </p:nvSpPr>
        <p:spPr>
          <a:xfrm>
            <a:off x="3099538" y="3313146"/>
            <a:ext cx="117389" cy="1647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Блок-схема: узел 53"/>
          <p:cNvSpPr/>
          <p:nvPr/>
        </p:nvSpPr>
        <p:spPr>
          <a:xfrm>
            <a:off x="2612236" y="5186728"/>
            <a:ext cx="117389" cy="1647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31640" y="2942214"/>
            <a:ext cx="921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 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err="1" smtClean="0">
                <a:solidFill>
                  <a:prstClr val="black"/>
                </a:solidFill>
              </a:rPr>
              <a:t>г.Кудымкар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04384" y="2467665"/>
            <a:ext cx="100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 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г. Березники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15616" y="3958548"/>
            <a:ext cx="110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 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г. Верещагино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36386" y="4373350"/>
            <a:ext cx="10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 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err="1" smtClean="0">
                <a:solidFill>
                  <a:prstClr val="black"/>
                </a:solidFill>
              </a:rPr>
              <a:t>г.Краснокамск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43529" y="4716993"/>
            <a:ext cx="1103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 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д. </a:t>
            </a:r>
            <a:r>
              <a:rPr lang="ru-RU" sz="1000" dirty="0" err="1" smtClean="0">
                <a:solidFill>
                  <a:prstClr val="black"/>
                </a:solidFill>
              </a:rPr>
              <a:t>Софроны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68054" y="5320131"/>
            <a:ext cx="108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 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г. Кунгур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04384" y="3157683"/>
            <a:ext cx="742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 г. </a:t>
            </a:r>
            <a:r>
              <a:rPr lang="ru-RU" sz="1000" dirty="0" err="1" smtClean="0">
                <a:solidFill>
                  <a:prstClr val="black"/>
                </a:solidFill>
              </a:rPr>
              <a:t>Кизел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09728" y="3500139"/>
            <a:ext cx="1023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 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err="1" smtClean="0">
                <a:solidFill>
                  <a:prstClr val="black"/>
                </a:solidFill>
              </a:rPr>
              <a:t>г.Гремячинск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50160" y="3926159"/>
            <a:ext cx="110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 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err="1" smtClean="0">
                <a:solidFill>
                  <a:prstClr val="black"/>
                </a:solidFill>
              </a:rPr>
              <a:t>г.Горнозаводск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50993" y="3686618"/>
            <a:ext cx="88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 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п. </a:t>
            </a:r>
            <a:r>
              <a:rPr lang="ru-RU" sz="1000" dirty="0" err="1" smtClean="0">
                <a:solidFill>
                  <a:prstClr val="black"/>
                </a:solidFill>
              </a:rPr>
              <a:t>Полазна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60721" y="4242705"/>
            <a:ext cx="86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 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г. Чусовой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47664" y="5927489"/>
            <a:ext cx="9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err="1" smtClean="0">
                <a:solidFill>
                  <a:prstClr val="black"/>
                </a:solidFill>
              </a:rPr>
              <a:t>г.Чернушка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11569" y="5810277"/>
            <a:ext cx="118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dirty="0" smtClean="0">
                <a:solidFill>
                  <a:prstClr val="black"/>
                </a:solidFill>
              </a:rPr>
              <a:t>Полигон 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err="1" smtClean="0">
                <a:solidFill>
                  <a:prstClr val="black"/>
                </a:solidFill>
              </a:rPr>
              <a:t>п.Октябрьский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6103" y="34392"/>
            <a:ext cx="399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dirty="0" smtClean="0">
                <a:solidFill>
                  <a:prstClr val="black"/>
                </a:solidFill>
              </a:rPr>
              <a:t>Действующая Территориальная схема обращения с отходами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098" y="1"/>
            <a:ext cx="45089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250706" y="2950153"/>
            <a:ext cx="613689" cy="60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50706" y="35520"/>
            <a:ext cx="4785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dirty="0">
                <a:solidFill>
                  <a:prstClr val="black"/>
                </a:solidFill>
              </a:rPr>
              <a:t>Проект корректировки Территориальной схемы  по обращению с ТКО</a:t>
            </a:r>
          </a:p>
        </p:txBody>
      </p:sp>
    </p:spTree>
    <p:extLst>
      <p:ext uri="{BB962C8B-B14F-4D97-AF65-F5344CB8AC3E}">
        <p14:creationId xmlns:p14="http://schemas.microsoft.com/office/powerpoint/2010/main" xmlns="" val="13042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Планируемые разделы электронной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а) нахождение источников образования отходов;</a:t>
            </a:r>
          </a:p>
          <a:p>
            <a:r>
              <a:rPr lang="ru-RU" dirty="0"/>
              <a:t>б) количество образующихся отходов;</a:t>
            </a:r>
          </a:p>
          <a:p>
            <a:r>
              <a:rPr lang="ru-RU" dirty="0"/>
              <a:t>в) целевые показатели по обезвреживанию, утилизации и размещению отходов;</a:t>
            </a:r>
          </a:p>
          <a:p>
            <a:r>
              <a:rPr lang="ru-RU" dirty="0"/>
              <a:t>г) места накопления отходов;</a:t>
            </a:r>
          </a:p>
          <a:p>
            <a:r>
              <a:rPr lang="ru-RU" dirty="0"/>
              <a:t>д) места нахождения объектов обработки, утилизации, обезвреживания отходов и объектов размещения отходов, включенных в государственный реестр</a:t>
            </a:r>
          </a:p>
          <a:p>
            <a:r>
              <a:rPr lang="ru-RU" dirty="0"/>
              <a:t>е) схема потоков отходов от источников их образования до объектов обработки, утилизации;</a:t>
            </a:r>
          </a:p>
          <a:p>
            <a:r>
              <a:rPr lang="ru-RU" dirty="0"/>
              <a:t>з) данные о планируемых строительстве, реконструкции, выведении из эксплуатации объектов обработки, утилизации, обезвреживания, размещения отходов;</a:t>
            </a:r>
          </a:p>
          <a:p>
            <a:r>
              <a:rPr lang="ru-RU" dirty="0"/>
              <a:t>и) оценка объема соответствующих капитальных вложений;</a:t>
            </a:r>
          </a:p>
          <a:p>
            <a:r>
              <a:rPr lang="ru-RU" dirty="0"/>
              <a:t>к) прогнозные значения предельных тарифов в области обращения с твердыми коммунальными отходами;</a:t>
            </a:r>
          </a:p>
          <a:p>
            <a:r>
              <a:rPr lang="ru-RU" dirty="0"/>
              <a:t>л) сведения о зонах деятельности региональных операторов;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123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7625"/>
            <a:ext cx="4779963" cy="662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3904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605</Words>
  <Application>Microsoft Office PowerPoint</Application>
  <PresentationFormat>Экран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Новая система обращения с твердыми коммунальными отходами</vt:lpstr>
      <vt:lpstr>Правовая регламентация полномочий Пермского края  в сфере обращения с ТКО</vt:lpstr>
      <vt:lpstr>Правовая регламентация полномочий Пермского края  в сфере обращения с ТКО (продолжение)</vt:lpstr>
      <vt:lpstr>Деятельность уполномоченного исполнительного органа государственной власти Пермского края в области обращения с отходами</vt:lpstr>
      <vt:lpstr>Деятельность уполномоченного исполнительного органа государственной власти Пермского края в области обращения с отходами (продолжение)</vt:lpstr>
      <vt:lpstr>Слайд 6</vt:lpstr>
      <vt:lpstr>Слайд 7</vt:lpstr>
      <vt:lpstr>Планируемые разделы электронной модели</vt:lpstr>
      <vt:lpstr>Слайд 9</vt:lpstr>
      <vt:lpstr>Основная концепция формирования комплексной системы обращения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система обращения с твердыми коммунальными отходами</dc:title>
  <dc:creator>Некрасова Дарья Владимировна</dc:creator>
  <cp:lastModifiedBy>Customer</cp:lastModifiedBy>
  <cp:revision>22</cp:revision>
  <dcterms:created xsi:type="dcterms:W3CDTF">2019-04-28T12:24:07Z</dcterms:created>
  <dcterms:modified xsi:type="dcterms:W3CDTF">2019-06-18T05:18:10Z</dcterms:modified>
</cp:coreProperties>
</file>