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9" r:id="rId1"/>
    <p:sldMasterId id="2147483912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6" r:id="rId4"/>
    <p:sldId id="264" r:id="rId5"/>
    <p:sldId id="267" r:id="rId6"/>
    <p:sldId id="265" r:id="rId7"/>
    <p:sldId id="269" r:id="rId8"/>
    <p:sldId id="268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878"/>
    <a:srgbClr val="99CCFF"/>
    <a:srgbClr val="95C0DB"/>
    <a:srgbClr val="FF6D6D"/>
    <a:srgbClr val="F2B8B8"/>
    <a:srgbClr val="F2C7A4"/>
    <a:srgbClr val="FFCCCC"/>
    <a:srgbClr val="FF9797"/>
    <a:srgbClr val="67A5CB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21" autoAdjust="0"/>
  </p:normalViewPr>
  <p:slideViewPr>
    <p:cSldViewPr>
      <p:cViewPr>
        <p:scale>
          <a:sx n="78" d="100"/>
          <a:sy n="78" d="100"/>
        </p:scale>
        <p:origin x="-157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71961675825838E-3"/>
          <c:y val="0.18174247746236025"/>
          <c:w val="0.27046856949649206"/>
          <c:h val="0.566192505124324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spPr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70C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D6D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C0D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2.9426258683575429E-3"/>
                  <c:y val="2.0998695299678388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ts val="1600"/>
                      </a:lnSpc>
                      <a:defRPr sz="1400" b="1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lnSpc>
                        <a:spcPts val="1600"/>
                      </a:lnSpc>
                      <a:defRPr sz="1400" b="1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81679114969647E-3"/>
                  <c:y val="1.1620346779783308E-3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ts val="1700"/>
                      </a:lnSpc>
                      <a:defRPr sz="1400" b="1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ru-RU" sz="1400" b="1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качество бюджетного планирования</c:v>
                </c:pt>
                <c:pt idx="1">
                  <c:v>исполнение бюджета города в части расходов</c:v>
                </c:pt>
                <c:pt idx="2">
                  <c:v>исполнение бюджета города в части доходов</c:v>
                </c:pt>
                <c:pt idx="3">
                  <c:v>учет и отчетность</c:v>
                </c:pt>
                <c:pt idx="4">
                  <c:v>организация внутреннего финансового контроля</c:v>
                </c:pt>
                <c:pt idx="5">
                  <c:v>исполнение судебных актов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0.27867300649374172"/>
          <c:y val="0.14425260716350274"/>
          <c:w val="0.27119689441243799"/>
          <c:h val="0.81595043284113178"/>
        </c:manualLayout>
      </c:layout>
      <c:overlay val="0"/>
      <c:txPr>
        <a:bodyPr/>
        <a:lstStyle/>
        <a:p>
          <a:pPr>
            <a:lnSpc>
              <a:spcPts val="1800"/>
            </a:lnSpc>
            <a:defRPr sz="1400" b="0" i="0" kern="900" spc="0" baseline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CCFF">
                      <a:shade val="30000"/>
                      <a:satMod val="115000"/>
                    </a:srgbClr>
                  </a:gs>
                  <a:gs pos="50000">
                    <a:srgbClr val="99CCFF">
                      <a:shade val="67500"/>
                      <a:satMod val="115000"/>
                    </a:srgbClr>
                  </a:gs>
                  <a:gs pos="100000">
                    <a:srgbClr val="99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99CCFF">
                      <a:shade val="30000"/>
                      <a:satMod val="115000"/>
                    </a:srgbClr>
                  </a:gs>
                  <a:gs pos="50000">
                    <a:srgbClr val="99CCFF">
                      <a:shade val="67500"/>
                      <a:satMod val="115000"/>
                    </a:srgbClr>
                  </a:gs>
                  <a:gs pos="100000">
                    <a:srgbClr val="99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9CCFF">
                      <a:shade val="30000"/>
                      <a:satMod val="115000"/>
                    </a:srgbClr>
                  </a:gs>
                  <a:gs pos="50000">
                    <a:srgbClr val="99CCFF">
                      <a:shade val="67500"/>
                      <a:satMod val="115000"/>
                    </a:srgbClr>
                  </a:gs>
                  <a:gs pos="100000">
                    <a:srgbClr val="99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99CCFF">
                      <a:shade val="30000"/>
                      <a:satMod val="115000"/>
                    </a:srgbClr>
                  </a:gs>
                  <a:gs pos="50000">
                    <a:srgbClr val="99CCFF">
                      <a:shade val="67500"/>
                      <a:satMod val="115000"/>
                    </a:srgbClr>
                  </a:gs>
                  <a:gs pos="100000">
                    <a:srgbClr val="99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0"/>
                  <c:y val="4.8372893207944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Управление культуры</c:v>
                </c:pt>
                <c:pt idx="1">
                  <c:v>Управление образования</c:v>
                </c:pt>
                <c:pt idx="2">
                  <c:v>КФКС</c:v>
                </c:pt>
                <c:pt idx="3">
                  <c:v>Управление благоустройства</c:v>
                </c:pt>
                <c:pt idx="4">
                  <c:v>Средний уровень качества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84.2</c:v>
                </c:pt>
                <c:pt idx="1">
                  <c:v>80.400000000000006</c:v>
                </c:pt>
                <c:pt idx="2">
                  <c:v>73.8</c:v>
                </c:pt>
                <c:pt idx="3">
                  <c:v>66</c:v>
                </c:pt>
                <c:pt idx="4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axId val="100763136"/>
        <c:axId val="92312064"/>
      </c:barChart>
      <c:catAx>
        <c:axId val="10076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lnSpc>
                <a:spcPts val="1600"/>
              </a:lnSpc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defRPr>
            </a:pPr>
            <a:endParaRPr lang="ru-RU"/>
          </a:p>
        </c:txPr>
        <c:crossAx val="92312064"/>
        <c:crosses val="autoZero"/>
        <c:auto val="1"/>
        <c:lblAlgn val="ctr"/>
        <c:lblOffset val="100"/>
        <c:noMultiLvlLbl val="0"/>
      </c:catAx>
      <c:valAx>
        <c:axId val="92312064"/>
        <c:scaling>
          <c:orientation val="minMax"/>
          <c:max val="90"/>
          <c:min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ru-RU"/>
          </a:p>
        </c:txPr>
        <c:crossAx val="1007631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0"/>
              <c:layout>
                <c:manualLayout>
                  <c:x val="0"/>
                  <c:y val="7.97189201199866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ФУАГ</c:v>
                </c:pt>
                <c:pt idx="1">
                  <c:v>МКУ "ОКТУ"</c:v>
                </c:pt>
                <c:pt idx="2">
                  <c:v>МКУ "ЦДС"</c:v>
                </c:pt>
                <c:pt idx="3">
                  <c:v>МКУ "ЦБУ"</c:v>
                </c:pt>
                <c:pt idx="4">
                  <c:v>МКУ "УКС"</c:v>
                </c:pt>
                <c:pt idx="5">
                  <c:v>МКУ "УЭАЗ"</c:v>
                </c:pt>
                <c:pt idx="6">
                  <c:v>МКУ "УГЗ"</c:v>
                </c:pt>
                <c:pt idx="7">
                  <c:v>УИЗО</c:v>
                </c:pt>
                <c:pt idx="8">
                  <c:v>МКУ "СлБ"</c:v>
                </c:pt>
                <c:pt idx="9">
                  <c:v>Администрация города</c:v>
                </c:pt>
                <c:pt idx="10">
                  <c:v>Средний уровень качества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96.8</c:v>
                </c:pt>
                <c:pt idx="1">
                  <c:v>94.9</c:v>
                </c:pt>
                <c:pt idx="2">
                  <c:v>91.9</c:v>
                </c:pt>
                <c:pt idx="3">
                  <c:v>91.6</c:v>
                </c:pt>
                <c:pt idx="4">
                  <c:v>86.1</c:v>
                </c:pt>
                <c:pt idx="5">
                  <c:v>85</c:v>
                </c:pt>
                <c:pt idx="6">
                  <c:v>81</c:v>
                </c:pt>
                <c:pt idx="7">
                  <c:v>79.8</c:v>
                </c:pt>
                <c:pt idx="8">
                  <c:v>69.599999999999994</c:v>
                </c:pt>
                <c:pt idx="9">
                  <c:v>61</c:v>
                </c:pt>
                <c:pt idx="10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00765184"/>
        <c:axId val="92313216"/>
      </c:barChart>
      <c:catAx>
        <c:axId val="10076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defRPr>
            </a:pPr>
            <a:endParaRPr lang="ru-RU"/>
          </a:p>
        </c:txPr>
        <c:crossAx val="92313216"/>
        <c:crosses val="autoZero"/>
        <c:auto val="1"/>
        <c:lblAlgn val="ctr"/>
        <c:lblOffset val="100"/>
        <c:noMultiLvlLbl val="0"/>
      </c:catAx>
      <c:valAx>
        <c:axId val="92313216"/>
        <c:scaling>
          <c:orientation val="minMax"/>
          <c:max val="100"/>
          <c:min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ru-RU"/>
          </a:p>
        </c:txPr>
        <c:crossAx val="1007651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7262618968264"/>
          <c:y val="3.9910245087179053E-2"/>
          <c:w val="0.89226139225271262"/>
          <c:h val="0.629124409636080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учреждений</c:v>
                </c:pt>
              </c:strCache>
            </c:strRef>
          </c:tx>
          <c:spPr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Количество перемещений БА</c:v>
                </c:pt>
                <c:pt idx="1">
                  <c:v>Лимиты на услуги связи</c:v>
                </c:pt>
                <c:pt idx="2">
                  <c:v>Документы по организации ВФК</c:v>
                </c:pt>
                <c:pt idx="3">
                  <c:v>Качество подготовки обоснований БА</c:v>
                </c:pt>
                <c:pt idx="4">
                  <c:v>Качество годовой отчетности</c:v>
                </c:pt>
                <c:pt idx="5">
                  <c:v>Своевременность документов по ВФК</c:v>
                </c:pt>
                <c:pt idx="6">
                  <c:v>Своевременность представления БО</c:v>
                </c:pt>
                <c:pt idx="7">
                  <c:v>Кт задолженность</c:v>
                </c:pt>
                <c:pt idx="8">
                  <c:v>Дт задолженность</c:v>
                </c:pt>
                <c:pt idx="9">
                  <c:v>Невыясненные поступления</c:v>
                </c:pt>
                <c:pt idx="10">
                  <c:v>Инвентаризация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00982272"/>
        <c:axId val="116073024"/>
      </c:barChart>
      <c:catAx>
        <c:axId val="10098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2520000"/>
          <a:lstStyle/>
          <a:p>
            <a:pPr>
              <a:lnSpc>
                <a:spcPts val="1400"/>
              </a:lnSpc>
              <a:defRPr sz="1100" b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defRPr>
            </a:pPr>
            <a:endParaRPr lang="ru-RU"/>
          </a:p>
        </c:txPr>
        <c:crossAx val="116073024"/>
        <c:crosses val="autoZero"/>
        <c:auto val="1"/>
        <c:lblAlgn val="ctr"/>
        <c:lblOffset val="100"/>
        <c:noMultiLvlLbl val="0"/>
      </c:catAx>
      <c:valAx>
        <c:axId val="116073024"/>
        <c:scaling>
          <c:orientation val="minMax"/>
          <c:max val="13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ru-RU"/>
          </a:p>
        </c:txPr>
        <c:crossAx val="100982272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7AF9B-9A68-4A70-B91B-EF1401DD1F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EDF46-BDBA-4632-98AB-6C0776C32065}">
      <dgm:prSet phldrT="[Текст]" custT="1"/>
      <dgm:spPr>
        <a:solidFill>
          <a:schemeClr val="bg1"/>
        </a:solidFill>
        <a:ln w="3175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Постановление администрации города от 21.01.2015 № 89 </a:t>
          </a:r>
        </a:p>
        <a:p>
          <a:pPr>
            <a:lnSpc>
              <a:spcPts val="16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«Об утверждении Порядка оценки качества финансового менеджмента, осуществляемого главными распорядителями и получателями бюджетных средств города Березники»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ea typeface="Arial Unicode MS" pitchFamily="34" charset="-128"/>
            <a:cs typeface="Times New Roman" panose="02020603050405020304" pitchFamily="18" charset="0"/>
          </a:endParaRPr>
        </a:p>
      </dgm:t>
    </dgm:pt>
    <dgm:pt modelId="{8B7C44DB-5188-4C28-9E91-27F8D67E21A7}" type="parTrans" cxnId="{A744013D-63EC-444E-9F23-5B448FB6753E}">
      <dgm:prSet/>
      <dgm:spPr/>
      <dgm:t>
        <a:bodyPr/>
        <a:lstStyle/>
        <a:p>
          <a:pPr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accent2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730A134-C132-4D92-B70A-5D862C926E21}" type="sibTrans" cxnId="{A744013D-63EC-444E-9F23-5B448FB6753E}">
      <dgm:prSet/>
      <dgm:spPr/>
      <dgm:t>
        <a:bodyPr/>
        <a:lstStyle/>
        <a:p>
          <a:pPr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accent2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7A6F07C-56E0-4FD4-8364-8465A861B9B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>
          <a:noFill/>
        </a:ln>
        <a:effectLst/>
      </dgm:spPr>
      <dgm:t>
        <a:bodyPr/>
        <a:lstStyle/>
        <a:p>
          <a:pPr algn="l">
            <a:lnSpc>
              <a:spcPts val="1800"/>
            </a:lnSpc>
            <a:spcBef>
              <a:spcPts val="600"/>
            </a:spcBef>
            <a:spcAft>
              <a:spcPts val="0"/>
            </a:spcAft>
          </a:pP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4 главных распорядителя бюджетных средств:</a:t>
          </a:r>
        </a:p>
        <a:p>
          <a:pPr marL="182563" indent="0" algn="l">
            <a:lnSpc>
              <a:spcPts val="16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1. Управление образования </a:t>
          </a:r>
        </a:p>
        <a:p>
          <a:pPr marL="182563" indent="0" algn="l">
            <a:lnSpc>
              <a:spcPts val="16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2. Управление культуры </a:t>
          </a:r>
        </a:p>
        <a:p>
          <a:pPr marL="182563" indent="0">
            <a:lnSpc>
              <a:spcPts val="16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3. Комитет по физической культуре и спорту </a:t>
          </a:r>
        </a:p>
        <a:p>
          <a:pPr marL="182563" indent="0">
            <a:lnSpc>
              <a:spcPts val="16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4.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благоустройства </a:t>
          </a:r>
        </a:p>
        <a:p>
          <a:pPr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ru-RU" sz="14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получателей бюджетных средств: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Администрация города 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Финансовое управление 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Управление имущественных и земельных отношений 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МКУ «Центр бухгалтерского учета» 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МКУ «Центральная диспетчерская служба»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МКУ «Объединенный комитет территориального управления г.Березники»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МКУ «Управление капитального строительства»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МКУ «Управление гражданской защиты г.Березники»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МКУ «Управление по эксплуатации административных зданий»</a:t>
          </a:r>
        </a:p>
        <a:p>
          <a:pPr marL="354013" indent="-171450" algn="l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 МКУ «Служба благоустройства г.Березники»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ea typeface="Arial Unicode MS" pitchFamily="34" charset="-128"/>
            <a:cs typeface="Times New Roman" panose="02020603050405020304" pitchFamily="18" charset="0"/>
          </a:endParaRPr>
        </a:p>
      </dgm:t>
    </dgm:pt>
    <dgm:pt modelId="{1C744CF1-0238-4218-A6C9-FA2761FF8778}" type="parTrans" cxnId="{7C3F61A2-300D-487B-BD83-A6DBF0887313}">
      <dgm:prSet/>
      <dgm:spPr/>
      <dgm:t>
        <a:bodyPr/>
        <a:lstStyle/>
        <a:p>
          <a:pPr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accent2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32BEC9C-E532-4EA9-8752-75D7FC9DC32B}" type="sibTrans" cxnId="{7C3F61A2-300D-487B-BD83-A6DBF0887313}">
      <dgm:prSet/>
      <dgm:spPr/>
      <dgm:t>
        <a:bodyPr/>
        <a:lstStyle/>
        <a:p>
          <a:pPr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accent2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0B69998-901E-48B4-AF97-BA928A1590FE}" type="pres">
      <dgm:prSet presAssocID="{B007AF9B-9A68-4A70-B91B-EF1401DD1F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C9503-2A0A-43B0-88F1-663634921D4C}" type="pres">
      <dgm:prSet presAssocID="{959EDF46-BDBA-4632-98AB-6C0776C32065}" presName="node" presStyleLbl="node1" presStyleIdx="0" presStyleCnt="2" custScaleX="88190" custScaleY="21434" custLinFactNeighborX="-905" custLinFactNeighborY="-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DA2FC-3B1D-463C-91B6-B88C02B67FFC}" type="pres">
      <dgm:prSet presAssocID="{B730A134-C132-4D92-B70A-5D862C926E21}" presName="sibTrans" presStyleCnt="0"/>
      <dgm:spPr/>
    </dgm:pt>
    <dgm:pt modelId="{B950408A-B767-4A08-9377-9172DD0372A5}" type="pres">
      <dgm:prSet presAssocID="{B7A6F07C-56E0-4FD4-8364-8465A861B9BF}" presName="node" presStyleLbl="node1" presStyleIdx="1" presStyleCnt="2" custScaleX="68605" custScaleY="82996" custLinFactNeighborX="-10697" custLinFactNeighborY="-1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F61A2-300D-487B-BD83-A6DBF0887313}" srcId="{B007AF9B-9A68-4A70-B91B-EF1401DD1FEF}" destId="{B7A6F07C-56E0-4FD4-8364-8465A861B9BF}" srcOrd="1" destOrd="0" parTransId="{1C744CF1-0238-4218-A6C9-FA2761FF8778}" sibTransId="{F32BEC9C-E532-4EA9-8752-75D7FC9DC32B}"/>
    <dgm:cxn modelId="{5DFEBE38-ECC2-4D60-BADA-B059EC41AB0F}" type="presOf" srcId="{B007AF9B-9A68-4A70-B91B-EF1401DD1FEF}" destId="{F0B69998-901E-48B4-AF97-BA928A1590FE}" srcOrd="0" destOrd="0" presId="urn:microsoft.com/office/officeart/2005/8/layout/default"/>
    <dgm:cxn modelId="{A744013D-63EC-444E-9F23-5B448FB6753E}" srcId="{B007AF9B-9A68-4A70-B91B-EF1401DD1FEF}" destId="{959EDF46-BDBA-4632-98AB-6C0776C32065}" srcOrd="0" destOrd="0" parTransId="{8B7C44DB-5188-4C28-9E91-27F8D67E21A7}" sibTransId="{B730A134-C132-4D92-B70A-5D862C926E21}"/>
    <dgm:cxn modelId="{CE59B67C-E489-456F-A431-0EC424A94EE4}" type="presOf" srcId="{959EDF46-BDBA-4632-98AB-6C0776C32065}" destId="{ADDC9503-2A0A-43B0-88F1-663634921D4C}" srcOrd="0" destOrd="0" presId="urn:microsoft.com/office/officeart/2005/8/layout/default"/>
    <dgm:cxn modelId="{FAE2C5D2-7EC2-4812-9AAE-CB500588821A}" type="presOf" srcId="{B7A6F07C-56E0-4FD4-8364-8465A861B9BF}" destId="{B950408A-B767-4A08-9377-9172DD0372A5}" srcOrd="0" destOrd="0" presId="urn:microsoft.com/office/officeart/2005/8/layout/default"/>
    <dgm:cxn modelId="{FEA1EB74-F706-49BC-9FFC-3F7EEEA6E975}" type="presParOf" srcId="{F0B69998-901E-48B4-AF97-BA928A1590FE}" destId="{ADDC9503-2A0A-43B0-88F1-663634921D4C}" srcOrd="0" destOrd="0" presId="urn:microsoft.com/office/officeart/2005/8/layout/default"/>
    <dgm:cxn modelId="{3323C309-052F-4E6E-AE60-ECF23887A79D}" type="presParOf" srcId="{F0B69998-901E-48B4-AF97-BA928A1590FE}" destId="{C77DA2FC-3B1D-463C-91B6-B88C02B67FFC}" srcOrd="1" destOrd="0" presId="urn:microsoft.com/office/officeart/2005/8/layout/default"/>
    <dgm:cxn modelId="{C217F22F-9AB7-405A-AB7C-D674FA72B773}" type="presParOf" srcId="{F0B69998-901E-48B4-AF97-BA928A1590FE}" destId="{B950408A-B767-4A08-9377-9172DD0372A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9503-2A0A-43B0-88F1-663634921D4C}">
      <dsp:nvSpPr>
        <dsp:cNvPr id="0" name=""/>
        <dsp:cNvSpPr/>
      </dsp:nvSpPr>
      <dsp:spPr>
        <a:xfrm>
          <a:off x="432048" y="0"/>
          <a:ext cx="7620462" cy="1111262"/>
        </a:xfrm>
        <a:prstGeom prst="rect">
          <a:avLst/>
        </a:prstGeom>
        <a:solidFill>
          <a:schemeClr val="bg1"/>
        </a:solidFill>
        <a:ln w="3175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Постановление администрации города от 21.01.2015 № 89 </a:t>
          </a:r>
        </a:p>
        <a:p>
          <a:pPr lvl="0" algn="ctr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«Об утверждении Порядка оценки качества финансового менеджмента, осуществляемого главными распорядителями и получателями бюджетных средств города Березники»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ea typeface="Arial Unicode MS" pitchFamily="34" charset="-128"/>
            <a:cs typeface="Times New Roman" panose="02020603050405020304" pitchFamily="18" charset="0"/>
          </a:endParaRPr>
        </a:p>
      </dsp:txBody>
      <dsp:txXfrm>
        <a:off x="432048" y="0"/>
        <a:ext cx="7620462" cy="1111262"/>
      </dsp:txXfrm>
    </dsp:sp>
    <dsp:sp modelId="{B950408A-B767-4A08-9377-9172DD0372A5}">
      <dsp:nvSpPr>
        <dsp:cNvPr id="0" name=""/>
        <dsp:cNvSpPr/>
      </dsp:nvSpPr>
      <dsp:spPr>
        <a:xfrm>
          <a:off x="432091" y="1203576"/>
          <a:ext cx="5928130" cy="430299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4 главных распорядителя бюджетных средств:</a:t>
          </a:r>
        </a:p>
        <a:p>
          <a:pPr marL="182563" lvl="0" indent="0" algn="l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1. Управление образования </a:t>
          </a:r>
        </a:p>
        <a:p>
          <a:pPr marL="182563" lvl="0" indent="0" algn="l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2. Управление культуры </a:t>
          </a:r>
        </a:p>
        <a:p>
          <a:pPr marL="182563" lvl="0" indent="0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3. Комитет по физической культуре и спорту </a:t>
          </a:r>
        </a:p>
        <a:p>
          <a:pPr marL="182563" lvl="0" indent="0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rPr>
            <a:t>4. 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благоустройства </a:t>
          </a:r>
        </a:p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получателей бюджетных средств: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Администрация города 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Финансовое управление 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Управление имущественных и земельных отношений 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МКУ «Центр бухгалтерского учета» 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МКУ «Центральная диспетчерская служба»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МКУ «Объединенный комитет территориального управления г.Березники»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МКУ «Управление капитального строительства»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МКУ «Управление гражданской защиты г.Березники»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МКУ «Управление по эксплуатации административных зданий»</a:t>
          </a:r>
        </a:p>
        <a:p>
          <a:pPr marL="354013" lvl="0" indent="-17145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 МКУ «Служба благоустройства г.Березники»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ea typeface="Arial Unicode MS" pitchFamily="34" charset="-128"/>
            <a:cs typeface="Times New Roman" panose="02020603050405020304" pitchFamily="18" charset="0"/>
          </a:endParaRPr>
        </a:p>
      </dsp:txBody>
      <dsp:txXfrm>
        <a:off x="432091" y="1203576"/>
        <a:ext cx="5928130" cy="430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B53E-F31E-423B-98F6-F04D691BB3B8}" type="datetimeFigureOut">
              <a:rPr lang="ru-RU" smtClean="0"/>
              <a:t>17.04.2019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2D38-6D2A-4A0E-806A-41CA73C797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133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77D233-169D-4ED9-95EB-6501E04B6F6D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E0F817-3BDD-45F9-A989-00EE7641E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673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AC9EE2-1056-430C-B079-BDC0B4D5F5F4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fld id="{1BF048BC-A88C-4A84-A715-DFD45C70C7B7}" type="slidenum">
              <a:rPr lang="ru-RU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fld id="{1BF048BC-A88C-4A84-A715-DFD45C70C7B7}" type="slidenum">
              <a:rPr lang="ru-RU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fld id="{1BF048BC-A88C-4A84-A715-DFD45C70C7B7}" type="slidenum">
              <a:rPr lang="ru-RU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fld id="{1BF048BC-A88C-4A84-A715-DFD45C70C7B7}" type="slidenum">
              <a:rPr lang="ru-RU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 sz="3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/>
            <a:fld id="{1BF048BC-A88C-4A84-A715-DFD45C70C7B7}" type="slidenum">
              <a:rPr lang="ru-RU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538FA5-EC90-4522-9669-EBA9BA4CE8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0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C72E0B-2487-46EA-82E7-DB943D1460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2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DC4F49-5E3B-4935-8E4F-E8E0888B7D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7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FB6A4B-6189-4982-8A62-1E4D076F2E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9863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3339C1-E6C5-4476-B4A7-4C425C52DB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FDC-DD90-49FE-B885-9D3FB9B381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F0D32-3AEF-4063-A5E7-73820AF17C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1F55F-2134-463F-A290-C13A1D5DB1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B35165D-18EB-4561-AE72-D155D06AC3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1806DD12-E3DC-47AC-B7F6-1A1CC80FE7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CD1DD-8B75-49EC-B232-0B37053F71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270F29-C0AB-4F7E-ACE2-12D67C5664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31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2CD8-48F1-4CAD-BE8A-DABF760B44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004A4-32B1-4027-A301-D65FCF0FC8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162FC-7436-4818-BA05-A5C4E676D6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1B7D1-DCAE-4A74-BCD6-1167A71F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DD3E-ED47-4E61-B50A-74AD261180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3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CD756F-544E-45D5-9415-44868DBDC8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42DCDF-3756-4550-A9B3-7F4F4CB60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0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A4AA8E-9347-45A0-9517-808DABAA65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1F9920-9F24-4638-BD2B-40E81A4893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9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2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B62A5-8E23-4BCC-918F-3B5E5EEE5C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22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5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4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CorelDRAW" r:id="rId4" imgW="3726180" imgH="4745126" progId="CorelDRAW.Graphic.11">
                  <p:embed/>
                </p:oleObj>
              </mc:Choice>
              <mc:Fallback>
                <p:oleObj name="CorelDRAW" r:id="rId4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3" descr="Рисунок2"/>
          <p:cNvPicPr>
            <a:picLocks noChangeAspect="1" noChangeArrowheads="1"/>
          </p:cNvPicPr>
          <p:nvPr/>
        </p:nvPicPr>
        <p:blipFill>
          <a:blip r:embed="rId6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C38AA4-B2A6-4DF0-9306-1CC95F61C6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8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5" descr="Рисунок1"/>
          <p:cNvPicPr>
            <a:picLocks noChangeAspect="1" noChangeArrowheads="1"/>
          </p:cNvPicPr>
          <p:nvPr/>
        </p:nvPicPr>
        <p:blipFill>
          <a:blip r:embed="rId15" cstate="print">
            <a:lum bright="6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4" descr="Рисунок1"/>
          <p:cNvPicPr>
            <a:picLocks noChangeAspect="1" noChangeArrowheads="1"/>
          </p:cNvPicPr>
          <p:nvPr/>
        </p:nvPicPr>
        <p:blipFill>
          <a:blip r:embed="rId15" cstate="print">
            <a:lum bright="4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8" descr="Рисунок1"/>
          <p:cNvPicPr>
            <a:picLocks noChangeAspect="1" noChangeArrowheads="1"/>
          </p:cNvPicPr>
          <p:nvPr/>
        </p:nvPicPr>
        <p:blipFill>
          <a:blip r:embed="rId15" cstate="print">
            <a:lum bright="2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41969D"/>
                </a:solidFill>
                <a:latin typeface="Modern No. 20" pitchFamily="18" charset="0"/>
              </a:defRPr>
            </a:lvl1pPr>
          </a:lstStyle>
          <a:p>
            <a:pPr>
              <a:defRPr/>
            </a:pPr>
            <a:fld id="{A0FB6A4B-6189-4982-8A62-1E4D076F2E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CorelDRAW" r:id="rId16" imgW="3726180" imgH="4745126" progId="CorelDRAW.Graphic.11">
                  <p:embed/>
                </p:oleObj>
              </mc:Choice>
              <mc:Fallback>
                <p:oleObj name="CorelDRAW" r:id="rId16" imgW="3726180" imgH="4745126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3338"/>
                        <a:ext cx="5746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23" descr="Рисунок2"/>
          <p:cNvPicPr>
            <a:picLocks noChangeAspect="1" noChangeArrowheads="1"/>
          </p:cNvPicPr>
          <p:nvPr/>
        </p:nvPicPr>
        <p:blipFill>
          <a:blip r:embed="rId18" cstate="print">
            <a:lum bright="7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FB6A4B-6189-4982-8A62-1E4D076F2E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564904"/>
            <a:ext cx="7777163" cy="3672408"/>
          </a:xfrm>
        </p:spPr>
        <p:txBody>
          <a:bodyPr>
            <a:normAutofit/>
          </a:bodyPr>
          <a:lstStyle/>
          <a:p>
            <a:pPr marL="1588" lvl="0" indent="-1588" algn="ctr" eaLnBrk="1" hangingPunct="1">
              <a:lnSpc>
                <a:spcPts val="39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Оценка качества финансового менеджмента главных распорядителей и получателей бюджетных средств муниципального образования                     «Город Березники» </a:t>
            </a:r>
          </a:p>
          <a:p>
            <a:pPr marL="1588" lvl="0" indent="-1588" algn="ctr" eaLnBrk="1" hangingPunct="1">
              <a:lnSpc>
                <a:spcPts val="39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 2018 год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1570980" cy="154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99592" y="36885"/>
            <a:ext cx="7704856" cy="610985"/>
          </a:xfrm>
          <a:prstGeom prst="roundRect">
            <a:avLst/>
          </a:prstGeom>
          <a:noFill/>
          <a:extLst/>
        </p:spPr>
        <p:txBody>
          <a:bodyPr anchor="ctr"/>
          <a:lstStyle>
            <a:defPPr>
              <a:defRPr lang="ru-RU"/>
            </a:defPPr>
            <a:lvl1pPr algn="ctr" eaLnBrk="0" hangingPunct="0">
              <a:lnSpc>
                <a:spcPts val="2000"/>
              </a:lnSpc>
              <a:def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показателей, характеризующих качество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менеджмента, группировка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7740512"/>
              </p:ext>
            </p:extLst>
          </p:nvPr>
        </p:nvGraphicFramePr>
        <p:xfrm>
          <a:off x="107504" y="764704"/>
          <a:ext cx="8695295" cy="391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7544" y="647870"/>
            <a:ext cx="4283968" cy="637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Качество бюджетного планирования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1.Своевременность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фрагмента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реестра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расходных обязательств (РРО) 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2.Качество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фрагмента РРО</a:t>
            </a:r>
          </a:p>
          <a:p>
            <a:pPr>
              <a:lnSpc>
                <a:spcPts val="1200"/>
              </a:lnSpc>
            </a:pP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3.Своевременность представления 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обоснований БА,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иных документов для формирования проекта бюджета </a:t>
            </a:r>
          </a:p>
          <a:p>
            <a:pPr>
              <a:lnSpc>
                <a:spcPts val="1200"/>
              </a:lnSpc>
            </a:pP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4.Качество подготовки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обоснований БА</a:t>
            </a:r>
            <a:endParaRPr lang="ru-RU" sz="1200" spc="8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5.Соблюдение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лимитов ТЭР и воды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6.Соблюдение лимитов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средств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услуги связи</a:t>
            </a:r>
          </a:p>
          <a:p>
            <a:pPr>
              <a:lnSpc>
                <a:spcPts val="11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7.Количество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перемещений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</a:t>
            </a:r>
            <a:endParaRPr lang="ru-RU" sz="8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endParaRPr lang="ru-RU" sz="12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Исполнение бюджета города в части расходов</a:t>
            </a:r>
          </a:p>
          <a:p>
            <a:pPr>
              <a:lnSpc>
                <a:spcPts val="1200"/>
              </a:lnSpc>
            </a:pP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1.Равномерность осуществления расходов в течение финансового года </a:t>
            </a:r>
          </a:p>
          <a:p>
            <a:pPr>
              <a:lnSpc>
                <a:spcPts val="1200"/>
              </a:lnSpc>
            </a:pP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2.Уровень исполнения расходов за год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3.Своевременность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документов для постановки на учет бюджетных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обязательств 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4.Своевременность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исполнения бюджетных обязательств (договоров, контрактов)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5.Управление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кредиторской задолженностью 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6.Управление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дебиторской задолженностью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7.Выполнение подведомственными учреждениями,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заданий</a:t>
            </a:r>
            <a:endParaRPr lang="ru-RU" sz="1200" spc="8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8.Динамика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объема материальных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запасов</a:t>
            </a:r>
            <a:endParaRPr lang="ru-RU" sz="8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ru-RU" sz="1200" spc="8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2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в части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1.Уд.вес невыясненных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поступлений в общем объеме поступивших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налоговых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неналоговых доходов</a:t>
            </a: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2.Выполнение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плана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администрируемым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налоговым и неналоговым доходам </a:t>
            </a:r>
            <a:endParaRPr lang="ru-RU" sz="12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3.Изменение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(рост/снижение) плана по налоговым и неналоговым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доходам</a:t>
            </a:r>
            <a:endParaRPr lang="ru-RU" sz="8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ru-RU" sz="12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.Учет и отчетность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1.Своевременность предоставления ежеквартальной отчетности 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2.Качество ежеквартальной отчетности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3.Своевременность предоставления годовой отчетности 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4.Качество годовой отчетности</a:t>
            </a:r>
          </a:p>
          <a:p>
            <a:pPr>
              <a:lnSpc>
                <a:spcPts val="1200"/>
              </a:lnSpc>
            </a:pP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57" y="4869160"/>
            <a:ext cx="4644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внутреннего финансового контроля (ВФК)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1.Проведение инвентаризации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2.Доля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недостач и хищений денежных средств и материальных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ценностей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3.Своевременность предоставления документов по организации ВФК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4.Качество оформления документов по организации ВФК</a:t>
            </a:r>
          </a:p>
          <a:p>
            <a:pPr lvl="0">
              <a:lnSpc>
                <a:spcPts val="1200"/>
              </a:lnSpc>
            </a:pPr>
            <a:endParaRPr lang="ru-RU" sz="1200" spc="8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Исполнение </a:t>
            </a:r>
            <a:r>
              <a:rPr 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судебных актов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1.Своевременность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исполнения судебных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актов</a:t>
            </a:r>
          </a:p>
          <a:p>
            <a:pPr lvl="0">
              <a:lnSpc>
                <a:spcPts val="1200"/>
              </a:lnSpc>
            </a:pP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2.Количество </a:t>
            </a:r>
            <a:r>
              <a:rPr lang="ru-RU" sz="1200" spc="8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приостановлений операций по расходованию средств на лицевых </a:t>
            </a:r>
            <a:r>
              <a:rPr lang="ru-RU" sz="1200" spc="8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счетах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6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8292139"/>
              </p:ext>
            </p:extLst>
          </p:nvPr>
        </p:nvGraphicFramePr>
        <p:xfrm>
          <a:off x="395536" y="908720"/>
          <a:ext cx="8640960" cy="629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2505705"/>
            <a:ext cx="2681524" cy="34563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084168" y="2492896"/>
            <a:ext cx="2232248" cy="792088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Всего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оценка  проведена  по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14-ти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учреждениям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31898" y="188640"/>
            <a:ext cx="7944558" cy="576064"/>
          </a:xfrm>
          <a:prstGeom prst="roundRect">
            <a:avLst/>
          </a:prstGeom>
          <a:noFill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Нормативный документ и перечень муниципальных учреждений,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 которых оценивалось качество финансового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52323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5916" y="980728"/>
            <a:ext cx="5040559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ts val="18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Приказ Финансового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управления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администрации города Березники № 41 от 21.07.2016 </a:t>
            </a:r>
          </a:p>
          <a:p>
            <a:pPr lvl="0" algn="ctr" defTabSz="800100">
              <a:lnSpc>
                <a:spcPts val="18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«Об утверждении Методики оценки показателей, характеризующих качество финансового менеджмента, осуществляемого главными распорядителями и получателями бюджетных средств города Березники»</a:t>
            </a:r>
            <a:endParaRPr lang="ru-RU" sz="14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085" y="233381"/>
            <a:ext cx="6136808" cy="605294"/>
          </a:xfrm>
          <a:prstGeom prst="round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algn="ctr" eaLnBrk="0" hangingPunct="0">
              <a:lnSpc>
                <a:spcPts val="2000"/>
              </a:lnSpc>
              <a:def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основании которых осуществлялась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качества финансового менеджмента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815916" y="2636912"/>
            <a:ext cx="5040559" cy="39604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Документы, предоставляемые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учреждениями в период формирования проекта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бюджета:</a:t>
            </a:r>
          </a:p>
          <a:p>
            <a:pPr marL="450850">
              <a:lnSpc>
                <a:spcPct val="120000"/>
              </a:lnSpc>
              <a:spcAft>
                <a:spcPts val="0"/>
              </a:spcAft>
            </a:pPr>
            <a:r>
              <a:rPr lang="ru-RU" sz="1400" b="1" spc="8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фрагмент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планового реестра расходных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обязательств</a:t>
            </a:r>
          </a:p>
          <a:p>
            <a:pPr marL="450850">
              <a:lnSpc>
                <a:spcPct val="12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обоснования бюджетных ассигнований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Ежеквартальная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годовая бюджетная (бухгалтерская) отчетность и другая обязательная к предоставлению информация</a:t>
            </a:r>
            <a:endParaRPr lang="ru-RU" sz="1400" b="1" spc="8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Документы, предоставляемые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постановки на учет бюджетных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обязательств. Документы по исполнению бюджетных обязательств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Документы по организации внутреннего финансового контроля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Документы, предоставляемые для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исполнения судебных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актов</a:t>
            </a:r>
            <a:endParaRPr lang="ru-RU" sz="1400" b="1" spc="8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559" y="3831744"/>
            <a:ext cx="3276872" cy="27699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показателей осуществлялась отделами и секторами Финансового управления администрации города: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отделом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Сектором расходов муниципального хозяйства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 доходов и налоговой политики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Сектором бюджетного учета и отчетности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Операционным отделом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бюджетной политики и методологии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" y="865942"/>
            <a:ext cx="3616372" cy="27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260648"/>
            <a:ext cx="8016566" cy="792088"/>
          </a:xfrm>
          <a:prstGeom prst="roundRect">
            <a:avLst/>
          </a:prstGeom>
          <a:noFill/>
          <a:extLst/>
        </p:spPr>
        <p:txBody>
          <a:bodyPr anchor="ctr"/>
          <a:lstStyle>
            <a:defPPr>
              <a:defRPr lang="ru-RU"/>
            </a:defPPr>
            <a:lvl1pPr algn="ctr" eaLnBrk="0" hangingPunct="0">
              <a:lnSpc>
                <a:spcPts val="2000"/>
              </a:lnSpc>
              <a:def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главных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«Город Березники»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оценки качества финансового менеджмента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06511256"/>
              </p:ext>
            </p:extLst>
          </p:nvPr>
        </p:nvGraphicFramePr>
        <p:xfrm>
          <a:off x="179512" y="1340768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543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88640"/>
            <a:ext cx="8016566" cy="792088"/>
          </a:xfrm>
          <a:prstGeom prst="roundRect">
            <a:avLst/>
          </a:prstGeom>
          <a:noFill/>
          <a:extLst/>
        </p:spPr>
        <p:txBody>
          <a:bodyPr anchor="ctr"/>
          <a:lstStyle>
            <a:defPPr>
              <a:defRPr lang="ru-RU"/>
            </a:defPPr>
            <a:lvl1pPr algn="ctr" eaLnBrk="0" hangingPunct="0">
              <a:lnSpc>
                <a:spcPts val="2000"/>
              </a:lnSpc>
              <a:def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главных получателей бюджетных средств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«Город Березники»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оценки качества финансового менеджмента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0159217"/>
              </p:ext>
            </p:extLst>
          </p:nvPr>
        </p:nvGraphicFramePr>
        <p:xfrm>
          <a:off x="0" y="1196752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2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FEC6-7D02-4E73-8303-849A8EA850E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88640"/>
            <a:ext cx="8016566" cy="648072"/>
          </a:xfrm>
          <a:prstGeom prst="roundRect">
            <a:avLst/>
          </a:prstGeom>
          <a:noFill/>
          <a:extLst/>
        </p:spPr>
        <p:txBody>
          <a:bodyPr anchor="ctr"/>
          <a:lstStyle>
            <a:defPPr>
              <a:defRPr lang="ru-RU"/>
            </a:defPPr>
            <a:lvl1pPr algn="ctr" eaLnBrk="0" hangingPunct="0">
              <a:lnSpc>
                <a:spcPts val="2000"/>
              </a:lnSpc>
              <a:def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показателей, характеризующих качество финансового менеджмента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92220886"/>
              </p:ext>
            </p:extLst>
          </p:nvPr>
        </p:nvGraphicFramePr>
        <p:xfrm>
          <a:off x="430684" y="620688"/>
          <a:ext cx="8640960" cy="602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908720"/>
            <a:ext cx="430887" cy="51323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Количество учреждений, </a:t>
            </a: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не выполнивших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показатель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5070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11874</TotalTime>
  <Words>593</Words>
  <Application>Microsoft Office PowerPoint</Application>
  <PresentationFormat>Экран (4:3)</PresentationFormat>
  <Paragraphs>109</Paragraphs>
  <Slides>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Тема1</vt:lpstr>
      <vt:lpstr>Городская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показатели оценки эффективности  деятельности  органов местного самоуправления по постановлению Правительства РФ от 17.12.2012 № 1317</dc:title>
  <dc:creator>5301</dc:creator>
  <cp:lastModifiedBy>5301</cp:lastModifiedBy>
  <cp:revision>836</cp:revision>
  <cp:lastPrinted>2019-04-08T09:18:00Z</cp:lastPrinted>
  <dcterms:created xsi:type="dcterms:W3CDTF">2013-03-07T03:42:15Z</dcterms:created>
  <dcterms:modified xsi:type="dcterms:W3CDTF">2019-04-17T12:26:26Z</dcterms:modified>
</cp:coreProperties>
</file>